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57" r:id="rId2"/>
    <p:sldId id="319" r:id="rId3"/>
    <p:sldId id="263" r:id="rId4"/>
    <p:sldId id="336" r:id="rId5"/>
    <p:sldId id="337" r:id="rId6"/>
    <p:sldId id="312" r:id="rId7"/>
    <p:sldId id="265" r:id="rId8"/>
    <p:sldId id="262" r:id="rId9"/>
    <p:sldId id="323" r:id="rId10"/>
    <p:sldId id="311" r:id="rId11"/>
    <p:sldId id="267" r:id="rId12"/>
    <p:sldId id="268" r:id="rId13"/>
    <p:sldId id="270" r:id="rId14"/>
    <p:sldId id="271" r:id="rId15"/>
    <p:sldId id="272" r:id="rId16"/>
    <p:sldId id="341" r:id="rId17"/>
    <p:sldId id="274" r:id="rId18"/>
    <p:sldId id="276" r:id="rId19"/>
    <p:sldId id="277" r:id="rId20"/>
    <p:sldId id="278" r:id="rId21"/>
    <p:sldId id="279" r:id="rId22"/>
    <p:sldId id="338" r:id="rId23"/>
    <p:sldId id="280" r:id="rId24"/>
    <p:sldId id="313" r:id="rId25"/>
    <p:sldId id="325" r:id="rId26"/>
    <p:sldId id="281" r:id="rId27"/>
    <p:sldId id="283" r:id="rId28"/>
    <p:sldId id="282" r:id="rId29"/>
    <p:sldId id="284" r:id="rId30"/>
    <p:sldId id="326" r:id="rId31"/>
    <p:sldId id="285" r:id="rId32"/>
    <p:sldId id="331" r:id="rId33"/>
    <p:sldId id="286" r:id="rId34"/>
    <p:sldId id="314" r:id="rId35"/>
    <p:sldId id="287" r:id="rId36"/>
    <p:sldId id="324" r:id="rId37"/>
    <p:sldId id="289" r:id="rId38"/>
    <p:sldId id="290" r:id="rId39"/>
    <p:sldId id="318" r:id="rId40"/>
    <p:sldId id="291" r:id="rId41"/>
    <p:sldId id="330" r:id="rId42"/>
    <p:sldId id="292" r:id="rId43"/>
    <p:sldId id="293" r:id="rId44"/>
    <p:sldId id="333" r:id="rId45"/>
    <p:sldId id="306" r:id="rId46"/>
    <p:sldId id="294" r:id="rId47"/>
    <p:sldId id="328" r:id="rId48"/>
    <p:sldId id="315" r:id="rId49"/>
    <p:sldId id="332" r:id="rId50"/>
    <p:sldId id="295" r:id="rId51"/>
    <p:sldId id="296" r:id="rId52"/>
    <p:sldId id="297" r:id="rId53"/>
    <p:sldId id="298" r:id="rId54"/>
    <p:sldId id="299" r:id="rId55"/>
    <p:sldId id="300" r:id="rId56"/>
    <p:sldId id="301" r:id="rId57"/>
    <p:sldId id="303" r:id="rId58"/>
    <p:sldId id="302" r:id="rId59"/>
    <p:sldId id="304" r:id="rId60"/>
    <p:sldId id="307" r:id="rId61"/>
    <p:sldId id="308" r:id="rId62"/>
    <p:sldId id="339" r:id="rId63"/>
    <p:sldId id="340" r:id="rId64"/>
  </p:sldIdLst>
  <p:sldSz cx="9144000" cy="6858000" type="screen4x3"/>
  <p:notesSz cx="6805613" cy="9944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CC0000"/>
    <a:srgbClr val="5F5F5F"/>
    <a:srgbClr val="D7B719"/>
    <a:srgbClr val="CEB9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507" autoAdjust="0"/>
  </p:normalViewPr>
  <p:slideViewPr>
    <p:cSldViewPr>
      <p:cViewPr>
        <p:scale>
          <a:sx n="70" d="100"/>
          <a:sy n="70" d="100"/>
        </p:scale>
        <p:origin x="874" y="-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28038-E10B-4508-B460-FB6C469EB449}" type="datetimeFigureOut">
              <a:rPr lang="nn-NO" smtClean="0"/>
              <a:t>09.10.2017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DC4ED-91FA-4CEA-BD74-16D78568906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11822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48425-A10D-4BCA-8B27-0CEF5949870A}" type="datetimeFigureOut">
              <a:rPr lang="nn-NO" smtClean="0"/>
              <a:t>09.10.2017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C9830-9EAF-4AB9-B5A6-C1ACEFABF065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2016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C9830-9EAF-4AB9-B5A6-C1ACEFABF065}" type="slidenum">
              <a:rPr lang="nn-NO" smtClean="0"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29335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 smtClean="0"/>
              <a:t>Ved bruk av e-skatt 155 mill.</a:t>
            </a:r>
            <a:r>
              <a:rPr lang="nn-NO" baseline="0" dirty="0" smtClean="0"/>
              <a:t> meir i gjeld i 2020</a:t>
            </a: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C9830-9EAF-4AB9-B5A6-C1ACEFABF065}" type="slidenum">
              <a:rPr lang="nn-NO" smtClean="0"/>
              <a:t>16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96428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baseline="0" dirty="0" smtClean="0"/>
              <a:t>Mål og underlagsmateriale til budsjettet:</a:t>
            </a:r>
          </a:p>
          <a:p>
            <a:pPr marL="171450" indent="-171450">
              <a:buFontTx/>
              <a:buChar char="-"/>
            </a:pPr>
            <a:r>
              <a:rPr lang="nn-NO" baseline="0" dirty="0" smtClean="0"/>
              <a:t>Mange brukarar med omfattande bistandsbehov både heime og på institusjon</a:t>
            </a:r>
          </a:p>
          <a:p>
            <a:pPr marL="171450" indent="-171450">
              <a:buFontTx/>
              <a:buChar char="-"/>
            </a:pPr>
            <a:r>
              <a:rPr lang="nn-NO" baseline="0" dirty="0" smtClean="0"/>
              <a:t>Få og relativt kostbare institusjonsplassar</a:t>
            </a:r>
          </a:p>
          <a:p>
            <a:pPr marL="171450" indent="-171450">
              <a:buFontTx/>
              <a:buChar char="-"/>
            </a:pPr>
            <a:r>
              <a:rPr lang="nn-NO" baseline="0" dirty="0" smtClean="0"/>
              <a:t>Mykje tenester til heimebuande</a:t>
            </a:r>
            <a:endParaRPr lang="nn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C9830-9EAF-4AB9-B5A6-C1ACEFABF065}" type="slidenum">
              <a:rPr lang="nn-NO" smtClean="0"/>
              <a:t>49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57070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n-NO" baseline="0" dirty="0" smtClean="0"/>
              <a:t>Dette er rammeverket</a:t>
            </a:r>
          </a:p>
          <a:p>
            <a:pPr marL="171450" indent="-171450">
              <a:buFontTx/>
              <a:buChar char="-"/>
            </a:pPr>
            <a:r>
              <a:rPr lang="nn-NO" baseline="0" dirty="0" smtClean="0"/>
              <a:t>Innanfor det har me prøvd å laga eit budsjettforslag etter vårt beste skjøn</a:t>
            </a:r>
          </a:p>
          <a:p>
            <a:pPr marL="171450" indent="-171450">
              <a:buFontTx/>
              <a:buChar char="-"/>
            </a:pPr>
            <a:r>
              <a:rPr lang="nn-NO" dirty="0" smtClean="0"/>
              <a:t>NB</a:t>
            </a:r>
            <a:r>
              <a:rPr lang="nn-NO" baseline="0" dirty="0" smtClean="0"/>
              <a:t> – det har ei driftsramme på nær 1,3 </a:t>
            </a:r>
            <a:r>
              <a:rPr lang="nn-NO" baseline="0" dirty="0" err="1" smtClean="0"/>
              <a:t>mrd</a:t>
            </a:r>
            <a:endParaRPr lang="nn-NO" baseline="0" dirty="0" smtClean="0"/>
          </a:p>
          <a:p>
            <a:pPr marL="171450" indent="-171450">
              <a:buFontTx/>
              <a:buChar char="-"/>
            </a:pPr>
            <a:r>
              <a:rPr lang="nn-NO" baseline="0" dirty="0" smtClean="0"/>
              <a:t>Det betyr at Stord kommune vil yta mange og gode tenester i året som kjem, </a:t>
            </a:r>
            <a:r>
              <a:rPr lang="nn-NO" u="sng" baseline="0" dirty="0" smtClean="0"/>
              <a:t>det må ein ikkje gløyma</a:t>
            </a:r>
          </a:p>
          <a:p>
            <a:pPr marL="171450" indent="-171450">
              <a:buFontTx/>
              <a:buChar char="-"/>
            </a:pPr>
            <a:r>
              <a:rPr lang="nn-NO" baseline="0" dirty="0" smtClean="0"/>
              <a:t>Eg legg vekt på å forklara forskjellen mellom 2017 og dagens drift, av praktiske årsaker</a:t>
            </a:r>
          </a:p>
          <a:p>
            <a:pPr marL="171450" indent="-171450">
              <a:buFontTx/>
              <a:buChar char="-"/>
            </a:pPr>
            <a:r>
              <a:rPr lang="nn-NO" baseline="0" dirty="0" smtClean="0"/>
              <a:t>Så eg ber om at de har det i bakhovudet</a:t>
            </a:r>
          </a:p>
          <a:p>
            <a:pPr marL="171450" indent="-171450">
              <a:buFontTx/>
              <a:buChar char="-"/>
            </a:pPr>
            <a:endParaRPr lang="nn-NO" dirty="0" smtClean="0"/>
          </a:p>
          <a:p>
            <a:endParaRPr lang="nn-NO" dirty="0" smtClean="0"/>
          </a:p>
          <a:p>
            <a:endParaRPr lang="nn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C9830-9EAF-4AB9-B5A6-C1ACEFABF065}" type="slidenum">
              <a:rPr lang="nn-NO" smtClean="0"/>
              <a:t>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45651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 smtClean="0"/>
              <a:t>I milliard til landet = </a:t>
            </a:r>
            <a:r>
              <a:rPr lang="nn-NO" dirty="0" err="1" smtClean="0"/>
              <a:t>ca</a:t>
            </a:r>
            <a:r>
              <a:rPr lang="nn-NO" dirty="0" smtClean="0"/>
              <a:t> 3,5 mill.</a:t>
            </a:r>
            <a:r>
              <a:rPr lang="nn-NO" baseline="0" dirty="0" smtClean="0"/>
              <a:t> til Stord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baseline="0" dirty="0" smtClean="0"/>
              <a:t>0,5 prosent </a:t>
            </a:r>
            <a:r>
              <a:rPr lang="nn-NO" baseline="0" dirty="0" err="1" smtClean="0"/>
              <a:t>effektivisering</a:t>
            </a:r>
            <a:r>
              <a:rPr lang="nn-NO" baseline="0" dirty="0" smtClean="0"/>
              <a:t>, eksempel barnehage</a:t>
            </a:r>
          </a:p>
          <a:p>
            <a:r>
              <a:rPr lang="nn-NO" baseline="0" dirty="0" smtClean="0"/>
              <a:t>Etter eit godt år følgjer innstramming</a:t>
            </a:r>
          </a:p>
          <a:p>
            <a:r>
              <a:rPr lang="nn-NO" baseline="0" dirty="0" smtClean="0"/>
              <a:t>Det å karakterisera regjeringa sitt økonomiske opplegg er politisk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dirty="0" smtClean="0"/>
              <a:t>Andre har vurdert</a:t>
            </a:r>
            <a:r>
              <a:rPr lang="nn-NO" baseline="0" dirty="0" smtClean="0"/>
              <a:t> kommuneopplegget for komande år..</a:t>
            </a:r>
            <a:endParaRPr lang="nn-NO" dirty="0" smtClean="0"/>
          </a:p>
          <a:p>
            <a:endParaRPr lang="nn-NO" baseline="0" dirty="0" smtClean="0"/>
          </a:p>
          <a:p>
            <a:endParaRPr lang="nn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C9830-9EAF-4AB9-B5A6-C1ACEFABF065}" type="slidenum">
              <a:rPr lang="nn-NO" smtClean="0"/>
              <a:t>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556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 smtClean="0"/>
              <a:t>Flaks?</a:t>
            </a:r>
            <a:r>
              <a:rPr lang="nn-NO" baseline="0" dirty="0" smtClean="0"/>
              <a:t> Det dei meiner er:</a:t>
            </a:r>
          </a:p>
          <a:p>
            <a:pPr marL="171450" indent="-171450">
              <a:buFontTx/>
              <a:buChar char="-"/>
            </a:pPr>
            <a:r>
              <a:rPr lang="nn-NO" baseline="0" dirty="0" smtClean="0"/>
              <a:t>Norsk økonomi viser få teikn til betring</a:t>
            </a:r>
          </a:p>
          <a:p>
            <a:pPr marL="171450" indent="-171450">
              <a:buFontTx/>
              <a:buChar char="-"/>
            </a:pPr>
            <a:r>
              <a:rPr lang="nn-NO" baseline="0" dirty="0" smtClean="0"/>
              <a:t>Men skatteinntektene aukar likevel </a:t>
            </a:r>
            <a:r>
              <a:rPr lang="nn-NO" baseline="0" dirty="0" err="1" smtClean="0"/>
              <a:t>voldsomt</a:t>
            </a:r>
            <a:endParaRPr lang="nn-NO" baseline="0" dirty="0" smtClean="0"/>
          </a:p>
          <a:p>
            <a:pPr marL="171450" indent="-171450">
              <a:buFontTx/>
              <a:buChar char="-"/>
            </a:pPr>
            <a:r>
              <a:rPr lang="nn-NO" baseline="0" dirty="0" smtClean="0"/>
              <a:t>Forklaringa skal vera at 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folk med muligheter til å ta utbytte, har gjort det i forbindelse med endringer i skattesystemet</a:t>
            </a:r>
          </a:p>
          <a:p>
            <a:pPr marL="171450" indent="-171450">
              <a:buFontTx/>
              <a:buChar char="-"/>
            </a:pP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har m.a.o. </a:t>
            </a:r>
            <a:r>
              <a:rPr lang="nb-NO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ikkje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b-NO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noko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</a:t>
            </a:r>
            <a:r>
              <a:rPr lang="nb-NO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kommunane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å </a:t>
            </a:r>
            <a:r>
              <a:rPr lang="nb-NO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gjera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nn-NO" dirty="0" err="1" smtClean="0"/>
              <a:t>orklaringa</a:t>
            </a:r>
            <a:r>
              <a:rPr lang="nn-NO" dirty="0" smtClean="0"/>
              <a:t> på veksten i landet skuldast</a:t>
            </a:r>
            <a:r>
              <a:rPr lang="nn-NO" baseline="0" dirty="0" smtClean="0"/>
              <a:t> altså skatteplanlegging</a:t>
            </a:r>
          </a:p>
          <a:p>
            <a:pPr marL="171450" indent="-171450">
              <a:buFontTx/>
              <a:buChar char="-"/>
            </a:pPr>
            <a:r>
              <a:rPr lang="nn-NO" baseline="0" dirty="0" smtClean="0"/>
              <a:t>Mange gode </a:t>
            </a:r>
            <a:r>
              <a:rPr lang="nn-NO" baseline="0" dirty="0" err="1" smtClean="0"/>
              <a:t>politkarar</a:t>
            </a:r>
            <a:r>
              <a:rPr lang="nn-NO" baseline="0" dirty="0" smtClean="0"/>
              <a:t>, kanskje også rådmenn og økonomisjefar, men…</a:t>
            </a:r>
          </a:p>
          <a:p>
            <a:pPr marL="171450" indent="-171450">
              <a:buFontTx/>
              <a:buChar char="-"/>
            </a:pPr>
            <a:r>
              <a:rPr lang="nn-NO" baseline="0" dirty="0" smtClean="0"/>
              <a:t>Me har stor svikt. Arbeidsmarknaden. Ikkje så mange skatteplanleggjarar?</a:t>
            </a:r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C9830-9EAF-4AB9-B5A6-C1ACEFABF065}" type="slidenum">
              <a:rPr lang="nn-NO" smtClean="0"/>
              <a:t>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00365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nn-NO" dirty="0" smtClean="0"/>
              <a:t>Vidare: </a:t>
            </a:r>
          </a:p>
          <a:p>
            <a:pPr marL="171450" indent="-171450">
              <a:buFontTx/>
              <a:buChar char="-"/>
            </a:pPr>
            <a:r>
              <a:rPr lang="nn-NO" dirty="0" smtClean="0"/>
              <a:t>Statsbudsjettet viser at veksten i frie inntekter</a:t>
            </a:r>
            <a:r>
              <a:rPr lang="nn-NO" baseline="0" dirty="0" smtClean="0"/>
              <a:t> alt er brukt opp</a:t>
            </a:r>
          </a:p>
          <a:p>
            <a:pPr marL="171450" indent="-171450">
              <a:buFontTx/>
              <a:buChar char="-"/>
            </a:pPr>
            <a:r>
              <a:rPr lang="nn-NO" baseline="0" dirty="0" smtClean="0"/>
              <a:t>Ikkje handlingsrom</a:t>
            </a:r>
          </a:p>
          <a:p>
            <a:pPr marL="171450" indent="-171450">
              <a:buFontTx/>
              <a:buChar char="-"/>
            </a:pPr>
            <a:r>
              <a:rPr lang="nn-NO" baseline="0" dirty="0" smtClean="0"/>
              <a:t>Den som har brukt opp ekstrainntektene i år, slit, jf. Kommunal Rapport</a:t>
            </a:r>
          </a:p>
          <a:p>
            <a:pPr marL="171450" indent="-171450">
              <a:buFontTx/>
              <a:buChar char="-"/>
            </a:pP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«Noen slike tilfeller finnes»</a:t>
            </a:r>
          </a:p>
          <a:p>
            <a:pPr marL="171450" indent="-171450">
              <a:buFontTx/>
              <a:buChar char="-"/>
            </a:pPr>
            <a:r>
              <a:rPr lang="nb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Unekteleg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Stord</a:t>
            </a:r>
            <a:r>
              <a:rPr lang="nb-NO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har stor skattesvikt</a:t>
            </a:r>
            <a:endParaRPr lang="nn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C9830-9EAF-4AB9-B5A6-C1ACEFABF065}" type="slidenum">
              <a:rPr lang="nn-NO" smtClean="0"/>
              <a:t>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145001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 smtClean="0"/>
              <a:t>Har me hatt flaks?</a:t>
            </a:r>
          </a:p>
          <a:p>
            <a:r>
              <a:rPr lang="nn-NO" dirty="0" smtClean="0"/>
              <a:t>Skal koma</a:t>
            </a:r>
            <a:r>
              <a:rPr lang="nn-NO" baseline="0" dirty="0" smtClean="0"/>
              <a:t> tilbake til skatteanslaget</a:t>
            </a:r>
          </a:p>
          <a:p>
            <a:r>
              <a:rPr lang="nn-NO" baseline="0" dirty="0" smtClean="0"/>
              <a:t>Demografi, vis til dokumentet – regjeringa kompenserer landet med 2 mrd.</a:t>
            </a:r>
          </a:p>
          <a:p>
            <a:r>
              <a:rPr lang="nn-NO" baseline="0" dirty="0" smtClean="0"/>
              <a:t>Blir feil og summera (men ca. -30 mill.)</a:t>
            </a:r>
          </a:p>
          <a:p>
            <a:r>
              <a:rPr lang="nn-NO" baseline="0" dirty="0" smtClean="0"/>
              <a:t>Reinhaldarar</a:t>
            </a:r>
          </a:p>
          <a:p>
            <a:r>
              <a:rPr lang="nn-NO" baseline="0" dirty="0" err="1" smtClean="0"/>
              <a:t>Flyktningetilskot</a:t>
            </a:r>
            <a:r>
              <a:rPr lang="nn-NO" baseline="0" dirty="0" smtClean="0"/>
              <a:t>, ressurskrevjande brukarar</a:t>
            </a: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C9830-9EAF-4AB9-B5A6-C1ACEFABF065}" type="slidenum">
              <a:rPr lang="nn-NO" smtClean="0"/>
              <a:t>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19679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u="sng" dirty="0" smtClean="0"/>
              <a:t>Utgangspunkt</a:t>
            </a:r>
            <a:r>
              <a:rPr lang="nn-NO" u="sng" baseline="0" dirty="0" smtClean="0"/>
              <a:t> på inntektssida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dirty="0" smtClean="0"/>
              <a:t>Skattesvikt på</a:t>
            </a:r>
            <a:r>
              <a:rPr lang="nn-NO" baseline="0" dirty="0" smtClean="0"/>
              <a:t> 10 mill.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baseline="0" dirty="0" smtClean="0"/>
              <a:t>Altså i tillegg til at me ikkje har hatt flaks..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baseline="0" dirty="0" smtClean="0"/>
              <a:t>Meiner det bør vera realistisk, men </a:t>
            </a:r>
            <a:r>
              <a:rPr lang="nn-NO" baseline="0" dirty="0" err="1" smtClean="0"/>
              <a:t>fsk</a:t>
            </a:r>
            <a:r>
              <a:rPr lang="nn-NO" baseline="0" dirty="0" smtClean="0"/>
              <a:t> og </a:t>
            </a:r>
            <a:r>
              <a:rPr lang="nn-NO" baseline="0" dirty="0" err="1" smtClean="0"/>
              <a:t>kst</a:t>
            </a:r>
            <a:r>
              <a:rPr lang="nn-NO" baseline="0" dirty="0" smtClean="0"/>
              <a:t> lyt vurdera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baseline="0" dirty="0" smtClean="0"/>
              <a:t>Har måtta </a:t>
            </a:r>
            <a:r>
              <a:rPr lang="nn-NO" baseline="0" dirty="0" err="1" smtClean="0"/>
              <a:t>nedjustera</a:t>
            </a:r>
            <a:r>
              <a:rPr lang="nn-NO" baseline="0" dirty="0" smtClean="0"/>
              <a:t> skatteanslaga dei to siste åra</a:t>
            </a:r>
            <a:endParaRPr lang="nn-NO" dirty="0" smtClean="0"/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C9830-9EAF-4AB9-B5A6-C1ACEFABF065}" type="slidenum">
              <a:rPr lang="nn-NO" smtClean="0"/>
              <a:t>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28074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 smtClean="0"/>
              <a:t>Bakgrunn</a:t>
            </a:r>
          </a:p>
          <a:p>
            <a:r>
              <a:rPr lang="nn-NO" dirty="0" smtClean="0"/>
              <a:t>Skal</a:t>
            </a:r>
            <a:r>
              <a:rPr lang="nn-NO" baseline="0" dirty="0" smtClean="0"/>
              <a:t> sei noko om kor </a:t>
            </a:r>
            <a:r>
              <a:rPr lang="nn-NO" dirty="0" smtClean="0"/>
              <a:t>effektivt me driv</a:t>
            </a:r>
            <a:br>
              <a:rPr lang="nn-NO" dirty="0" smtClean="0"/>
            </a:br>
            <a:r>
              <a:rPr lang="nn-NO" dirty="0" smtClean="0"/>
              <a:t>Kor</a:t>
            </a:r>
            <a:r>
              <a:rPr lang="nn-NO" baseline="0" dirty="0" smtClean="0"/>
              <a:t> tilpassa me er, vekta for kostnadsnøklar og inntekter</a:t>
            </a: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C9830-9EAF-4AB9-B5A6-C1ACEFABF065}" type="slidenum">
              <a:rPr lang="nn-NO" smtClean="0"/>
              <a:t>8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18712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 smtClean="0"/>
              <a:t>Drifta tilpassa</a:t>
            </a:r>
            <a:r>
              <a:rPr lang="nn-NO" baseline="0" dirty="0" smtClean="0"/>
              <a:t> utgiftssida</a:t>
            </a:r>
          </a:p>
          <a:p>
            <a:r>
              <a:rPr lang="nn-NO" baseline="0" dirty="0" smtClean="0"/>
              <a:t>Lite potensiale for ostehøvel</a:t>
            </a:r>
          </a:p>
          <a:p>
            <a:r>
              <a:rPr lang="nn-NO" baseline="0" dirty="0" smtClean="0"/>
              <a:t>Gjennomsnittstal</a:t>
            </a:r>
          </a:p>
          <a:p>
            <a:endParaRPr lang="nn-NO" baseline="0" dirty="0" smtClean="0"/>
          </a:p>
          <a:p>
            <a:r>
              <a:rPr lang="nn-NO" u="sng" baseline="0" dirty="0" smtClean="0"/>
              <a:t>Bakteppe for 2017: </a:t>
            </a:r>
            <a:r>
              <a:rPr lang="nn-NO" baseline="0" dirty="0" smtClean="0"/>
              <a:t>låge inntekter og ei frå før rimeleg kostnadseffektiv drift</a:t>
            </a:r>
          </a:p>
          <a:p>
            <a:r>
              <a:rPr lang="nn-NO" baseline="0" dirty="0" smtClean="0"/>
              <a:t>Det betyr at ein må redusera på aktivitetsnivået for å koma i balanse</a:t>
            </a: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C9830-9EAF-4AB9-B5A6-C1ACEFABF065}" type="slidenum">
              <a:rPr lang="nn-NO" smtClean="0"/>
              <a:t>9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86445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2 Undertittel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2 Plasshaldar for loddrett tekst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oddrett titte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2 Plasshaldar for loddrett tekst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2 Plasshaldar for tekst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ald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2 Plasshaldar for innhald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3 Plasshaldar for innhald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li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2 Plasshaldar for tekst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3 Plasshaldar for innhald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4 Plasshaldar for tekst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5 Plasshaldar for innhald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er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a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3 Plasshaldar for tekst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et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2 Plasshaldar for bilete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n-NO"/>
          </a:p>
        </p:txBody>
      </p:sp>
      <p:sp>
        <p:nvSpPr>
          <p:cNvPr id="4" name="3 Plasshaldar for tekst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477000"/>
            <a:ext cx="8686800" cy="381000"/>
          </a:xfrm>
          <a:prstGeom prst="rect">
            <a:avLst/>
          </a:prstGeom>
          <a:solidFill>
            <a:srgbClr val="D7B71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n-NO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8686800" y="6477000"/>
            <a:ext cx="457200" cy="3810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n-NO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V="1">
            <a:off x="8686800" y="6477000"/>
            <a:ext cx="0" cy="381000"/>
          </a:xfrm>
          <a:prstGeom prst="line">
            <a:avLst/>
          </a:prstGeom>
          <a:noFill/>
          <a:ln w="19050" cap="rnd">
            <a:solidFill>
              <a:srgbClr val="D7B719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nn-NO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8686800" y="2057400"/>
            <a:ext cx="0" cy="4800600"/>
          </a:xfrm>
          <a:prstGeom prst="line">
            <a:avLst/>
          </a:prstGeom>
          <a:noFill/>
          <a:ln w="19050" cap="rnd">
            <a:solidFill>
              <a:srgbClr val="D7B719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nn-NO"/>
          </a:p>
        </p:txBody>
      </p:sp>
      <p:grpSp>
        <p:nvGrpSpPr>
          <p:cNvPr id="1097" name="Group 73"/>
          <p:cNvGrpSpPr>
            <a:grpSpLocks/>
          </p:cNvGrpSpPr>
          <p:nvPr/>
        </p:nvGrpSpPr>
        <p:grpSpPr bwMode="auto">
          <a:xfrm>
            <a:off x="8458200" y="469900"/>
            <a:ext cx="490538" cy="1143000"/>
            <a:chOff x="-1776" y="816"/>
            <a:chExt cx="2204" cy="5136"/>
          </a:xfrm>
        </p:grpSpPr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-1497" y="2560"/>
              <a:ext cx="288" cy="316"/>
            </a:xfrm>
            <a:custGeom>
              <a:avLst/>
              <a:gdLst/>
              <a:ahLst/>
              <a:cxnLst>
                <a:cxn ang="0">
                  <a:pos x="105" y="230"/>
                </a:cxn>
                <a:cxn ang="0">
                  <a:pos x="85" y="230"/>
                </a:cxn>
                <a:cxn ang="0">
                  <a:pos x="65" y="224"/>
                </a:cxn>
                <a:cxn ang="0">
                  <a:pos x="46" y="217"/>
                </a:cxn>
                <a:cxn ang="0">
                  <a:pos x="33" y="204"/>
                </a:cxn>
                <a:cxn ang="0">
                  <a:pos x="26" y="197"/>
                </a:cxn>
                <a:cxn ang="0">
                  <a:pos x="19" y="184"/>
                </a:cxn>
                <a:cxn ang="0">
                  <a:pos x="6" y="171"/>
                </a:cxn>
                <a:cxn ang="0">
                  <a:pos x="6" y="158"/>
                </a:cxn>
                <a:cxn ang="0">
                  <a:pos x="0" y="138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6" y="73"/>
                </a:cxn>
                <a:cxn ang="0">
                  <a:pos x="13" y="46"/>
                </a:cxn>
                <a:cxn ang="0">
                  <a:pos x="19" y="33"/>
                </a:cxn>
                <a:cxn ang="0">
                  <a:pos x="33" y="27"/>
                </a:cxn>
                <a:cxn ang="0">
                  <a:pos x="46" y="14"/>
                </a:cxn>
                <a:cxn ang="0">
                  <a:pos x="52" y="14"/>
                </a:cxn>
                <a:cxn ang="0">
                  <a:pos x="59" y="7"/>
                </a:cxn>
                <a:cxn ang="0">
                  <a:pos x="78" y="0"/>
                </a:cxn>
                <a:cxn ang="0">
                  <a:pos x="92" y="0"/>
                </a:cxn>
                <a:cxn ang="0">
                  <a:pos x="111" y="0"/>
                </a:cxn>
                <a:cxn ang="0">
                  <a:pos x="131" y="7"/>
                </a:cxn>
                <a:cxn ang="0">
                  <a:pos x="144" y="7"/>
                </a:cxn>
                <a:cxn ang="0">
                  <a:pos x="151" y="14"/>
                </a:cxn>
                <a:cxn ang="0">
                  <a:pos x="164" y="14"/>
                </a:cxn>
                <a:cxn ang="0">
                  <a:pos x="170" y="20"/>
                </a:cxn>
                <a:cxn ang="0">
                  <a:pos x="184" y="33"/>
                </a:cxn>
                <a:cxn ang="0">
                  <a:pos x="190" y="46"/>
                </a:cxn>
                <a:cxn ang="0">
                  <a:pos x="197" y="60"/>
                </a:cxn>
                <a:cxn ang="0">
                  <a:pos x="203" y="66"/>
                </a:cxn>
                <a:cxn ang="0">
                  <a:pos x="203" y="92"/>
                </a:cxn>
                <a:cxn ang="0">
                  <a:pos x="210" y="112"/>
                </a:cxn>
                <a:cxn ang="0">
                  <a:pos x="210" y="132"/>
                </a:cxn>
                <a:cxn ang="0">
                  <a:pos x="203" y="151"/>
                </a:cxn>
                <a:cxn ang="0">
                  <a:pos x="197" y="171"/>
                </a:cxn>
                <a:cxn ang="0">
                  <a:pos x="190" y="191"/>
                </a:cxn>
                <a:cxn ang="0">
                  <a:pos x="177" y="197"/>
                </a:cxn>
                <a:cxn ang="0">
                  <a:pos x="170" y="204"/>
                </a:cxn>
                <a:cxn ang="0">
                  <a:pos x="157" y="217"/>
                </a:cxn>
                <a:cxn ang="0">
                  <a:pos x="151" y="217"/>
                </a:cxn>
                <a:cxn ang="0">
                  <a:pos x="138" y="224"/>
                </a:cxn>
                <a:cxn ang="0">
                  <a:pos x="131" y="224"/>
                </a:cxn>
                <a:cxn ang="0">
                  <a:pos x="111" y="230"/>
                </a:cxn>
              </a:cxnLst>
              <a:rect l="0" t="0" r="r" b="b"/>
              <a:pathLst>
                <a:path w="210" h="230">
                  <a:moveTo>
                    <a:pt x="105" y="230"/>
                  </a:moveTo>
                  <a:lnTo>
                    <a:pt x="105" y="230"/>
                  </a:lnTo>
                  <a:lnTo>
                    <a:pt x="92" y="230"/>
                  </a:lnTo>
                  <a:lnTo>
                    <a:pt x="85" y="230"/>
                  </a:lnTo>
                  <a:lnTo>
                    <a:pt x="72" y="224"/>
                  </a:lnTo>
                  <a:lnTo>
                    <a:pt x="65" y="224"/>
                  </a:lnTo>
                  <a:lnTo>
                    <a:pt x="52" y="217"/>
                  </a:lnTo>
                  <a:lnTo>
                    <a:pt x="46" y="217"/>
                  </a:lnTo>
                  <a:lnTo>
                    <a:pt x="46" y="211"/>
                  </a:lnTo>
                  <a:lnTo>
                    <a:pt x="33" y="204"/>
                  </a:lnTo>
                  <a:lnTo>
                    <a:pt x="26" y="197"/>
                  </a:lnTo>
                  <a:lnTo>
                    <a:pt x="26" y="197"/>
                  </a:lnTo>
                  <a:lnTo>
                    <a:pt x="19" y="191"/>
                  </a:lnTo>
                  <a:lnTo>
                    <a:pt x="19" y="184"/>
                  </a:lnTo>
                  <a:lnTo>
                    <a:pt x="13" y="184"/>
                  </a:lnTo>
                  <a:lnTo>
                    <a:pt x="6" y="171"/>
                  </a:lnTo>
                  <a:lnTo>
                    <a:pt x="6" y="158"/>
                  </a:lnTo>
                  <a:lnTo>
                    <a:pt x="6" y="158"/>
                  </a:lnTo>
                  <a:lnTo>
                    <a:pt x="0" y="151"/>
                  </a:lnTo>
                  <a:lnTo>
                    <a:pt x="0" y="138"/>
                  </a:lnTo>
                  <a:lnTo>
                    <a:pt x="0" y="125"/>
                  </a:lnTo>
                  <a:lnTo>
                    <a:pt x="0" y="112"/>
                  </a:lnTo>
                  <a:lnTo>
                    <a:pt x="0" y="105"/>
                  </a:lnTo>
                  <a:lnTo>
                    <a:pt x="0" y="92"/>
                  </a:lnTo>
                  <a:lnTo>
                    <a:pt x="0" y="79"/>
                  </a:lnTo>
                  <a:lnTo>
                    <a:pt x="6" y="73"/>
                  </a:lnTo>
                  <a:lnTo>
                    <a:pt x="6" y="60"/>
                  </a:lnTo>
                  <a:lnTo>
                    <a:pt x="13" y="46"/>
                  </a:lnTo>
                  <a:lnTo>
                    <a:pt x="19" y="40"/>
                  </a:lnTo>
                  <a:lnTo>
                    <a:pt x="19" y="33"/>
                  </a:lnTo>
                  <a:lnTo>
                    <a:pt x="26" y="33"/>
                  </a:lnTo>
                  <a:lnTo>
                    <a:pt x="33" y="27"/>
                  </a:lnTo>
                  <a:lnTo>
                    <a:pt x="33" y="20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52" y="14"/>
                  </a:lnTo>
                  <a:lnTo>
                    <a:pt x="59" y="7"/>
                  </a:lnTo>
                  <a:lnTo>
                    <a:pt x="59" y="7"/>
                  </a:lnTo>
                  <a:lnTo>
                    <a:pt x="72" y="7"/>
                  </a:lnTo>
                  <a:lnTo>
                    <a:pt x="78" y="0"/>
                  </a:lnTo>
                  <a:lnTo>
                    <a:pt x="85" y="0"/>
                  </a:lnTo>
                  <a:lnTo>
                    <a:pt x="92" y="0"/>
                  </a:lnTo>
                  <a:lnTo>
                    <a:pt x="105" y="0"/>
                  </a:lnTo>
                  <a:lnTo>
                    <a:pt x="111" y="0"/>
                  </a:lnTo>
                  <a:lnTo>
                    <a:pt x="124" y="0"/>
                  </a:lnTo>
                  <a:lnTo>
                    <a:pt x="131" y="7"/>
                  </a:lnTo>
                  <a:lnTo>
                    <a:pt x="138" y="7"/>
                  </a:lnTo>
                  <a:lnTo>
                    <a:pt x="144" y="7"/>
                  </a:lnTo>
                  <a:lnTo>
                    <a:pt x="151" y="7"/>
                  </a:lnTo>
                  <a:lnTo>
                    <a:pt x="151" y="14"/>
                  </a:lnTo>
                  <a:lnTo>
                    <a:pt x="157" y="14"/>
                  </a:lnTo>
                  <a:lnTo>
                    <a:pt x="164" y="14"/>
                  </a:lnTo>
                  <a:lnTo>
                    <a:pt x="164" y="20"/>
                  </a:lnTo>
                  <a:lnTo>
                    <a:pt x="170" y="20"/>
                  </a:lnTo>
                  <a:lnTo>
                    <a:pt x="177" y="27"/>
                  </a:lnTo>
                  <a:lnTo>
                    <a:pt x="184" y="33"/>
                  </a:lnTo>
                  <a:lnTo>
                    <a:pt x="184" y="40"/>
                  </a:lnTo>
                  <a:lnTo>
                    <a:pt x="190" y="46"/>
                  </a:lnTo>
                  <a:lnTo>
                    <a:pt x="197" y="53"/>
                  </a:lnTo>
                  <a:lnTo>
                    <a:pt x="197" y="60"/>
                  </a:lnTo>
                  <a:lnTo>
                    <a:pt x="197" y="60"/>
                  </a:lnTo>
                  <a:lnTo>
                    <a:pt x="203" y="66"/>
                  </a:lnTo>
                  <a:lnTo>
                    <a:pt x="203" y="79"/>
                  </a:lnTo>
                  <a:lnTo>
                    <a:pt x="203" y="92"/>
                  </a:lnTo>
                  <a:lnTo>
                    <a:pt x="210" y="105"/>
                  </a:lnTo>
                  <a:lnTo>
                    <a:pt x="210" y="112"/>
                  </a:lnTo>
                  <a:lnTo>
                    <a:pt x="210" y="125"/>
                  </a:lnTo>
                  <a:lnTo>
                    <a:pt x="210" y="132"/>
                  </a:lnTo>
                  <a:lnTo>
                    <a:pt x="203" y="138"/>
                  </a:lnTo>
                  <a:lnTo>
                    <a:pt x="203" y="151"/>
                  </a:lnTo>
                  <a:lnTo>
                    <a:pt x="203" y="158"/>
                  </a:lnTo>
                  <a:lnTo>
                    <a:pt x="197" y="171"/>
                  </a:lnTo>
                  <a:lnTo>
                    <a:pt x="190" y="178"/>
                  </a:lnTo>
                  <a:lnTo>
                    <a:pt x="190" y="191"/>
                  </a:lnTo>
                  <a:lnTo>
                    <a:pt x="184" y="191"/>
                  </a:lnTo>
                  <a:lnTo>
                    <a:pt x="177" y="197"/>
                  </a:lnTo>
                  <a:lnTo>
                    <a:pt x="177" y="204"/>
                  </a:lnTo>
                  <a:lnTo>
                    <a:pt x="170" y="204"/>
                  </a:lnTo>
                  <a:lnTo>
                    <a:pt x="164" y="211"/>
                  </a:lnTo>
                  <a:lnTo>
                    <a:pt x="157" y="217"/>
                  </a:lnTo>
                  <a:lnTo>
                    <a:pt x="157" y="217"/>
                  </a:lnTo>
                  <a:lnTo>
                    <a:pt x="151" y="217"/>
                  </a:lnTo>
                  <a:lnTo>
                    <a:pt x="144" y="224"/>
                  </a:lnTo>
                  <a:lnTo>
                    <a:pt x="138" y="224"/>
                  </a:lnTo>
                  <a:lnTo>
                    <a:pt x="138" y="224"/>
                  </a:lnTo>
                  <a:lnTo>
                    <a:pt x="131" y="224"/>
                  </a:lnTo>
                  <a:lnTo>
                    <a:pt x="124" y="230"/>
                  </a:lnTo>
                  <a:lnTo>
                    <a:pt x="111" y="230"/>
                  </a:lnTo>
                  <a:lnTo>
                    <a:pt x="105" y="230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-1425" y="2597"/>
              <a:ext cx="135" cy="233"/>
            </a:xfrm>
            <a:custGeom>
              <a:avLst/>
              <a:gdLst/>
              <a:ahLst/>
              <a:cxnLst>
                <a:cxn ang="0">
                  <a:pos x="53" y="170"/>
                </a:cxn>
                <a:cxn ang="0">
                  <a:pos x="66" y="170"/>
                </a:cxn>
                <a:cxn ang="0">
                  <a:pos x="72" y="170"/>
                </a:cxn>
                <a:cxn ang="0">
                  <a:pos x="79" y="164"/>
                </a:cxn>
                <a:cxn ang="0">
                  <a:pos x="86" y="157"/>
                </a:cxn>
                <a:cxn ang="0">
                  <a:pos x="92" y="144"/>
                </a:cxn>
                <a:cxn ang="0">
                  <a:pos x="99" y="131"/>
                </a:cxn>
                <a:cxn ang="0">
                  <a:pos x="99" y="118"/>
                </a:cxn>
                <a:cxn ang="0">
                  <a:pos x="99" y="85"/>
                </a:cxn>
                <a:cxn ang="0">
                  <a:pos x="99" y="59"/>
                </a:cxn>
                <a:cxn ang="0">
                  <a:pos x="99" y="46"/>
                </a:cxn>
                <a:cxn ang="0">
                  <a:pos x="92" y="33"/>
                </a:cxn>
                <a:cxn ang="0">
                  <a:pos x="86" y="19"/>
                </a:cxn>
                <a:cxn ang="0">
                  <a:pos x="79" y="13"/>
                </a:cxn>
                <a:cxn ang="0">
                  <a:pos x="72" y="13"/>
                </a:cxn>
                <a:cxn ang="0">
                  <a:pos x="66" y="6"/>
                </a:cxn>
                <a:cxn ang="0">
                  <a:pos x="53" y="0"/>
                </a:cxn>
                <a:cxn ang="0">
                  <a:pos x="40" y="6"/>
                </a:cxn>
                <a:cxn ang="0">
                  <a:pos x="33" y="6"/>
                </a:cxn>
                <a:cxn ang="0">
                  <a:pos x="20" y="13"/>
                </a:cxn>
                <a:cxn ang="0">
                  <a:pos x="13" y="26"/>
                </a:cxn>
                <a:cxn ang="0">
                  <a:pos x="7" y="39"/>
                </a:cxn>
                <a:cxn ang="0">
                  <a:pos x="7" y="52"/>
                </a:cxn>
                <a:cxn ang="0">
                  <a:pos x="0" y="72"/>
                </a:cxn>
                <a:cxn ang="0">
                  <a:pos x="0" y="105"/>
                </a:cxn>
                <a:cxn ang="0">
                  <a:pos x="7" y="124"/>
                </a:cxn>
                <a:cxn ang="0">
                  <a:pos x="7" y="138"/>
                </a:cxn>
                <a:cxn ang="0">
                  <a:pos x="13" y="151"/>
                </a:cxn>
                <a:cxn ang="0">
                  <a:pos x="20" y="157"/>
                </a:cxn>
                <a:cxn ang="0">
                  <a:pos x="26" y="164"/>
                </a:cxn>
                <a:cxn ang="0">
                  <a:pos x="33" y="170"/>
                </a:cxn>
                <a:cxn ang="0">
                  <a:pos x="46" y="170"/>
                </a:cxn>
              </a:cxnLst>
              <a:rect l="0" t="0" r="r" b="b"/>
              <a:pathLst>
                <a:path w="99" h="170">
                  <a:moveTo>
                    <a:pt x="53" y="170"/>
                  </a:moveTo>
                  <a:lnTo>
                    <a:pt x="53" y="170"/>
                  </a:lnTo>
                  <a:lnTo>
                    <a:pt x="59" y="170"/>
                  </a:lnTo>
                  <a:lnTo>
                    <a:pt x="66" y="170"/>
                  </a:lnTo>
                  <a:lnTo>
                    <a:pt x="66" y="170"/>
                  </a:lnTo>
                  <a:lnTo>
                    <a:pt x="72" y="170"/>
                  </a:lnTo>
                  <a:lnTo>
                    <a:pt x="72" y="164"/>
                  </a:lnTo>
                  <a:lnTo>
                    <a:pt x="79" y="164"/>
                  </a:lnTo>
                  <a:lnTo>
                    <a:pt x="79" y="157"/>
                  </a:lnTo>
                  <a:lnTo>
                    <a:pt x="86" y="157"/>
                  </a:lnTo>
                  <a:lnTo>
                    <a:pt x="86" y="151"/>
                  </a:lnTo>
                  <a:lnTo>
                    <a:pt x="92" y="144"/>
                  </a:lnTo>
                  <a:lnTo>
                    <a:pt x="92" y="138"/>
                  </a:lnTo>
                  <a:lnTo>
                    <a:pt x="99" y="131"/>
                  </a:lnTo>
                  <a:lnTo>
                    <a:pt x="99" y="124"/>
                  </a:lnTo>
                  <a:lnTo>
                    <a:pt x="99" y="118"/>
                  </a:lnTo>
                  <a:lnTo>
                    <a:pt x="99" y="105"/>
                  </a:lnTo>
                  <a:lnTo>
                    <a:pt x="99" y="85"/>
                  </a:lnTo>
                  <a:lnTo>
                    <a:pt x="99" y="72"/>
                  </a:lnTo>
                  <a:lnTo>
                    <a:pt x="99" y="59"/>
                  </a:lnTo>
                  <a:lnTo>
                    <a:pt x="99" y="52"/>
                  </a:lnTo>
                  <a:lnTo>
                    <a:pt x="99" y="46"/>
                  </a:lnTo>
                  <a:lnTo>
                    <a:pt x="92" y="39"/>
                  </a:lnTo>
                  <a:lnTo>
                    <a:pt x="92" y="33"/>
                  </a:lnTo>
                  <a:lnTo>
                    <a:pt x="86" y="26"/>
                  </a:lnTo>
                  <a:lnTo>
                    <a:pt x="86" y="19"/>
                  </a:lnTo>
                  <a:lnTo>
                    <a:pt x="79" y="19"/>
                  </a:lnTo>
                  <a:lnTo>
                    <a:pt x="79" y="13"/>
                  </a:lnTo>
                  <a:lnTo>
                    <a:pt x="79" y="13"/>
                  </a:lnTo>
                  <a:lnTo>
                    <a:pt x="72" y="13"/>
                  </a:lnTo>
                  <a:lnTo>
                    <a:pt x="72" y="6"/>
                  </a:lnTo>
                  <a:lnTo>
                    <a:pt x="66" y="6"/>
                  </a:lnTo>
                  <a:lnTo>
                    <a:pt x="59" y="0"/>
                  </a:lnTo>
                  <a:lnTo>
                    <a:pt x="53" y="0"/>
                  </a:lnTo>
                  <a:lnTo>
                    <a:pt x="46" y="0"/>
                  </a:lnTo>
                  <a:lnTo>
                    <a:pt x="40" y="6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26" y="13"/>
                  </a:lnTo>
                  <a:lnTo>
                    <a:pt x="20" y="13"/>
                  </a:lnTo>
                  <a:lnTo>
                    <a:pt x="20" y="19"/>
                  </a:lnTo>
                  <a:lnTo>
                    <a:pt x="13" y="26"/>
                  </a:lnTo>
                  <a:lnTo>
                    <a:pt x="13" y="33"/>
                  </a:lnTo>
                  <a:lnTo>
                    <a:pt x="7" y="39"/>
                  </a:lnTo>
                  <a:lnTo>
                    <a:pt x="7" y="46"/>
                  </a:lnTo>
                  <a:lnTo>
                    <a:pt x="7" y="52"/>
                  </a:lnTo>
                  <a:lnTo>
                    <a:pt x="0" y="59"/>
                  </a:lnTo>
                  <a:lnTo>
                    <a:pt x="0" y="72"/>
                  </a:lnTo>
                  <a:lnTo>
                    <a:pt x="0" y="85"/>
                  </a:lnTo>
                  <a:lnTo>
                    <a:pt x="0" y="105"/>
                  </a:lnTo>
                  <a:lnTo>
                    <a:pt x="0" y="118"/>
                  </a:lnTo>
                  <a:lnTo>
                    <a:pt x="7" y="124"/>
                  </a:lnTo>
                  <a:lnTo>
                    <a:pt x="7" y="131"/>
                  </a:lnTo>
                  <a:lnTo>
                    <a:pt x="7" y="138"/>
                  </a:lnTo>
                  <a:lnTo>
                    <a:pt x="13" y="144"/>
                  </a:lnTo>
                  <a:lnTo>
                    <a:pt x="13" y="151"/>
                  </a:lnTo>
                  <a:lnTo>
                    <a:pt x="20" y="157"/>
                  </a:lnTo>
                  <a:lnTo>
                    <a:pt x="20" y="157"/>
                  </a:lnTo>
                  <a:lnTo>
                    <a:pt x="20" y="157"/>
                  </a:lnTo>
                  <a:lnTo>
                    <a:pt x="26" y="164"/>
                  </a:lnTo>
                  <a:lnTo>
                    <a:pt x="26" y="164"/>
                  </a:lnTo>
                  <a:lnTo>
                    <a:pt x="33" y="170"/>
                  </a:lnTo>
                  <a:lnTo>
                    <a:pt x="40" y="170"/>
                  </a:lnTo>
                  <a:lnTo>
                    <a:pt x="46" y="170"/>
                  </a:lnTo>
                  <a:lnTo>
                    <a:pt x="53" y="17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-840" y="2103"/>
              <a:ext cx="287" cy="314"/>
            </a:xfrm>
            <a:custGeom>
              <a:avLst/>
              <a:gdLst/>
              <a:ahLst/>
              <a:cxnLst>
                <a:cxn ang="0">
                  <a:pos x="105" y="229"/>
                </a:cxn>
                <a:cxn ang="0">
                  <a:pos x="85" y="229"/>
                </a:cxn>
                <a:cxn ang="0">
                  <a:pos x="66" y="223"/>
                </a:cxn>
                <a:cxn ang="0">
                  <a:pos x="52" y="216"/>
                </a:cxn>
                <a:cxn ang="0">
                  <a:pos x="39" y="210"/>
                </a:cxn>
                <a:cxn ang="0">
                  <a:pos x="26" y="197"/>
                </a:cxn>
                <a:cxn ang="0">
                  <a:pos x="20" y="190"/>
                </a:cxn>
                <a:cxn ang="0">
                  <a:pos x="13" y="170"/>
                </a:cxn>
                <a:cxn ang="0">
                  <a:pos x="7" y="157"/>
                </a:cxn>
                <a:cxn ang="0">
                  <a:pos x="0" y="138"/>
                </a:cxn>
                <a:cxn ang="0">
                  <a:pos x="0" y="118"/>
                </a:cxn>
                <a:cxn ang="0">
                  <a:pos x="0" y="92"/>
                </a:cxn>
                <a:cxn ang="0">
                  <a:pos x="7" y="72"/>
                </a:cxn>
                <a:cxn ang="0">
                  <a:pos x="20" y="52"/>
                </a:cxn>
                <a:cxn ang="0">
                  <a:pos x="26" y="39"/>
                </a:cxn>
                <a:cxn ang="0">
                  <a:pos x="33" y="26"/>
                </a:cxn>
                <a:cxn ang="0">
                  <a:pos x="46" y="19"/>
                </a:cxn>
                <a:cxn ang="0">
                  <a:pos x="52" y="13"/>
                </a:cxn>
                <a:cxn ang="0">
                  <a:pos x="66" y="6"/>
                </a:cxn>
                <a:cxn ang="0">
                  <a:pos x="79" y="6"/>
                </a:cxn>
                <a:cxn ang="0">
                  <a:pos x="98" y="0"/>
                </a:cxn>
                <a:cxn ang="0">
                  <a:pos x="118" y="0"/>
                </a:cxn>
                <a:cxn ang="0">
                  <a:pos x="138" y="6"/>
                </a:cxn>
                <a:cxn ang="0">
                  <a:pos x="144" y="6"/>
                </a:cxn>
                <a:cxn ang="0">
                  <a:pos x="158" y="13"/>
                </a:cxn>
                <a:cxn ang="0">
                  <a:pos x="164" y="19"/>
                </a:cxn>
                <a:cxn ang="0">
                  <a:pos x="171" y="19"/>
                </a:cxn>
                <a:cxn ang="0">
                  <a:pos x="184" y="32"/>
                </a:cxn>
                <a:cxn ang="0">
                  <a:pos x="197" y="46"/>
                </a:cxn>
                <a:cxn ang="0">
                  <a:pos x="197" y="59"/>
                </a:cxn>
                <a:cxn ang="0">
                  <a:pos x="203" y="72"/>
                </a:cxn>
                <a:cxn ang="0">
                  <a:pos x="210" y="92"/>
                </a:cxn>
                <a:cxn ang="0">
                  <a:pos x="210" y="118"/>
                </a:cxn>
                <a:cxn ang="0">
                  <a:pos x="210" y="131"/>
                </a:cxn>
                <a:cxn ang="0">
                  <a:pos x="210" y="151"/>
                </a:cxn>
                <a:cxn ang="0">
                  <a:pos x="203" y="170"/>
                </a:cxn>
                <a:cxn ang="0">
                  <a:pos x="190" y="190"/>
                </a:cxn>
                <a:cxn ang="0">
                  <a:pos x="184" y="197"/>
                </a:cxn>
                <a:cxn ang="0">
                  <a:pos x="177" y="210"/>
                </a:cxn>
                <a:cxn ang="0">
                  <a:pos x="164" y="216"/>
                </a:cxn>
                <a:cxn ang="0">
                  <a:pos x="151" y="223"/>
                </a:cxn>
                <a:cxn ang="0">
                  <a:pos x="144" y="223"/>
                </a:cxn>
                <a:cxn ang="0">
                  <a:pos x="131" y="229"/>
                </a:cxn>
                <a:cxn ang="0">
                  <a:pos x="118" y="229"/>
                </a:cxn>
              </a:cxnLst>
              <a:rect l="0" t="0" r="r" b="b"/>
              <a:pathLst>
                <a:path w="210" h="229">
                  <a:moveTo>
                    <a:pt x="105" y="229"/>
                  </a:moveTo>
                  <a:lnTo>
                    <a:pt x="105" y="229"/>
                  </a:lnTo>
                  <a:lnTo>
                    <a:pt x="98" y="229"/>
                  </a:lnTo>
                  <a:lnTo>
                    <a:pt x="85" y="229"/>
                  </a:lnTo>
                  <a:lnTo>
                    <a:pt x="79" y="229"/>
                  </a:lnTo>
                  <a:lnTo>
                    <a:pt x="66" y="223"/>
                  </a:lnTo>
                  <a:lnTo>
                    <a:pt x="59" y="223"/>
                  </a:lnTo>
                  <a:lnTo>
                    <a:pt x="52" y="216"/>
                  </a:lnTo>
                  <a:lnTo>
                    <a:pt x="46" y="216"/>
                  </a:lnTo>
                  <a:lnTo>
                    <a:pt x="39" y="210"/>
                  </a:lnTo>
                  <a:lnTo>
                    <a:pt x="33" y="203"/>
                  </a:lnTo>
                  <a:lnTo>
                    <a:pt x="26" y="197"/>
                  </a:lnTo>
                  <a:lnTo>
                    <a:pt x="26" y="190"/>
                  </a:lnTo>
                  <a:lnTo>
                    <a:pt x="20" y="190"/>
                  </a:lnTo>
                  <a:lnTo>
                    <a:pt x="20" y="183"/>
                  </a:lnTo>
                  <a:lnTo>
                    <a:pt x="13" y="170"/>
                  </a:lnTo>
                  <a:lnTo>
                    <a:pt x="7" y="164"/>
                  </a:lnTo>
                  <a:lnTo>
                    <a:pt x="7" y="157"/>
                  </a:lnTo>
                  <a:lnTo>
                    <a:pt x="7" y="151"/>
                  </a:lnTo>
                  <a:lnTo>
                    <a:pt x="0" y="138"/>
                  </a:lnTo>
                  <a:lnTo>
                    <a:pt x="0" y="124"/>
                  </a:lnTo>
                  <a:lnTo>
                    <a:pt x="0" y="118"/>
                  </a:lnTo>
                  <a:lnTo>
                    <a:pt x="0" y="105"/>
                  </a:lnTo>
                  <a:lnTo>
                    <a:pt x="0" y="92"/>
                  </a:lnTo>
                  <a:lnTo>
                    <a:pt x="7" y="85"/>
                  </a:lnTo>
                  <a:lnTo>
                    <a:pt x="7" y="72"/>
                  </a:lnTo>
                  <a:lnTo>
                    <a:pt x="13" y="59"/>
                  </a:lnTo>
                  <a:lnTo>
                    <a:pt x="20" y="52"/>
                  </a:lnTo>
                  <a:lnTo>
                    <a:pt x="20" y="39"/>
                  </a:lnTo>
                  <a:lnTo>
                    <a:pt x="26" y="39"/>
                  </a:lnTo>
                  <a:lnTo>
                    <a:pt x="26" y="32"/>
                  </a:lnTo>
                  <a:lnTo>
                    <a:pt x="33" y="26"/>
                  </a:lnTo>
                  <a:lnTo>
                    <a:pt x="39" y="26"/>
                  </a:lnTo>
                  <a:lnTo>
                    <a:pt x="46" y="19"/>
                  </a:lnTo>
                  <a:lnTo>
                    <a:pt x="52" y="13"/>
                  </a:lnTo>
                  <a:lnTo>
                    <a:pt x="52" y="13"/>
                  </a:lnTo>
                  <a:lnTo>
                    <a:pt x="59" y="13"/>
                  </a:lnTo>
                  <a:lnTo>
                    <a:pt x="66" y="6"/>
                  </a:lnTo>
                  <a:lnTo>
                    <a:pt x="72" y="6"/>
                  </a:lnTo>
                  <a:lnTo>
                    <a:pt x="79" y="6"/>
                  </a:lnTo>
                  <a:lnTo>
                    <a:pt x="85" y="6"/>
                  </a:lnTo>
                  <a:lnTo>
                    <a:pt x="98" y="0"/>
                  </a:lnTo>
                  <a:lnTo>
                    <a:pt x="105" y="0"/>
                  </a:lnTo>
                  <a:lnTo>
                    <a:pt x="118" y="0"/>
                  </a:lnTo>
                  <a:lnTo>
                    <a:pt x="125" y="6"/>
                  </a:lnTo>
                  <a:lnTo>
                    <a:pt x="138" y="6"/>
                  </a:lnTo>
                  <a:lnTo>
                    <a:pt x="138" y="6"/>
                  </a:lnTo>
                  <a:lnTo>
                    <a:pt x="144" y="6"/>
                  </a:lnTo>
                  <a:lnTo>
                    <a:pt x="151" y="13"/>
                  </a:lnTo>
                  <a:lnTo>
                    <a:pt x="158" y="13"/>
                  </a:lnTo>
                  <a:lnTo>
                    <a:pt x="158" y="13"/>
                  </a:lnTo>
                  <a:lnTo>
                    <a:pt x="164" y="19"/>
                  </a:lnTo>
                  <a:lnTo>
                    <a:pt x="171" y="19"/>
                  </a:lnTo>
                  <a:lnTo>
                    <a:pt x="171" y="19"/>
                  </a:lnTo>
                  <a:lnTo>
                    <a:pt x="184" y="32"/>
                  </a:lnTo>
                  <a:lnTo>
                    <a:pt x="184" y="32"/>
                  </a:lnTo>
                  <a:lnTo>
                    <a:pt x="190" y="39"/>
                  </a:lnTo>
                  <a:lnTo>
                    <a:pt x="197" y="46"/>
                  </a:lnTo>
                  <a:lnTo>
                    <a:pt x="197" y="52"/>
                  </a:lnTo>
                  <a:lnTo>
                    <a:pt x="197" y="59"/>
                  </a:lnTo>
                  <a:lnTo>
                    <a:pt x="203" y="65"/>
                  </a:lnTo>
                  <a:lnTo>
                    <a:pt x="203" y="72"/>
                  </a:lnTo>
                  <a:lnTo>
                    <a:pt x="210" y="78"/>
                  </a:lnTo>
                  <a:lnTo>
                    <a:pt x="210" y="92"/>
                  </a:lnTo>
                  <a:lnTo>
                    <a:pt x="210" y="105"/>
                  </a:lnTo>
                  <a:lnTo>
                    <a:pt x="210" y="118"/>
                  </a:lnTo>
                  <a:lnTo>
                    <a:pt x="210" y="124"/>
                  </a:lnTo>
                  <a:lnTo>
                    <a:pt x="210" y="131"/>
                  </a:lnTo>
                  <a:lnTo>
                    <a:pt x="210" y="138"/>
                  </a:lnTo>
                  <a:lnTo>
                    <a:pt x="210" y="151"/>
                  </a:lnTo>
                  <a:lnTo>
                    <a:pt x="203" y="164"/>
                  </a:lnTo>
                  <a:lnTo>
                    <a:pt x="203" y="170"/>
                  </a:lnTo>
                  <a:lnTo>
                    <a:pt x="197" y="183"/>
                  </a:lnTo>
                  <a:lnTo>
                    <a:pt x="190" y="190"/>
                  </a:lnTo>
                  <a:lnTo>
                    <a:pt x="184" y="197"/>
                  </a:lnTo>
                  <a:lnTo>
                    <a:pt x="184" y="197"/>
                  </a:lnTo>
                  <a:lnTo>
                    <a:pt x="177" y="203"/>
                  </a:lnTo>
                  <a:lnTo>
                    <a:pt x="177" y="210"/>
                  </a:lnTo>
                  <a:lnTo>
                    <a:pt x="164" y="216"/>
                  </a:lnTo>
                  <a:lnTo>
                    <a:pt x="164" y="216"/>
                  </a:lnTo>
                  <a:lnTo>
                    <a:pt x="158" y="216"/>
                  </a:lnTo>
                  <a:lnTo>
                    <a:pt x="151" y="223"/>
                  </a:lnTo>
                  <a:lnTo>
                    <a:pt x="144" y="223"/>
                  </a:lnTo>
                  <a:lnTo>
                    <a:pt x="144" y="223"/>
                  </a:lnTo>
                  <a:lnTo>
                    <a:pt x="138" y="229"/>
                  </a:lnTo>
                  <a:lnTo>
                    <a:pt x="131" y="229"/>
                  </a:lnTo>
                  <a:lnTo>
                    <a:pt x="125" y="229"/>
                  </a:lnTo>
                  <a:lnTo>
                    <a:pt x="118" y="229"/>
                  </a:lnTo>
                  <a:lnTo>
                    <a:pt x="105" y="229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-1120" y="816"/>
              <a:ext cx="890" cy="1106"/>
            </a:xfrm>
            <a:custGeom>
              <a:avLst/>
              <a:gdLst/>
              <a:ahLst/>
              <a:cxnLst>
                <a:cxn ang="0">
                  <a:pos x="394" y="0"/>
                </a:cxn>
                <a:cxn ang="0">
                  <a:pos x="407" y="0"/>
                </a:cxn>
                <a:cxn ang="0">
                  <a:pos x="421" y="0"/>
                </a:cxn>
                <a:cxn ang="0">
                  <a:pos x="650" y="0"/>
                </a:cxn>
                <a:cxn ang="0">
                  <a:pos x="650" y="236"/>
                </a:cxn>
                <a:cxn ang="0">
                  <a:pos x="637" y="302"/>
                </a:cxn>
                <a:cxn ang="0">
                  <a:pos x="624" y="368"/>
                </a:cxn>
                <a:cxn ang="0">
                  <a:pos x="618" y="400"/>
                </a:cxn>
                <a:cxn ang="0">
                  <a:pos x="604" y="446"/>
                </a:cxn>
                <a:cxn ang="0">
                  <a:pos x="585" y="486"/>
                </a:cxn>
                <a:cxn ang="0">
                  <a:pos x="558" y="545"/>
                </a:cxn>
                <a:cxn ang="0">
                  <a:pos x="539" y="571"/>
                </a:cxn>
                <a:cxn ang="0">
                  <a:pos x="526" y="604"/>
                </a:cxn>
                <a:cxn ang="0">
                  <a:pos x="486" y="656"/>
                </a:cxn>
                <a:cxn ang="0">
                  <a:pos x="453" y="689"/>
                </a:cxn>
                <a:cxn ang="0">
                  <a:pos x="434" y="715"/>
                </a:cxn>
                <a:cxn ang="0">
                  <a:pos x="401" y="748"/>
                </a:cxn>
                <a:cxn ang="0">
                  <a:pos x="381" y="768"/>
                </a:cxn>
                <a:cxn ang="0">
                  <a:pos x="381" y="768"/>
                </a:cxn>
                <a:cxn ang="0">
                  <a:pos x="368" y="775"/>
                </a:cxn>
                <a:cxn ang="0">
                  <a:pos x="329" y="807"/>
                </a:cxn>
                <a:cxn ang="0">
                  <a:pos x="302" y="788"/>
                </a:cxn>
                <a:cxn ang="0">
                  <a:pos x="283" y="775"/>
                </a:cxn>
                <a:cxn ang="0">
                  <a:pos x="256" y="755"/>
                </a:cxn>
                <a:cxn ang="0">
                  <a:pos x="237" y="735"/>
                </a:cxn>
                <a:cxn ang="0">
                  <a:pos x="217" y="715"/>
                </a:cxn>
                <a:cxn ang="0">
                  <a:pos x="197" y="689"/>
                </a:cxn>
                <a:cxn ang="0">
                  <a:pos x="158" y="650"/>
                </a:cxn>
                <a:cxn ang="0">
                  <a:pos x="138" y="624"/>
                </a:cxn>
                <a:cxn ang="0">
                  <a:pos x="125" y="597"/>
                </a:cxn>
                <a:cxn ang="0">
                  <a:pos x="92" y="551"/>
                </a:cxn>
                <a:cxn ang="0">
                  <a:pos x="66" y="499"/>
                </a:cxn>
                <a:cxn ang="0">
                  <a:pos x="53" y="459"/>
                </a:cxn>
                <a:cxn ang="0">
                  <a:pos x="40" y="433"/>
                </a:cxn>
                <a:cxn ang="0">
                  <a:pos x="33" y="400"/>
                </a:cxn>
                <a:cxn ang="0">
                  <a:pos x="20" y="361"/>
                </a:cxn>
                <a:cxn ang="0">
                  <a:pos x="14" y="328"/>
                </a:cxn>
                <a:cxn ang="0">
                  <a:pos x="7" y="295"/>
                </a:cxn>
                <a:cxn ang="0">
                  <a:pos x="0" y="243"/>
                </a:cxn>
                <a:cxn ang="0">
                  <a:pos x="0" y="210"/>
                </a:cxn>
                <a:cxn ang="0">
                  <a:pos x="0" y="171"/>
                </a:cxn>
                <a:cxn ang="0">
                  <a:pos x="0" y="125"/>
                </a:cxn>
                <a:cxn ang="0">
                  <a:pos x="0" y="7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89" y="0"/>
                </a:cxn>
                <a:cxn ang="0">
                  <a:pos x="394" y="0"/>
                </a:cxn>
              </a:cxnLst>
              <a:rect l="0" t="0" r="r" b="b"/>
              <a:pathLst>
                <a:path w="650" h="807">
                  <a:moveTo>
                    <a:pt x="394" y="0"/>
                  </a:moveTo>
                  <a:lnTo>
                    <a:pt x="394" y="0"/>
                  </a:lnTo>
                  <a:lnTo>
                    <a:pt x="407" y="0"/>
                  </a:lnTo>
                  <a:lnTo>
                    <a:pt x="407" y="0"/>
                  </a:lnTo>
                  <a:lnTo>
                    <a:pt x="414" y="0"/>
                  </a:lnTo>
                  <a:lnTo>
                    <a:pt x="421" y="0"/>
                  </a:lnTo>
                  <a:lnTo>
                    <a:pt x="650" y="0"/>
                  </a:lnTo>
                  <a:lnTo>
                    <a:pt x="650" y="0"/>
                  </a:lnTo>
                  <a:lnTo>
                    <a:pt x="650" y="203"/>
                  </a:lnTo>
                  <a:lnTo>
                    <a:pt x="650" y="236"/>
                  </a:lnTo>
                  <a:lnTo>
                    <a:pt x="644" y="269"/>
                  </a:lnTo>
                  <a:lnTo>
                    <a:pt x="637" y="302"/>
                  </a:lnTo>
                  <a:lnTo>
                    <a:pt x="637" y="335"/>
                  </a:lnTo>
                  <a:lnTo>
                    <a:pt x="624" y="368"/>
                  </a:lnTo>
                  <a:lnTo>
                    <a:pt x="624" y="381"/>
                  </a:lnTo>
                  <a:lnTo>
                    <a:pt x="618" y="400"/>
                  </a:lnTo>
                  <a:lnTo>
                    <a:pt x="611" y="427"/>
                  </a:lnTo>
                  <a:lnTo>
                    <a:pt x="604" y="446"/>
                  </a:lnTo>
                  <a:lnTo>
                    <a:pt x="598" y="459"/>
                  </a:lnTo>
                  <a:lnTo>
                    <a:pt x="585" y="486"/>
                  </a:lnTo>
                  <a:lnTo>
                    <a:pt x="572" y="519"/>
                  </a:lnTo>
                  <a:lnTo>
                    <a:pt x="558" y="545"/>
                  </a:lnTo>
                  <a:lnTo>
                    <a:pt x="552" y="558"/>
                  </a:lnTo>
                  <a:lnTo>
                    <a:pt x="539" y="571"/>
                  </a:lnTo>
                  <a:lnTo>
                    <a:pt x="532" y="584"/>
                  </a:lnTo>
                  <a:lnTo>
                    <a:pt x="526" y="604"/>
                  </a:lnTo>
                  <a:lnTo>
                    <a:pt x="506" y="630"/>
                  </a:lnTo>
                  <a:lnTo>
                    <a:pt x="486" y="656"/>
                  </a:lnTo>
                  <a:lnTo>
                    <a:pt x="467" y="683"/>
                  </a:lnTo>
                  <a:lnTo>
                    <a:pt x="453" y="689"/>
                  </a:lnTo>
                  <a:lnTo>
                    <a:pt x="447" y="702"/>
                  </a:lnTo>
                  <a:lnTo>
                    <a:pt x="434" y="715"/>
                  </a:lnTo>
                  <a:lnTo>
                    <a:pt x="427" y="722"/>
                  </a:lnTo>
                  <a:lnTo>
                    <a:pt x="401" y="748"/>
                  </a:lnTo>
                  <a:lnTo>
                    <a:pt x="381" y="761"/>
                  </a:lnTo>
                  <a:lnTo>
                    <a:pt x="381" y="768"/>
                  </a:lnTo>
                  <a:lnTo>
                    <a:pt x="381" y="768"/>
                  </a:lnTo>
                  <a:lnTo>
                    <a:pt x="381" y="768"/>
                  </a:lnTo>
                  <a:lnTo>
                    <a:pt x="381" y="768"/>
                  </a:lnTo>
                  <a:lnTo>
                    <a:pt x="368" y="775"/>
                  </a:lnTo>
                  <a:lnTo>
                    <a:pt x="355" y="788"/>
                  </a:lnTo>
                  <a:lnTo>
                    <a:pt x="329" y="807"/>
                  </a:lnTo>
                  <a:lnTo>
                    <a:pt x="316" y="801"/>
                  </a:lnTo>
                  <a:lnTo>
                    <a:pt x="302" y="788"/>
                  </a:lnTo>
                  <a:lnTo>
                    <a:pt x="289" y="781"/>
                  </a:lnTo>
                  <a:lnTo>
                    <a:pt x="283" y="775"/>
                  </a:lnTo>
                  <a:lnTo>
                    <a:pt x="270" y="761"/>
                  </a:lnTo>
                  <a:lnTo>
                    <a:pt x="256" y="755"/>
                  </a:lnTo>
                  <a:lnTo>
                    <a:pt x="250" y="742"/>
                  </a:lnTo>
                  <a:lnTo>
                    <a:pt x="237" y="735"/>
                  </a:lnTo>
                  <a:lnTo>
                    <a:pt x="224" y="722"/>
                  </a:lnTo>
                  <a:lnTo>
                    <a:pt x="217" y="715"/>
                  </a:lnTo>
                  <a:lnTo>
                    <a:pt x="204" y="702"/>
                  </a:lnTo>
                  <a:lnTo>
                    <a:pt x="197" y="689"/>
                  </a:lnTo>
                  <a:lnTo>
                    <a:pt x="178" y="670"/>
                  </a:lnTo>
                  <a:lnTo>
                    <a:pt x="158" y="650"/>
                  </a:lnTo>
                  <a:lnTo>
                    <a:pt x="151" y="637"/>
                  </a:lnTo>
                  <a:lnTo>
                    <a:pt x="138" y="624"/>
                  </a:lnTo>
                  <a:lnTo>
                    <a:pt x="132" y="610"/>
                  </a:lnTo>
                  <a:lnTo>
                    <a:pt x="125" y="597"/>
                  </a:lnTo>
                  <a:lnTo>
                    <a:pt x="105" y="578"/>
                  </a:lnTo>
                  <a:lnTo>
                    <a:pt x="92" y="551"/>
                  </a:lnTo>
                  <a:lnTo>
                    <a:pt x="79" y="525"/>
                  </a:lnTo>
                  <a:lnTo>
                    <a:pt x="66" y="499"/>
                  </a:lnTo>
                  <a:lnTo>
                    <a:pt x="60" y="473"/>
                  </a:lnTo>
                  <a:lnTo>
                    <a:pt x="53" y="459"/>
                  </a:lnTo>
                  <a:lnTo>
                    <a:pt x="46" y="446"/>
                  </a:lnTo>
                  <a:lnTo>
                    <a:pt x="40" y="433"/>
                  </a:lnTo>
                  <a:lnTo>
                    <a:pt x="33" y="413"/>
                  </a:lnTo>
                  <a:lnTo>
                    <a:pt x="33" y="400"/>
                  </a:lnTo>
                  <a:lnTo>
                    <a:pt x="27" y="381"/>
                  </a:lnTo>
                  <a:lnTo>
                    <a:pt x="20" y="361"/>
                  </a:lnTo>
                  <a:lnTo>
                    <a:pt x="20" y="348"/>
                  </a:lnTo>
                  <a:lnTo>
                    <a:pt x="14" y="328"/>
                  </a:lnTo>
                  <a:lnTo>
                    <a:pt x="14" y="315"/>
                  </a:lnTo>
                  <a:lnTo>
                    <a:pt x="7" y="295"/>
                  </a:lnTo>
                  <a:lnTo>
                    <a:pt x="7" y="276"/>
                  </a:lnTo>
                  <a:lnTo>
                    <a:pt x="0" y="243"/>
                  </a:lnTo>
                  <a:lnTo>
                    <a:pt x="0" y="223"/>
                  </a:lnTo>
                  <a:lnTo>
                    <a:pt x="0" y="210"/>
                  </a:lnTo>
                  <a:lnTo>
                    <a:pt x="0" y="190"/>
                  </a:lnTo>
                  <a:lnTo>
                    <a:pt x="0" y="171"/>
                  </a:lnTo>
                  <a:lnTo>
                    <a:pt x="0" y="151"/>
                  </a:lnTo>
                  <a:lnTo>
                    <a:pt x="0" y="125"/>
                  </a:lnTo>
                  <a:lnTo>
                    <a:pt x="0" y="98"/>
                  </a:lnTo>
                  <a:lnTo>
                    <a:pt x="0" y="79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89" y="0"/>
                  </a:lnTo>
                  <a:lnTo>
                    <a:pt x="289" y="0"/>
                  </a:lnTo>
                  <a:lnTo>
                    <a:pt x="289" y="0"/>
                  </a:lnTo>
                  <a:lnTo>
                    <a:pt x="394" y="0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-984" y="3514"/>
              <a:ext cx="539" cy="2438"/>
            </a:xfrm>
            <a:custGeom>
              <a:avLst/>
              <a:gdLst/>
              <a:ahLst/>
              <a:cxnLst>
                <a:cxn ang="0">
                  <a:pos x="0" y="1779"/>
                </a:cxn>
                <a:cxn ang="0">
                  <a:pos x="0" y="1779"/>
                </a:cxn>
                <a:cxn ang="0">
                  <a:pos x="394" y="1779"/>
                </a:cxn>
                <a:cxn ang="0">
                  <a:pos x="394" y="33"/>
                </a:cxn>
                <a:cxn ang="0">
                  <a:pos x="381" y="27"/>
                </a:cxn>
                <a:cxn ang="0">
                  <a:pos x="368" y="20"/>
                </a:cxn>
                <a:cxn ang="0">
                  <a:pos x="348" y="13"/>
                </a:cxn>
                <a:cxn ang="0">
                  <a:pos x="335" y="7"/>
                </a:cxn>
                <a:cxn ang="0">
                  <a:pos x="322" y="7"/>
                </a:cxn>
                <a:cxn ang="0">
                  <a:pos x="302" y="0"/>
                </a:cxn>
                <a:cxn ang="0">
                  <a:pos x="282" y="0"/>
                </a:cxn>
                <a:cxn ang="0">
                  <a:pos x="276" y="0"/>
                </a:cxn>
                <a:cxn ang="0">
                  <a:pos x="269" y="0"/>
                </a:cxn>
                <a:cxn ang="0">
                  <a:pos x="256" y="0"/>
                </a:cxn>
                <a:cxn ang="0">
                  <a:pos x="249" y="0"/>
                </a:cxn>
                <a:cxn ang="0">
                  <a:pos x="236" y="0"/>
                </a:cxn>
                <a:cxn ang="0">
                  <a:pos x="230" y="7"/>
                </a:cxn>
                <a:cxn ang="0">
                  <a:pos x="210" y="7"/>
                </a:cxn>
                <a:cxn ang="0">
                  <a:pos x="197" y="13"/>
                </a:cxn>
                <a:cxn ang="0">
                  <a:pos x="184" y="13"/>
                </a:cxn>
                <a:cxn ang="0">
                  <a:pos x="184" y="13"/>
                </a:cxn>
                <a:cxn ang="0">
                  <a:pos x="177" y="13"/>
                </a:cxn>
                <a:cxn ang="0">
                  <a:pos x="171" y="20"/>
                </a:cxn>
                <a:cxn ang="0">
                  <a:pos x="157" y="20"/>
                </a:cxn>
                <a:cxn ang="0">
                  <a:pos x="151" y="27"/>
                </a:cxn>
                <a:cxn ang="0">
                  <a:pos x="138" y="33"/>
                </a:cxn>
                <a:cxn ang="0">
                  <a:pos x="131" y="33"/>
                </a:cxn>
                <a:cxn ang="0">
                  <a:pos x="125" y="40"/>
                </a:cxn>
                <a:cxn ang="0">
                  <a:pos x="112" y="46"/>
                </a:cxn>
                <a:cxn ang="0">
                  <a:pos x="105" y="53"/>
                </a:cxn>
                <a:cxn ang="0">
                  <a:pos x="98" y="59"/>
                </a:cxn>
                <a:cxn ang="0">
                  <a:pos x="85" y="66"/>
                </a:cxn>
                <a:cxn ang="0">
                  <a:pos x="79" y="66"/>
                </a:cxn>
                <a:cxn ang="0">
                  <a:pos x="72" y="73"/>
                </a:cxn>
                <a:cxn ang="0">
                  <a:pos x="66" y="86"/>
                </a:cxn>
                <a:cxn ang="0">
                  <a:pos x="59" y="92"/>
                </a:cxn>
                <a:cxn ang="0">
                  <a:pos x="52" y="99"/>
                </a:cxn>
                <a:cxn ang="0">
                  <a:pos x="33" y="112"/>
                </a:cxn>
                <a:cxn ang="0">
                  <a:pos x="26" y="118"/>
                </a:cxn>
                <a:cxn ang="0">
                  <a:pos x="20" y="125"/>
                </a:cxn>
                <a:cxn ang="0">
                  <a:pos x="13" y="138"/>
                </a:cxn>
                <a:cxn ang="0">
                  <a:pos x="6" y="145"/>
                </a:cxn>
                <a:cxn ang="0">
                  <a:pos x="6" y="151"/>
                </a:cxn>
                <a:cxn ang="0">
                  <a:pos x="0" y="164"/>
                </a:cxn>
                <a:cxn ang="0">
                  <a:pos x="0" y="1779"/>
                </a:cxn>
              </a:cxnLst>
              <a:rect l="0" t="0" r="r" b="b"/>
              <a:pathLst>
                <a:path w="394" h="1779">
                  <a:moveTo>
                    <a:pt x="0" y="1779"/>
                  </a:moveTo>
                  <a:lnTo>
                    <a:pt x="0" y="1779"/>
                  </a:lnTo>
                  <a:lnTo>
                    <a:pt x="394" y="1779"/>
                  </a:lnTo>
                  <a:lnTo>
                    <a:pt x="394" y="33"/>
                  </a:lnTo>
                  <a:lnTo>
                    <a:pt x="381" y="27"/>
                  </a:lnTo>
                  <a:lnTo>
                    <a:pt x="368" y="20"/>
                  </a:lnTo>
                  <a:lnTo>
                    <a:pt x="348" y="13"/>
                  </a:lnTo>
                  <a:lnTo>
                    <a:pt x="335" y="7"/>
                  </a:lnTo>
                  <a:lnTo>
                    <a:pt x="322" y="7"/>
                  </a:lnTo>
                  <a:lnTo>
                    <a:pt x="302" y="0"/>
                  </a:lnTo>
                  <a:lnTo>
                    <a:pt x="282" y="0"/>
                  </a:lnTo>
                  <a:lnTo>
                    <a:pt x="276" y="0"/>
                  </a:lnTo>
                  <a:lnTo>
                    <a:pt x="269" y="0"/>
                  </a:lnTo>
                  <a:lnTo>
                    <a:pt x="256" y="0"/>
                  </a:lnTo>
                  <a:lnTo>
                    <a:pt x="249" y="0"/>
                  </a:lnTo>
                  <a:lnTo>
                    <a:pt x="236" y="0"/>
                  </a:lnTo>
                  <a:lnTo>
                    <a:pt x="230" y="7"/>
                  </a:lnTo>
                  <a:lnTo>
                    <a:pt x="210" y="7"/>
                  </a:lnTo>
                  <a:lnTo>
                    <a:pt x="197" y="13"/>
                  </a:lnTo>
                  <a:lnTo>
                    <a:pt x="184" y="13"/>
                  </a:lnTo>
                  <a:lnTo>
                    <a:pt x="184" y="13"/>
                  </a:lnTo>
                  <a:lnTo>
                    <a:pt x="177" y="13"/>
                  </a:lnTo>
                  <a:lnTo>
                    <a:pt x="171" y="20"/>
                  </a:lnTo>
                  <a:lnTo>
                    <a:pt x="157" y="20"/>
                  </a:lnTo>
                  <a:lnTo>
                    <a:pt x="151" y="27"/>
                  </a:lnTo>
                  <a:lnTo>
                    <a:pt x="138" y="33"/>
                  </a:lnTo>
                  <a:lnTo>
                    <a:pt x="131" y="33"/>
                  </a:lnTo>
                  <a:lnTo>
                    <a:pt x="125" y="40"/>
                  </a:lnTo>
                  <a:lnTo>
                    <a:pt x="112" y="46"/>
                  </a:lnTo>
                  <a:lnTo>
                    <a:pt x="105" y="53"/>
                  </a:lnTo>
                  <a:lnTo>
                    <a:pt x="98" y="59"/>
                  </a:lnTo>
                  <a:lnTo>
                    <a:pt x="85" y="66"/>
                  </a:lnTo>
                  <a:lnTo>
                    <a:pt x="79" y="66"/>
                  </a:lnTo>
                  <a:lnTo>
                    <a:pt x="72" y="73"/>
                  </a:lnTo>
                  <a:lnTo>
                    <a:pt x="66" y="86"/>
                  </a:lnTo>
                  <a:lnTo>
                    <a:pt x="59" y="92"/>
                  </a:lnTo>
                  <a:lnTo>
                    <a:pt x="52" y="99"/>
                  </a:lnTo>
                  <a:lnTo>
                    <a:pt x="33" y="112"/>
                  </a:lnTo>
                  <a:lnTo>
                    <a:pt x="26" y="118"/>
                  </a:lnTo>
                  <a:lnTo>
                    <a:pt x="20" y="125"/>
                  </a:lnTo>
                  <a:lnTo>
                    <a:pt x="13" y="138"/>
                  </a:lnTo>
                  <a:lnTo>
                    <a:pt x="6" y="145"/>
                  </a:lnTo>
                  <a:lnTo>
                    <a:pt x="6" y="151"/>
                  </a:lnTo>
                  <a:lnTo>
                    <a:pt x="0" y="164"/>
                  </a:lnTo>
                  <a:lnTo>
                    <a:pt x="0" y="1779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-966" y="3002"/>
              <a:ext cx="224" cy="315"/>
            </a:xfrm>
            <a:custGeom>
              <a:avLst/>
              <a:gdLst/>
              <a:ahLst/>
              <a:cxnLst>
                <a:cxn ang="0">
                  <a:pos x="85" y="223"/>
                </a:cxn>
                <a:cxn ang="0">
                  <a:pos x="72" y="217"/>
                </a:cxn>
                <a:cxn ang="0">
                  <a:pos x="59" y="210"/>
                </a:cxn>
                <a:cxn ang="0">
                  <a:pos x="39" y="191"/>
                </a:cxn>
                <a:cxn ang="0">
                  <a:pos x="7" y="158"/>
                </a:cxn>
                <a:cxn ang="0">
                  <a:pos x="26" y="164"/>
                </a:cxn>
                <a:cxn ang="0">
                  <a:pos x="39" y="164"/>
                </a:cxn>
                <a:cxn ang="0">
                  <a:pos x="46" y="164"/>
                </a:cxn>
                <a:cxn ang="0">
                  <a:pos x="46" y="151"/>
                </a:cxn>
                <a:cxn ang="0">
                  <a:pos x="39" y="145"/>
                </a:cxn>
                <a:cxn ang="0">
                  <a:pos x="33" y="131"/>
                </a:cxn>
                <a:cxn ang="0">
                  <a:pos x="26" y="125"/>
                </a:cxn>
                <a:cxn ang="0">
                  <a:pos x="7" y="112"/>
                </a:cxn>
                <a:cxn ang="0">
                  <a:pos x="7" y="105"/>
                </a:cxn>
                <a:cxn ang="0">
                  <a:pos x="20" y="99"/>
                </a:cxn>
                <a:cxn ang="0">
                  <a:pos x="26" y="92"/>
                </a:cxn>
                <a:cxn ang="0">
                  <a:pos x="26" y="79"/>
                </a:cxn>
                <a:cxn ang="0">
                  <a:pos x="20" y="66"/>
                </a:cxn>
                <a:cxn ang="0">
                  <a:pos x="20" y="59"/>
                </a:cxn>
                <a:cxn ang="0">
                  <a:pos x="33" y="59"/>
                </a:cxn>
                <a:cxn ang="0">
                  <a:pos x="39" y="59"/>
                </a:cxn>
                <a:cxn ang="0">
                  <a:pos x="46" y="46"/>
                </a:cxn>
                <a:cxn ang="0">
                  <a:pos x="46" y="40"/>
                </a:cxn>
                <a:cxn ang="0">
                  <a:pos x="46" y="13"/>
                </a:cxn>
                <a:cxn ang="0">
                  <a:pos x="53" y="13"/>
                </a:cxn>
                <a:cxn ang="0">
                  <a:pos x="66" y="33"/>
                </a:cxn>
                <a:cxn ang="0">
                  <a:pos x="85" y="66"/>
                </a:cxn>
                <a:cxn ang="0">
                  <a:pos x="99" y="79"/>
                </a:cxn>
                <a:cxn ang="0">
                  <a:pos x="105" y="79"/>
                </a:cxn>
                <a:cxn ang="0">
                  <a:pos x="112" y="79"/>
                </a:cxn>
                <a:cxn ang="0">
                  <a:pos x="118" y="92"/>
                </a:cxn>
                <a:cxn ang="0">
                  <a:pos x="125" y="112"/>
                </a:cxn>
                <a:cxn ang="0">
                  <a:pos x="131" y="131"/>
                </a:cxn>
                <a:cxn ang="0">
                  <a:pos x="144" y="138"/>
                </a:cxn>
                <a:cxn ang="0">
                  <a:pos x="151" y="138"/>
                </a:cxn>
                <a:cxn ang="0">
                  <a:pos x="164" y="131"/>
                </a:cxn>
                <a:cxn ang="0">
                  <a:pos x="164" y="158"/>
                </a:cxn>
                <a:cxn ang="0">
                  <a:pos x="151" y="184"/>
                </a:cxn>
                <a:cxn ang="0">
                  <a:pos x="144" y="204"/>
                </a:cxn>
                <a:cxn ang="0">
                  <a:pos x="131" y="217"/>
                </a:cxn>
                <a:cxn ang="0">
                  <a:pos x="118" y="230"/>
                </a:cxn>
                <a:cxn ang="0">
                  <a:pos x="105" y="230"/>
                </a:cxn>
                <a:cxn ang="0">
                  <a:pos x="99" y="184"/>
                </a:cxn>
                <a:cxn ang="0">
                  <a:pos x="92" y="145"/>
                </a:cxn>
                <a:cxn ang="0">
                  <a:pos x="79" y="105"/>
                </a:cxn>
                <a:cxn ang="0">
                  <a:pos x="59" y="59"/>
                </a:cxn>
                <a:cxn ang="0">
                  <a:pos x="79" y="125"/>
                </a:cxn>
                <a:cxn ang="0">
                  <a:pos x="85" y="151"/>
                </a:cxn>
                <a:cxn ang="0">
                  <a:pos x="92" y="177"/>
                </a:cxn>
                <a:cxn ang="0">
                  <a:pos x="92" y="223"/>
                </a:cxn>
              </a:cxnLst>
              <a:rect l="0" t="0" r="r" b="b"/>
              <a:pathLst>
                <a:path w="164" h="230">
                  <a:moveTo>
                    <a:pt x="92" y="223"/>
                  </a:moveTo>
                  <a:lnTo>
                    <a:pt x="92" y="223"/>
                  </a:lnTo>
                  <a:lnTo>
                    <a:pt x="85" y="223"/>
                  </a:lnTo>
                  <a:lnTo>
                    <a:pt x="85" y="223"/>
                  </a:lnTo>
                  <a:lnTo>
                    <a:pt x="79" y="223"/>
                  </a:lnTo>
                  <a:lnTo>
                    <a:pt x="72" y="217"/>
                  </a:lnTo>
                  <a:lnTo>
                    <a:pt x="66" y="217"/>
                  </a:lnTo>
                  <a:lnTo>
                    <a:pt x="59" y="210"/>
                  </a:lnTo>
                  <a:lnTo>
                    <a:pt x="59" y="210"/>
                  </a:lnTo>
                  <a:lnTo>
                    <a:pt x="46" y="204"/>
                  </a:lnTo>
                  <a:lnTo>
                    <a:pt x="39" y="197"/>
                  </a:lnTo>
                  <a:lnTo>
                    <a:pt x="39" y="191"/>
                  </a:lnTo>
                  <a:lnTo>
                    <a:pt x="26" y="177"/>
                  </a:lnTo>
                  <a:lnTo>
                    <a:pt x="20" y="171"/>
                  </a:lnTo>
                  <a:lnTo>
                    <a:pt x="7" y="158"/>
                  </a:lnTo>
                  <a:lnTo>
                    <a:pt x="20" y="164"/>
                  </a:lnTo>
                  <a:lnTo>
                    <a:pt x="20" y="164"/>
                  </a:lnTo>
                  <a:lnTo>
                    <a:pt x="26" y="164"/>
                  </a:lnTo>
                  <a:lnTo>
                    <a:pt x="33" y="164"/>
                  </a:lnTo>
                  <a:lnTo>
                    <a:pt x="33" y="164"/>
                  </a:lnTo>
                  <a:lnTo>
                    <a:pt x="39" y="164"/>
                  </a:lnTo>
                  <a:lnTo>
                    <a:pt x="39" y="164"/>
                  </a:lnTo>
                  <a:lnTo>
                    <a:pt x="39" y="164"/>
                  </a:lnTo>
                  <a:lnTo>
                    <a:pt x="46" y="164"/>
                  </a:lnTo>
                  <a:lnTo>
                    <a:pt x="46" y="158"/>
                  </a:lnTo>
                  <a:lnTo>
                    <a:pt x="46" y="158"/>
                  </a:lnTo>
                  <a:lnTo>
                    <a:pt x="46" y="151"/>
                  </a:lnTo>
                  <a:lnTo>
                    <a:pt x="46" y="151"/>
                  </a:lnTo>
                  <a:lnTo>
                    <a:pt x="39" y="145"/>
                  </a:lnTo>
                  <a:lnTo>
                    <a:pt x="39" y="145"/>
                  </a:lnTo>
                  <a:lnTo>
                    <a:pt x="39" y="138"/>
                  </a:lnTo>
                  <a:lnTo>
                    <a:pt x="33" y="138"/>
                  </a:lnTo>
                  <a:lnTo>
                    <a:pt x="33" y="131"/>
                  </a:lnTo>
                  <a:lnTo>
                    <a:pt x="33" y="131"/>
                  </a:lnTo>
                  <a:lnTo>
                    <a:pt x="26" y="125"/>
                  </a:lnTo>
                  <a:lnTo>
                    <a:pt x="26" y="125"/>
                  </a:lnTo>
                  <a:lnTo>
                    <a:pt x="20" y="118"/>
                  </a:lnTo>
                  <a:lnTo>
                    <a:pt x="7" y="112"/>
                  </a:lnTo>
                  <a:lnTo>
                    <a:pt x="7" y="112"/>
                  </a:lnTo>
                  <a:lnTo>
                    <a:pt x="0" y="105"/>
                  </a:lnTo>
                  <a:lnTo>
                    <a:pt x="7" y="105"/>
                  </a:lnTo>
                  <a:lnTo>
                    <a:pt x="7" y="105"/>
                  </a:lnTo>
                  <a:lnTo>
                    <a:pt x="13" y="105"/>
                  </a:lnTo>
                  <a:lnTo>
                    <a:pt x="13" y="105"/>
                  </a:lnTo>
                  <a:lnTo>
                    <a:pt x="20" y="99"/>
                  </a:lnTo>
                  <a:lnTo>
                    <a:pt x="20" y="99"/>
                  </a:lnTo>
                  <a:lnTo>
                    <a:pt x="20" y="99"/>
                  </a:lnTo>
                  <a:lnTo>
                    <a:pt x="26" y="92"/>
                  </a:lnTo>
                  <a:lnTo>
                    <a:pt x="26" y="92"/>
                  </a:lnTo>
                  <a:lnTo>
                    <a:pt x="26" y="85"/>
                  </a:lnTo>
                  <a:lnTo>
                    <a:pt x="26" y="79"/>
                  </a:lnTo>
                  <a:lnTo>
                    <a:pt x="20" y="79"/>
                  </a:lnTo>
                  <a:lnTo>
                    <a:pt x="20" y="72"/>
                  </a:lnTo>
                  <a:lnTo>
                    <a:pt x="20" y="66"/>
                  </a:lnTo>
                  <a:lnTo>
                    <a:pt x="13" y="59"/>
                  </a:lnTo>
                  <a:lnTo>
                    <a:pt x="13" y="59"/>
                  </a:lnTo>
                  <a:lnTo>
                    <a:pt x="20" y="59"/>
                  </a:lnTo>
                  <a:lnTo>
                    <a:pt x="26" y="59"/>
                  </a:lnTo>
                  <a:lnTo>
                    <a:pt x="33" y="59"/>
                  </a:lnTo>
                  <a:lnTo>
                    <a:pt x="33" y="59"/>
                  </a:lnTo>
                  <a:lnTo>
                    <a:pt x="33" y="59"/>
                  </a:lnTo>
                  <a:lnTo>
                    <a:pt x="39" y="59"/>
                  </a:lnTo>
                  <a:lnTo>
                    <a:pt x="39" y="59"/>
                  </a:lnTo>
                  <a:lnTo>
                    <a:pt x="46" y="53"/>
                  </a:lnTo>
                  <a:lnTo>
                    <a:pt x="46" y="53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6" y="33"/>
                  </a:lnTo>
                  <a:lnTo>
                    <a:pt x="46" y="26"/>
                  </a:lnTo>
                  <a:lnTo>
                    <a:pt x="46" y="13"/>
                  </a:lnTo>
                  <a:lnTo>
                    <a:pt x="46" y="7"/>
                  </a:lnTo>
                  <a:lnTo>
                    <a:pt x="46" y="0"/>
                  </a:lnTo>
                  <a:lnTo>
                    <a:pt x="53" y="13"/>
                  </a:lnTo>
                  <a:lnTo>
                    <a:pt x="53" y="20"/>
                  </a:lnTo>
                  <a:lnTo>
                    <a:pt x="59" y="26"/>
                  </a:lnTo>
                  <a:lnTo>
                    <a:pt x="66" y="33"/>
                  </a:lnTo>
                  <a:lnTo>
                    <a:pt x="72" y="40"/>
                  </a:lnTo>
                  <a:lnTo>
                    <a:pt x="79" y="53"/>
                  </a:lnTo>
                  <a:lnTo>
                    <a:pt x="85" y="66"/>
                  </a:lnTo>
                  <a:lnTo>
                    <a:pt x="92" y="66"/>
                  </a:lnTo>
                  <a:lnTo>
                    <a:pt x="92" y="72"/>
                  </a:lnTo>
                  <a:lnTo>
                    <a:pt x="99" y="79"/>
                  </a:lnTo>
                  <a:lnTo>
                    <a:pt x="99" y="79"/>
                  </a:lnTo>
                  <a:lnTo>
                    <a:pt x="105" y="79"/>
                  </a:lnTo>
                  <a:lnTo>
                    <a:pt x="105" y="79"/>
                  </a:lnTo>
                  <a:lnTo>
                    <a:pt x="112" y="79"/>
                  </a:lnTo>
                  <a:lnTo>
                    <a:pt x="112" y="79"/>
                  </a:lnTo>
                  <a:lnTo>
                    <a:pt x="112" y="79"/>
                  </a:lnTo>
                  <a:lnTo>
                    <a:pt x="118" y="79"/>
                  </a:lnTo>
                  <a:lnTo>
                    <a:pt x="118" y="72"/>
                  </a:lnTo>
                  <a:lnTo>
                    <a:pt x="118" y="92"/>
                  </a:lnTo>
                  <a:lnTo>
                    <a:pt x="118" y="99"/>
                  </a:lnTo>
                  <a:lnTo>
                    <a:pt x="125" y="105"/>
                  </a:lnTo>
                  <a:lnTo>
                    <a:pt x="125" y="112"/>
                  </a:lnTo>
                  <a:lnTo>
                    <a:pt x="125" y="118"/>
                  </a:lnTo>
                  <a:lnTo>
                    <a:pt x="131" y="125"/>
                  </a:lnTo>
                  <a:lnTo>
                    <a:pt x="131" y="131"/>
                  </a:lnTo>
                  <a:lnTo>
                    <a:pt x="138" y="131"/>
                  </a:lnTo>
                  <a:lnTo>
                    <a:pt x="138" y="138"/>
                  </a:lnTo>
                  <a:lnTo>
                    <a:pt x="144" y="138"/>
                  </a:lnTo>
                  <a:lnTo>
                    <a:pt x="144" y="138"/>
                  </a:lnTo>
                  <a:lnTo>
                    <a:pt x="151" y="138"/>
                  </a:lnTo>
                  <a:lnTo>
                    <a:pt x="151" y="138"/>
                  </a:lnTo>
                  <a:lnTo>
                    <a:pt x="158" y="138"/>
                  </a:lnTo>
                  <a:lnTo>
                    <a:pt x="158" y="138"/>
                  </a:lnTo>
                  <a:lnTo>
                    <a:pt x="164" y="131"/>
                  </a:lnTo>
                  <a:lnTo>
                    <a:pt x="164" y="131"/>
                  </a:lnTo>
                  <a:lnTo>
                    <a:pt x="164" y="145"/>
                  </a:lnTo>
                  <a:lnTo>
                    <a:pt x="164" y="158"/>
                  </a:lnTo>
                  <a:lnTo>
                    <a:pt x="158" y="171"/>
                  </a:lnTo>
                  <a:lnTo>
                    <a:pt x="158" y="177"/>
                  </a:lnTo>
                  <a:lnTo>
                    <a:pt x="151" y="184"/>
                  </a:lnTo>
                  <a:lnTo>
                    <a:pt x="151" y="191"/>
                  </a:lnTo>
                  <a:lnTo>
                    <a:pt x="144" y="197"/>
                  </a:lnTo>
                  <a:lnTo>
                    <a:pt x="144" y="204"/>
                  </a:lnTo>
                  <a:lnTo>
                    <a:pt x="138" y="210"/>
                  </a:lnTo>
                  <a:lnTo>
                    <a:pt x="138" y="210"/>
                  </a:lnTo>
                  <a:lnTo>
                    <a:pt x="131" y="217"/>
                  </a:lnTo>
                  <a:lnTo>
                    <a:pt x="125" y="223"/>
                  </a:lnTo>
                  <a:lnTo>
                    <a:pt x="118" y="223"/>
                  </a:lnTo>
                  <a:lnTo>
                    <a:pt x="118" y="230"/>
                  </a:lnTo>
                  <a:lnTo>
                    <a:pt x="112" y="230"/>
                  </a:lnTo>
                  <a:lnTo>
                    <a:pt x="112" y="230"/>
                  </a:lnTo>
                  <a:lnTo>
                    <a:pt x="105" y="230"/>
                  </a:lnTo>
                  <a:lnTo>
                    <a:pt x="105" y="230"/>
                  </a:lnTo>
                  <a:lnTo>
                    <a:pt x="105" y="210"/>
                  </a:lnTo>
                  <a:lnTo>
                    <a:pt x="99" y="184"/>
                  </a:lnTo>
                  <a:lnTo>
                    <a:pt x="99" y="171"/>
                  </a:lnTo>
                  <a:lnTo>
                    <a:pt x="99" y="158"/>
                  </a:lnTo>
                  <a:lnTo>
                    <a:pt x="92" y="145"/>
                  </a:lnTo>
                  <a:lnTo>
                    <a:pt x="92" y="131"/>
                  </a:lnTo>
                  <a:lnTo>
                    <a:pt x="85" y="118"/>
                  </a:lnTo>
                  <a:lnTo>
                    <a:pt x="79" y="105"/>
                  </a:lnTo>
                  <a:lnTo>
                    <a:pt x="72" y="79"/>
                  </a:lnTo>
                  <a:lnTo>
                    <a:pt x="66" y="66"/>
                  </a:lnTo>
                  <a:lnTo>
                    <a:pt x="59" y="59"/>
                  </a:lnTo>
                  <a:lnTo>
                    <a:pt x="72" y="92"/>
                  </a:lnTo>
                  <a:lnTo>
                    <a:pt x="79" y="105"/>
                  </a:lnTo>
                  <a:lnTo>
                    <a:pt x="79" y="125"/>
                  </a:lnTo>
                  <a:lnTo>
                    <a:pt x="85" y="138"/>
                  </a:lnTo>
                  <a:lnTo>
                    <a:pt x="85" y="145"/>
                  </a:lnTo>
                  <a:lnTo>
                    <a:pt x="85" y="151"/>
                  </a:lnTo>
                  <a:lnTo>
                    <a:pt x="85" y="158"/>
                  </a:lnTo>
                  <a:lnTo>
                    <a:pt x="92" y="171"/>
                  </a:lnTo>
                  <a:lnTo>
                    <a:pt x="92" y="177"/>
                  </a:lnTo>
                  <a:lnTo>
                    <a:pt x="92" y="191"/>
                  </a:lnTo>
                  <a:lnTo>
                    <a:pt x="92" y="210"/>
                  </a:lnTo>
                  <a:lnTo>
                    <a:pt x="92" y="223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-760" y="3587"/>
              <a:ext cx="252" cy="333"/>
            </a:xfrm>
            <a:custGeom>
              <a:avLst/>
              <a:gdLst/>
              <a:ahLst/>
              <a:cxnLst>
                <a:cxn ang="0">
                  <a:pos x="105" y="6"/>
                </a:cxn>
                <a:cxn ang="0">
                  <a:pos x="85" y="6"/>
                </a:cxn>
                <a:cxn ang="0">
                  <a:pos x="59" y="13"/>
                </a:cxn>
                <a:cxn ang="0">
                  <a:pos x="39" y="26"/>
                </a:cxn>
                <a:cxn ang="0">
                  <a:pos x="33" y="39"/>
                </a:cxn>
                <a:cxn ang="0">
                  <a:pos x="46" y="46"/>
                </a:cxn>
                <a:cxn ang="0">
                  <a:pos x="53" y="52"/>
                </a:cxn>
                <a:cxn ang="0">
                  <a:pos x="53" y="65"/>
                </a:cxn>
                <a:cxn ang="0">
                  <a:pos x="46" y="79"/>
                </a:cxn>
                <a:cxn ang="0">
                  <a:pos x="39" y="85"/>
                </a:cxn>
                <a:cxn ang="0">
                  <a:pos x="20" y="98"/>
                </a:cxn>
                <a:cxn ang="0">
                  <a:pos x="7" y="105"/>
                </a:cxn>
                <a:cxn ang="0">
                  <a:pos x="13" y="111"/>
                </a:cxn>
                <a:cxn ang="0">
                  <a:pos x="20" y="125"/>
                </a:cxn>
                <a:cxn ang="0">
                  <a:pos x="20" y="131"/>
                </a:cxn>
                <a:cxn ang="0">
                  <a:pos x="20" y="138"/>
                </a:cxn>
                <a:cxn ang="0">
                  <a:pos x="13" y="151"/>
                </a:cxn>
                <a:cxn ang="0">
                  <a:pos x="7" y="164"/>
                </a:cxn>
                <a:cxn ang="0">
                  <a:pos x="26" y="164"/>
                </a:cxn>
                <a:cxn ang="0">
                  <a:pos x="33" y="171"/>
                </a:cxn>
                <a:cxn ang="0">
                  <a:pos x="39" y="184"/>
                </a:cxn>
                <a:cxn ang="0">
                  <a:pos x="39" y="197"/>
                </a:cxn>
                <a:cxn ang="0">
                  <a:pos x="39" y="216"/>
                </a:cxn>
                <a:cxn ang="0">
                  <a:pos x="33" y="236"/>
                </a:cxn>
                <a:cxn ang="0">
                  <a:pos x="39" y="236"/>
                </a:cxn>
                <a:cxn ang="0">
                  <a:pos x="59" y="223"/>
                </a:cxn>
                <a:cxn ang="0">
                  <a:pos x="79" y="197"/>
                </a:cxn>
                <a:cxn ang="0">
                  <a:pos x="99" y="184"/>
                </a:cxn>
                <a:cxn ang="0">
                  <a:pos x="105" y="177"/>
                </a:cxn>
                <a:cxn ang="0">
                  <a:pos x="118" y="184"/>
                </a:cxn>
                <a:cxn ang="0">
                  <a:pos x="125" y="190"/>
                </a:cxn>
                <a:cxn ang="0">
                  <a:pos x="131" y="164"/>
                </a:cxn>
                <a:cxn ang="0">
                  <a:pos x="131" y="151"/>
                </a:cxn>
                <a:cxn ang="0">
                  <a:pos x="138" y="138"/>
                </a:cxn>
                <a:cxn ang="0">
                  <a:pos x="151" y="131"/>
                </a:cxn>
                <a:cxn ang="0">
                  <a:pos x="164" y="125"/>
                </a:cxn>
                <a:cxn ang="0">
                  <a:pos x="171" y="131"/>
                </a:cxn>
                <a:cxn ang="0">
                  <a:pos x="184" y="118"/>
                </a:cxn>
                <a:cxn ang="0">
                  <a:pos x="177" y="92"/>
                </a:cxn>
                <a:cxn ang="0">
                  <a:pos x="171" y="65"/>
                </a:cxn>
                <a:cxn ang="0">
                  <a:pos x="158" y="39"/>
                </a:cxn>
                <a:cxn ang="0">
                  <a:pos x="144" y="20"/>
                </a:cxn>
                <a:cxn ang="0">
                  <a:pos x="138" y="6"/>
                </a:cxn>
                <a:cxn ang="0">
                  <a:pos x="125" y="0"/>
                </a:cxn>
                <a:cxn ang="0">
                  <a:pos x="112" y="65"/>
                </a:cxn>
                <a:cxn ang="0">
                  <a:pos x="105" y="98"/>
                </a:cxn>
                <a:cxn ang="0">
                  <a:pos x="92" y="125"/>
                </a:cxn>
                <a:cxn ang="0">
                  <a:pos x="72" y="164"/>
                </a:cxn>
                <a:cxn ang="0">
                  <a:pos x="66" y="171"/>
                </a:cxn>
                <a:cxn ang="0">
                  <a:pos x="92" y="98"/>
                </a:cxn>
                <a:cxn ang="0">
                  <a:pos x="99" y="65"/>
                </a:cxn>
                <a:cxn ang="0">
                  <a:pos x="112" y="13"/>
                </a:cxn>
              </a:cxnLst>
              <a:rect l="0" t="0" r="r" b="b"/>
              <a:pathLst>
                <a:path w="184" h="243">
                  <a:moveTo>
                    <a:pt x="112" y="13"/>
                  </a:moveTo>
                  <a:lnTo>
                    <a:pt x="112" y="13"/>
                  </a:lnTo>
                  <a:lnTo>
                    <a:pt x="105" y="6"/>
                  </a:lnTo>
                  <a:lnTo>
                    <a:pt x="99" y="6"/>
                  </a:lnTo>
                  <a:lnTo>
                    <a:pt x="92" y="6"/>
                  </a:lnTo>
                  <a:lnTo>
                    <a:pt x="85" y="6"/>
                  </a:lnTo>
                  <a:lnTo>
                    <a:pt x="79" y="13"/>
                  </a:lnTo>
                  <a:lnTo>
                    <a:pt x="72" y="13"/>
                  </a:lnTo>
                  <a:lnTo>
                    <a:pt x="59" y="13"/>
                  </a:lnTo>
                  <a:lnTo>
                    <a:pt x="53" y="20"/>
                  </a:lnTo>
                  <a:lnTo>
                    <a:pt x="46" y="20"/>
                  </a:lnTo>
                  <a:lnTo>
                    <a:pt x="39" y="26"/>
                  </a:lnTo>
                  <a:lnTo>
                    <a:pt x="13" y="39"/>
                  </a:lnTo>
                  <a:lnTo>
                    <a:pt x="20" y="39"/>
                  </a:lnTo>
                  <a:lnTo>
                    <a:pt x="33" y="39"/>
                  </a:lnTo>
                  <a:lnTo>
                    <a:pt x="39" y="46"/>
                  </a:lnTo>
                  <a:lnTo>
                    <a:pt x="39" y="46"/>
                  </a:lnTo>
                  <a:lnTo>
                    <a:pt x="46" y="46"/>
                  </a:lnTo>
                  <a:lnTo>
                    <a:pt x="46" y="52"/>
                  </a:lnTo>
                  <a:lnTo>
                    <a:pt x="53" y="52"/>
                  </a:lnTo>
                  <a:lnTo>
                    <a:pt x="53" y="52"/>
                  </a:lnTo>
                  <a:lnTo>
                    <a:pt x="53" y="59"/>
                  </a:lnTo>
                  <a:lnTo>
                    <a:pt x="53" y="59"/>
                  </a:lnTo>
                  <a:lnTo>
                    <a:pt x="53" y="65"/>
                  </a:lnTo>
                  <a:lnTo>
                    <a:pt x="53" y="72"/>
                  </a:lnTo>
                  <a:lnTo>
                    <a:pt x="46" y="72"/>
                  </a:lnTo>
                  <a:lnTo>
                    <a:pt x="46" y="79"/>
                  </a:lnTo>
                  <a:lnTo>
                    <a:pt x="46" y="79"/>
                  </a:lnTo>
                  <a:lnTo>
                    <a:pt x="39" y="85"/>
                  </a:lnTo>
                  <a:lnTo>
                    <a:pt x="39" y="85"/>
                  </a:lnTo>
                  <a:lnTo>
                    <a:pt x="33" y="92"/>
                  </a:lnTo>
                  <a:lnTo>
                    <a:pt x="26" y="92"/>
                  </a:lnTo>
                  <a:lnTo>
                    <a:pt x="20" y="98"/>
                  </a:lnTo>
                  <a:lnTo>
                    <a:pt x="7" y="98"/>
                  </a:lnTo>
                  <a:lnTo>
                    <a:pt x="0" y="105"/>
                  </a:lnTo>
                  <a:lnTo>
                    <a:pt x="7" y="105"/>
                  </a:lnTo>
                  <a:lnTo>
                    <a:pt x="7" y="105"/>
                  </a:lnTo>
                  <a:lnTo>
                    <a:pt x="13" y="111"/>
                  </a:lnTo>
                  <a:lnTo>
                    <a:pt x="13" y="111"/>
                  </a:lnTo>
                  <a:lnTo>
                    <a:pt x="20" y="118"/>
                  </a:lnTo>
                  <a:lnTo>
                    <a:pt x="20" y="118"/>
                  </a:lnTo>
                  <a:lnTo>
                    <a:pt x="20" y="125"/>
                  </a:lnTo>
                  <a:lnTo>
                    <a:pt x="20" y="125"/>
                  </a:lnTo>
                  <a:lnTo>
                    <a:pt x="20" y="131"/>
                  </a:lnTo>
                  <a:lnTo>
                    <a:pt x="20" y="131"/>
                  </a:lnTo>
                  <a:lnTo>
                    <a:pt x="20" y="138"/>
                  </a:lnTo>
                  <a:lnTo>
                    <a:pt x="20" y="138"/>
                  </a:lnTo>
                  <a:lnTo>
                    <a:pt x="20" y="138"/>
                  </a:lnTo>
                  <a:lnTo>
                    <a:pt x="20" y="144"/>
                  </a:lnTo>
                  <a:lnTo>
                    <a:pt x="20" y="151"/>
                  </a:lnTo>
                  <a:lnTo>
                    <a:pt x="13" y="151"/>
                  </a:lnTo>
                  <a:lnTo>
                    <a:pt x="13" y="157"/>
                  </a:lnTo>
                  <a:lnTo>
                    <a:pt x="7" y="157"/>
                  </a:lnTo>
                  <a:lnTo>
                    <a:pt x="7" y="164"/>
                  </a:lnTo>
                  <a:lnTo>
                    <a:pt x="13" y="164"/>
                  </a:lnTo>
                  <a:lnTo>
                    <a:pt x="20" y="164"/>
                  </a:lnTo>
                  <a:lnTo>
                    <a:pt x="26" y="164"/>
                  </a:lnTo>
                  <a:lnTo>
                    <a:pt x="26" y="171"/>
                  </a:lnTo>
                  <a:lnTo>
                    <a:pt x="26" y="171"/>
                  </a:lnTo>
                  <a:lnTo>
                    <a:pt x="33" y="171"/>
                  </a:lnTo>
                  <a:lnTo>
                    <a:pt x="33" y="177"/>
                  </a:lnTo>
                  <a:lnTo>
                    <a:pt x="39" y="177"/>
                  </a:lnTo>
                  <a:lnTo>
                    <a:pt x="39" y="184"/>
                  </a:lnTo>
                  <a:lnTo>
                    <a:pt x="39" y="190"/>
                  </a:lnTo>
                  <a:lnTo>
                    <a:pt x="39" y="197"/>
                  </a:lnTo>
                  <a:lnTo>
                    <a:pt x="39" y="197"/>
                  </a:lnTo>
                  <a:lnTo>
                    <a:pt x="46" y="203"/>
                  </a:lnTo>
                  <a:lnTo>
                    <a:pt x="39" y="210"/>
                  </a:lnTo>
                  <a:lnTo>
                    <a:pt x="39" y="216"/>
                  </a:lnTo>
                  <a:lnTo>
                    <a:pt x="39" y="223"/>
                  </a:lnTo>
                  <a:lnTo>
                    <a:pt x="39" y="230"/>
                  </a:lnTo>
                  <a:lnTo>
                    <a:pt x="33" y="236"/>
                  </a:lnTo>
                  <a:lnTo>
                    <a:pt x="33" y="243"/>
                  </a:lnTo>
                  <a:lnTo>
                    <a:pt x="39" y="243"/>
                  </a:lnTo>
                  <a:lnTo>
                    <a:pt x="39" y="236"/>
                  </a:lnTo>
                  <a:lnTo>
                    <a:pt x="46" y="230"/>
                  </a:lnTo>
                  <a:lnTo>
                    <a:pt x="53" y="223"/>
                  </a:lnTo>
                  <a:lnTo>
                    <a:pt x="59" y="223"/>
                  </a:lnTo>
                  <a:lnTo>
                    <a:pt x="66" y="210"/>
                  </a:lnTo>
                  <a:lnTo>
                    <a:pt x="79" y="197"/>
                  </a:lnTo>
                  <a:lnTo>
                    <a:pt x="79" y="197"/>
                  </a:lnTo>
                  <a:lnTo>
                    <a:pt x="85" y="190"/>
                  </a:lnTo>
                  <a:lnTo>
                    <a:pt x="92" y="184"/>
                  </a:lnTo>
                  <a:lnTo>
                    <a:pt x="99" y="184"/>
                  </a:lnTo>
                  <a:lnTo>
                    <a:pt x="99" y="177"/>
                  </a:lnTo>
                  <a:lnTo>
                    <a:pt x="105" y="177"/>
                  </a:lnTo>
                  <a:lnTo>
                    <a:pt x="105" y="177"/>
                  </a:lnTo>
                  <a:lnTo>
                    <a:pt x="112" y="177"/>
                  </a:lnTo>
                  <a:lnTo>
                    <a:pt x="112" y="177"/>
                  </a:lnTo>
                  <a:lnTo>
                    <a:pt x="118" y="184"/>
                  </a:lnTo>
                  <a:lnTo>
                    <a:pt x="118" y="184"/>
                  </a:lnTo>
                  <a:lnTo>
                    <a:pt x="125" y="184"/>
                  </a:lnTo>
                  <a:lnTo>
                    <a:pt x="125" y="190"/>
                  </a:lnTo>
                  <a:lnTo>
                    <a:pt x="125" y="184"/>
                  </a:lnTo>
                  <a:lnTo>
                    <a:pt x="125" y="171"/>
                  </a:lnTo>
                  <a:lnTo>
                    <a:pt x="131" y="164"/>
                  </a:lnTo>
                  <a:lnTo>
                    <a:pt x="131" y="157"/>
                  </a:lnTo>
                  <a:lnTo>
                    <a:pt x="131" y="151"/>
                  </a:lnTo>
                  <a:lnTo>
                    <a:pt x="131" y="151"/>
                  </a:lnTo>
                  <a:lnTo>
                    <a:pt x="138" y="144"/>
                  </a:lnTo>
                  <a:lnTo>
                    <a:pt x="138" y="138"/>
                  </a:lnTo>
                  <a:lnTo>
                    <a:pt x="138" y="138"/>
                  </a:lnTo>
                  <a:lnTo>
                    <a:pt x="144" y="131"/>
                  </a:lnTo>
                  <a:lnTo>
                    <a:pt x="144" y="131"/>
                  </a:lnTo>
                  <a:lnTo>
                    <a:pt x="151" y="131"/>
                  </a:lnTo>
                  <a:lnTo>
                    <a:pt x="151" y="125"/>
                  </a:lnTo>
                  <a:lnTo>
                    <a:pt x="158" y="125"/>
                  </a:lnTo>
                  <a:lnTo>
                    <a:pt x="164" y="125"/>
                  </a:lnTo>
                  <a:lnTo>
                    <a:pt x="164" y="131"/>
                  </a:lnTo>
                  <a:lnTo>
                    <a:pt x="171" y="131"/>
                  </a:lnTo>
                  <a:lnTo>
                    <a:pt x="171" y="131"/>
                  </a:lnTo>
                  <a:lnTo>
                    <a:pt x="184" y="138"/>
                  </a:lnTo>
                  <a:lnTo>
                    <a:pt x="184" y="125"/>
                  </a:lnTo>
                  <a:lnTo>
                    <a:pt x="184" y="118"/>
                  </a:lnTo>
                  <a:lnTo>
                    <a:pt x="177" y="105"/>
                  </a:lnTo>
                  <a:lnTo>
                    <a:pt x="177" y="98"/>
                  </a:lnTo>
                  <a:lnTo>
                    <a:pt x="177" y="92"/>
                  </a:lnTo>
                  <a:lnTo>
                    <a:pt x="177" y="85"/>
                  </a:lnTo>
                  <a:lnTo>
                    <a:pt x="171" y="72"/>
                  </a:lnTo>
                  <a:lnTo>
                    <a:pt x="171" y="65"/>
                  </a:lnTo>
                  <a:lnTo>
                    <a:pt x="171" y="59"/>
                  </a:lnTo>
                  <a:lnTo>
                    <a:pt x="164" y="46"/>
                  </a:lnTo>
                  <a:lnTo>
                    <a:pt x="158" y="39"/>
                  </a:lnTo>
                  <a:lnTo>
                    <a:pt x="158" y="33"/>
                  </a:lnTo>
                  <a:lnTo>
                    <a:pt x="151" y="26"/>
                  </a:lnTo>
                  <a:lnTo>
                    <a:pt x="144" y="20"/>
                  </a:lnTo>
                  <a:lnTo>
                    <a:pt x="144" y="13"/>
                  </a:lnTo>
                  <a:lnTo>
                    <a:pt x="138" y="6"/>
                  </a:lnTo>
                  <a:lnTo>
                    <a:pt x="138" y="6"/>
                  </a:lnTo>
                  <a:lnTo>
                    <a:pt x="131" y="0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18" y="26"/>
                  </a:lnTo>
                  <a:lnTo>
                    <a:pt x="118" y="52"/>
                  </a:lnTo>
                  <a:lnTo>
                    <a:pt x="112" y="65"/>
                  </a:lnTo>
                  <a:lnTo>
                    <a:pt x="105" y="79"/>
                  </a:lnTo>
                  <a:lnTo>
                    <a:pt x="105" y="92"/>
                  </a:lnTo>
                  <a:lnTo>
                    <a:pt x="105" y="98"/>
                  </a:lnTo>
                  <a:lnTo>
                    <a:pt x="99" y="105"/>
                  </a:lnTo>
                  <a:lnTo>
                    <a:pt x="99" y="105"/>
                  </a:lnTo>
                  <a:lnTo>
                    <a:pt x="92" y="125"/>
                  </a:lnTo>
                  <a:lnTo>
                    <a:pt x="85" y="138"/>
                  </a:lnTo>
                  <a:lnTo>
                    <a:pt x="79" y="151"/>
                  </a:lnTo>
                  <a:lnTo>
                    <a:pt x="72" y="164"/>
                  </a:lnTo>
                  <a:lnTo>
                    <a:pt x="66" y="177"/>
                  </a:lnTo>
                  <a:lnTo>
                    <a:pt x="59" y="184"/>
                  </a:lnTo>
                  <a:lnTo>
                    <a:pt x="66" y="171"/>
                  </a:lnTo>
                  <a:lnTo>
                    <a:pt x="72" y="151"/>
                  </a:lnTo>
                  <a:lnTo>
                    <a:pt x="85" y="118"/>
                  </a:lnTo>
                  <a:lnTo>
                    <a:pt x="92" y="98"/>
                  </a:lnTo>
                  <a:lnTo>
                    <a:pt x="99" y="85"/>
                  </a:lnTo>
                  <a:lnTo>
                    <a:pt x="99" y="79"/>
                  </a:lnTo>
                  <a:lnTo>
                    <a:pt x="99" y="65"/>
                  </a:lnTo>
                  <a:lnTo>
                    <a:pt x="105" y="46"/>
                  </a:lnTo>
                  <a:lnTo>
                    <a:pt x="105" y="33"/>
                  </a:lnTo>
                  <a:lnTo>
                    <a:pt x="112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05" name="Oval 81"/>
            <p:cNvSpPr>
              <a:spLocks noChangeArrowheads="1"/>
            </p:cNvSpPr>
            <p:nvPr/>
          </p:nvSpPr>
          <p:spPr bwMode="auto">
            <a:xfrm>
              <a:off x="-850" y="3605"/>
              <a:ext cx="73" cy="71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06" name="Oval 82"/>
            <p:cNvSpPr>
              <a:spLocks noChangeArrowheads="1"/>
            </p:cNvSpPr>
            <p:nvPr/>
          </p:nvSpPr>
          <p:spPr bwMode="auto">
            <a:xfrm>
              <a:off x="-931" y="3380"/>
              <a:ext cx="73" cy="81"/>
            </a:xfrm>
            <a:prstGeom prst="ellipse">
              <a:avLst/>
            </a:pr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07" name="Oval 83"/>
            <p:cNvSpPr>
              <a:spLocks noChangeArrowheads="1"/>
            </p:cNvSpPr>
            <p:nvPr/>
          </p:nvSpPr>
          <p:spPr bwMode="auto">
            <a:xfrm>
              <a:off x="-805" y="3335"/>
              <a:ext cx="81" cy="81"/>
            </a:xfrm>
            <a:prstGeom prst="ellipse">
              <a:avLst/>
            </a:pr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-669" y="3181"/>
              <a:ext cx="197" cy="163"/>
            </a:xfrm>
            <a:custGeom>
              <a:avLst/>
              <a:gdLst/>
              <a:ahLst/>
              <a:cxnLst>
                <a:cxn ang="0">
                  <a:pos x="6" y="105"/>
                </a:cxn>
                <a:cxn ang="0">
                  <a:pos x="0" y="92"/>
                </a:cxn>
                <a:cxn ang="0">
                  <a:pos x="0" y="86"/>
                </a:cxn>
                <a:cxn ang="0">
                  <a:pos x="0" y="73"/>
                </a:cxn>
                <a:cxn ang="0">
                  <a:pos x="6" y="53"/>
                </a:cxn>
                <a:cxn ang="0">
                  <a:pos x="13" y="40"/>
                </a:cxn>
                <a:cxn ang="0">
                  <a:pos x="19" y="27"/>
                </a:cxn>
                <a:cxn ang="0">
                  <a:pos x="19" y="33"/>
                </a:cxn>
                <a:cxn ang="0">
                  <a:pos x="26" y="33"/>
                </a:cxn>
                <a:cxn ang="0">
                  <a:pos x="26" y="40"/>
                </a:cxn>
                <a:cxn ang="0">
                  <a:pos x="33" y="40"/>
                </a:cxn>
                <a:cxn ang="0">
                  <a:pos x="39" y="40"/>
                </a:cxn>
                <a:cxn ang="0">
                  <a:pos x="46" y="33"/>
                </a:cxn>
                <a:cxn ang="0">
                  <a:pos x="52" y="27"/>
                </a:cxn>
                <a:cxn ang="0">
                  <a:pos x="65" y="14"/>
                </a:cxn>
                <a:cxn ang="0">
                  <a:pos x="65" y="7"/>
                </a:cxn>
                <a:cxn ang="0">
                  <a:pos x="72" y="14"/>
                </a:cxn>
                <a:cxn ang="0">
                  <a:pos x="78" y="20"/>
                </a:cxn>
                <a:cxn ang="0">
                  <a:pos x="85" y="20"/>
                </a:cxn>
                <a:cxn ang="0">
                  <a:pos x="85" y="20"/>
                </a:cxn>
                <a:cxn ang="0">
                  <a:pos x="98" y="20"/>
                </a:cxn>
                <a:cxn ang="0">
                  <a:pos x="118" y="14"/>
                </a:cxn>
                <a:cxn ang="0">
                  <a:pos x="144" y="0"/>
                </a:cxn>
                <a:cxn ang="0">
                  <a:pos x="131" y="7"/>
                </a:cxn>
                <a:cxn ang="0">
                  <a:pos x="118" y="20"/>
                </a:cxn>
                <a:cxn ang="0">
                  <a:pos x="111" y="33"/>
                </a:cxn>
                <a:cxn ang="0">
                  <a:pos x="111" y="33"/>
                </a:cxn>
                <a:cxn ang="0">
                  <a:pos x="111" y="40"/>
                </a:cxn>
                <a:cxn ang="0">
                  <a:pos x="111" y="40"/>
                </a:cxn>
                <a:cxn ang="0">
                  <a:pos x="118" y="46"/>
                </a:cxn>
                <a:cxn ang="0">
                  <a:pos x="124" y="46"/>
                </a:cxn>
                <a:cxn ang="0">
                  <a:pos x="138" y="53"/>
                </a:cxn>
                <a:cxn ang="0">
                  <a:pos x="118" y="53"/>
                </a:cxn>
                <a:cxn ang="0">
                  <a:pos x="111" y="60"/>
                </a:cxn>
                <a:cxn ang="0">
                  <a:pos x="105" y="60"/>
                </a:cxn>
                <a:cxn ang="0">
                  <a:pos x="105" y="66"/>
                </a:cxn>
                <a:cxn ang="0">
                  <a:pos x="105" y="66"/>
                </a:cxn>
                <a:cxn ang="0">
                  <a:pos x="105" y="73"/>
                </a:cxn>
                <a:cxn ang="0">
                  <a:pos x="111" y="79"/>
                </a:cxn>
                <a:cxn ang="0">
                  <a:pos x="111" y="79"/>
                </a:cxn>
                <a:cxn ang="0">
                  <a:pos x="85" y="86"/>
                </a:cxn>
                <a:cxn ang="0">
                  <a:pos x="78" y="86"/>
                </a:cxn>
                <a:cxn ang="0">
                  <a:pos x="72" y="86"/>
                </a:cxn>
                <a:cxn ang="0">
                  <a:pos x="65" y="92"/>
                </a:cxn>
                <a:cxn ang="0">
                  <a:pos x="65" y="92"/>
                </a:cxn>
                <a:cxn ang="0">
                  <a:pos x="65" y="99"/>
                </a:cxn>
                <a:cxn ang="0">
                  <a:pos x="72" y="105"/>
                </a:cxn>
                <a:cxn ang="0">
                  <a:pos x="78" y="105"/>
                </a:cxn>
                <a:cxn ang="0">
                  <a:pos x="72" y="105"/>
                </a:cxn>
                <a:cxn ang="0">
                  <a:pos x="59" y="112"/>
                </a:cxn>
                <a:cxn ang="0">
                  <a:pos x="39" y="119"/>
                </a:cxn>
                <a:cxn ang="0">
                  <a:pos x="26" y="112"/>
                </a:cxn>
                <a:cxn ang="0">
                  <a:pos x="19" y="112"/>
                </a:cxn>
                <a:cxn ang="0">
                  <a:pos x="6" y="105"/>
                </a:cxn>
                <a:cxn ang="0">
                  <a:pos x="6" y="105"/>
                </a:cxn>
              </a:cxnLst>
              <a:rect l="0" t="0" r="r" b="b"/>
              <a:pathLst>
                <a:path w="144" h="119">
                  <a:moveTo>
                    <a:pt x="6" y="105"/>
                  </a:moveTo>
                  <a:lnTo>
                    <a:pt x="6" y="105"/>
                  </a:lnTo>
                  <a:lnTo>
                    <a:pt x="0" y="99"/>
                  </a:lnTo>
                  <a:lnTo>
                    <a:pt x="0" y="92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79"/>
                  </a:lnTo>
                  <a:lnTo>
                    <a:pt x="0" y="73"/>
                  </a:lnTo>
                  <a:lnTo>
                    <a:pt x="0" y="60"/>
                  </a:lnTo>
                  <a:lnTo>
                    <a:pt x="6" y="53"/>
                  </a:lnTo>
                  <a:lnTo>
                    <a:pt x="6" y="46"/>
                  </a:lnTo>
                  <a:lnTo>
                    <a:pt x="13" y="40"/>
                  </a:lnTo>
                  <a:lnTo>
                    <a:pt x="19" y="20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9" y="40"/>
                  </a:lnTo>
                  <a:lnTo>
                    <a:pt x="39" y="33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52" y="27"/>
                  </a:lnTo>
                  <a:lnTo>
                    <a:pt x="59" y="20"/>
                  </a:lnTo>
                  <a:lnTo>
                    <a:pt x="65" y="14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78" y="20"/>
                  </a:lnTo>
                  <a:lnTo>
                    <a:pt x="78" y="20"/>
                  </a:lnTo>
                  <a:lnTo>
                    <a:pt x="85" y="20"/>
                  </a:lnTo>
                  <a:lnTo>
                    <a:pt x="85" y="20"/>
                  </a:lnTo>
                  <a:lnTo>
                    <a:pt x="85" y="20"/>
                  </a:lnTo>
                  <a:lnTo>
                    <a:pt x="92" y="20"/>
                  </a:lnTo>
                  <a:lnTo>
                    <a:pt x="98" y="20"/>
                  </a:lnTo>
                  <a:lnTo>
                    <a:pt x="105" y="14"/>
                  </a:lnTo>
                  <a:lnTo>
                    <a:pt x="118" y="14"/>
                  </a:lnTo>
                  <a:lnTo>
                    <a:pt x="138" y="0"/>
                  </a:lnTo>
                  <a:lnTo>
                    <a:pt x="144" y="0"/>
                  </a:lnTo>
                  <a:lnTo>
                    <a:pt x="138" y="7"/>
                  </a:lnTo>
                  <a:lnTo>
                    <a:pt x="131" y="7"/>
                  </a:lnTo>
                  <a:lnTo>
                    <a:pt x="124" y="14"/>
                  </a:lnTo>
                  <a:lnTo>
                    <a:pt x="118" y="20"/>
                  </a:lnTo>
                  <a:lnTo>
                    <a:pt x="118" y="27"/>
                  </a:lnTo>
                  <a:lnTo>
                    <a:pt x="111" y="33"/>
                  </a:lnTo>
                  <a:lnTo>
                    <a:pt x="111" y="33"/>
                  </a:lnTo>
                  <a:lnTo>
                    <a:pt x="111" y="33"/>
                  </a:lnTo>
                  <a:lnTo>
                    <a:pt x="111" y="40"/>
                  </a:lnTo>
                  <a:lnTo>
                    <a:pt x="111" y="40"/>
                  </a:lnTo>
                  <a:lnTo>
                    <a:pt x="111" y="40"/>
                  </a:lnTo>
                  <a:lnTo>
                    <a:pt x="111" y="40"/>
                  </a:lnTo>
                  <a:lnTo>
                    <a:pt x="118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4" y="46"/>
                  </a:lnTo>
                  <a:lnTo>
                    <a:pt x="131" y="46"/>
                  </a:lnTo>
                  <a:lnTo>
                    <a:pt x="138" y="53"/>
                  </a:lnTo>
                  <a:lnTo>
                    <a:pt x="131" y="53"/>
                  </a:lnTo>
                  <a:lnTo>
                    <a:pt x="118" y="53"/>
                  </a:lnTo>
                  <a:lnTo>
                    <a:pt x="111" y="53"/>
                  </a:lnTo>
                  <a:lnTo>
                    <a:pt x="111" y="60"/>
                  </a:lnTo>
                  <a:lnTo>
                    <a:pt x="105" y="60"/>
                  </a:lnTo>
                  <a:lnTo>
                    <a:pt x="105" y="60"/>
                  </a:lnTo>
                  <a:lnTo>
                    <a:pt x="105" y="60"/>
                  </a:lnTo>
                  <a:lnTo>
                    <a:pt x="105" y="66"/>
                  </a:lnTo>
                  <a:lnTo>
                    <a:pt x="105" y="66"/>
                  </a:lnTo>
                  <a:lnTo>
                    <a:pt x="105" y="66"/>
                  </a:lnTo>
                  <a:lnTo>
                    <a:pt x="105" y="66"/>
                  </a:lnTo>
                  <a:lnTo>
                    <a:pt x="105" y="73"/>
                  </a:lnTo>
                  <a:lnTo>
                    <a:pt x="111" y="73"/>
                  </a:lnTo>
                  <a:lnTo>
                    <a:pt x="111" y="79"/>
                  </a:lnTo>
                  <a:lnTo>
                    <a:pt x="118" y="79"/>
                  </a:lnTo>
                  <a:lnTo>
                    <a:pt x="111" y="79"/>
                  </a:lnTo>
                  <a:lnTo>
                    <a:pt x="92" y="79"/>
                  </a:lnTo>
                  <a:lnTo>
                    <a:pt x="85" y="86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72" y="86"/>
                  </a:lnTo>
                  <a:lnTo>
                    <a:pt x="72" y="86"/>
                  </a:lnTo>
                  <a:lnTo>
                    <a:pt x="65" y="92"/>
                  </a:lnTo>
                  <a:lnTo>
                    <a:pt x="65" y="92"/>
                  </a:lnTo>
                  <a:lnTo>
                    <a:pt x="65" y="92"/>
                  </a:lnTo>
                  <a:lnTo>
                    <a:pt x="65" y="92"/>
                  </a:lnTo>
                  <a:lnTo>
                    <a:pt x="65" y="99"/>
                  </a:lnTo>
                  <a:lnTo>
                    <a:pt x="65" y="99"/>
                  </a:lnTo>
                  <a:lnTo>
                    <a:pt x="65" y="99"/>
                  </a:lnTo>
                  <a:lnTo>
                    <a:pt x="72" y="105"/>
                  </a:lnTo>
                  <a:lnTo>
                    <a:pt x="72" y="105"/>
                  </a:lnTo>
                  <a:lnTo>
                    <a:pt x="78" y="105"/>
                  </a:lnTo>
                  <a:lnTo>
                    <a:pt x="78" y="105"/>
                  </a:lnTo>
                  <a:lnTo>
                    <a:pt x="72" y="105"/>
                  </a:lnTo>
                  <a:lnTo>
                    <a:pt x="65" y="112"/>
                  </a:lnTo>
                  <a:lnTo>
                    <a:pt x="59" y="112"/>
                  </a:lnTo>
                  <a:lnTo>
                    <a:pt x="46" y="112"/>
                  </a:lnTo>
                  <a:lnTo>
                    <a:pt x="39" y="119"/>
                  </a:lnTo>
                  <a:lnTo>
                    <a:pt x="33" y="119"/>
                  </a:lnTo>
                  <a:lnTo>
                    <a:pt x="26" y="112"/>
                  </a:lnTo>
                  <a:lnTo>
                    <a:pt x="19" y="112"/>
                  </a:lnTo>
                  <a:lnTo>
                    <a:pt x="19" y="112"/>
                  </a:lnTo>
                  <a:lnTo>
                    <a:pt x="13" y="112"/>
                  </a:lnTo>
                  <a:lnTo>
                    <a:pt x="6" y="105"/>
                  </a:lnTo>
                  <a:lnTo>
                    <a:pt x="6" y="105"/>
                  </a:lnTo>
                  <a:lnTo>
                    <a:pt x="6" y="105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-777" y="4046"/>
              <a:ext cx="197" cy="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6"/>
                </a:cxn>
                <a:cxn ang="0">
                  <a:pos x="26" y="26"/>
                </a:cxn>
                <a:cxn ang="0">
                  <a:pos x="39" y="32"/>
                </a:cxn>
                <a:cxn ang="0">
                  <a:pos x="0" y="52"/>
                </a:cxn>
                <a:cxn ang="0">
                  <a:pos x="0" y="72"/>
                </a:cxn>
                <a:cxn ang="0">
                  <a:pos x="59" y="46"/>
                </a:cxn>
                <a:cxn ang="0">
                  <a:pos x="98" y="72"/>
                </a:cxn>
                <a:cxn ang="0">
                  <a:pos x="98" y="46"/>
                </a:cxn>
                <a:cxn ang="0">
                  <a:pos x="52" y="26"/>
                </a:cxn>
                <a:cxn ang="0">
                  <a:pos x="52" y="26"/>
                </a:cxn>
                <a:cxn ang="0">
                  <a:pos x="144" y="26"/>
                </a:cxn>
                <a:cxn ang="0">
                  <a:pos x="144" y="0"/>
                </a:cxn>
                <a:cxn ang="0">
                  <a:pos x="0" y="0"/>
                </a:cxn>
              </a:cxnLst>
              <a:rect l="0" t="0" r="r" b="b"/>
              <a:pathLst>
                <a:path w="144" h="72">
                  <a:moveTo>
                    <a:pt x="0" y="0"/>
                  </a:moveTo>
                  <a:lnTo>
                    <a:pt x="0" y="0"/>
                  </a:lnTo>
                  <a:lnTo>
                    <a:pt x="0" y="26"/>
                  </a:lnTo>
                  <a:lnTo>
                    <a:pt x="26" y="26"/>
                  </a:lnTo>
                  <a:lnTo>
                    <a:pt x="39" y="32"/>
                  </a:lnTo>
                  <a:lnTo>
                    <a:pt x="0" y="52"/>
                  </a:lnTo>
                  <a:lnTo>
                    <a:pt x="0" y="72"/>
                  </a:lnTo>
                  <a:lnTo>
                    <a:pt x="59" y="46"/>
                  </a:lnTo>
                  <a:lnTo>
                    <a:pt x="98" y="72"/>
                  </a:lnTo>
                  <a:lnTo>
                    <a:pt x="98" y="46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144" y="26"/>
                  </a:lnTo>
                  <a:lnTo>
                    <a:pt x="1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-777" y="4208"/>
              <a:ext cx="143" cy="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59" y="19"/>
                </a:cxn>
                <a:cxn ang="0">
                  <a:pos x="59" y="19"/>
                </a:cxn>
                <a:cxn ang="0">
                  <a:pos x="66" y="19"/>
                </a:cxn>
                <a:cxn ang="0">
                  <a:pos x="72" y="19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79" y="26"/>
                </a:cxn>
                <a:cxn ang="0">
                  <a:pos x="79" y="33"/>
                </a:cxn>
                <a:cxn ang="0">
                  <a:pos x="79" y="33"/>
                </a:cxn>
                <a:cxn ang="0">
                  <a:pos x="79" y="39"/>
                </a:cxn>
                <a:cxn ang="0">
                  <a:pos x="79" y="39"/>
                </a:cxn>
                <a:cxn ang="0">
                  <a:pos x="79" y="46"/>
                </a:cxn>
                <a:cxn ang="0">
                  <a:pos x="79" y="46"/>
                </a:cxn>
                <a:cxn ang="0">
                  <a:pos x="105" y="46"/>
                </a:cxn>
                <a:cxn ang="0">
                  <a:pos x="98" y="46"/>
                </a:cxn>
                <a:cxn ang="0">
                  <a:pos x="98" y="39"/>
                </a:cxn>
                <a:cxn ang="0">
                  <a:pos x="98" y="33"/>
                </a:cxn>
                <a:cxn ang="0">
                  <a:pos x="98" y="33"/>
                </a:cxn>
                <a:cxn ang="0">
                  <a:pos x="98" y="26"/>
                </a:cxn>
                <a:cxn ang="0">
                  <a:pos x="92" y="26"/>
                </a:cxn>
                <a:cxn ang="0">
                  <a:pos x="92" y="19"/>
                </a:cxn>
                <a:cxn ang="0">
                  <a:pos x="98" y="19"/>
                </a:cxn>
                <a:cxn ang="0">
                  <a:pos x="98" y="0"/>
                </a:cxn>
                <a:cxn ang="0">
                  <a:pos x="0" y="0"/>
                </a:cxn>
              </a:cxnLst>
              <a:rect l="0" t="0" r="r" b="b"/>
              <a:pathLst>
                <a:path w="105" h="46">
                  <a:moveTo>
                    <a:pt x="0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66" y="19"/>
                  </a:lnTo>
                  <a:lnTo>
                    <a:pt x="72" y="19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79" y="26"/>
                  </a:lnTo>
                  <a:lnTo>
                    <a:pt x="79" y="33"/>
                  </a:lnTo>
                  <a:lnTo>
                    <a:pt x="79" y="33"/>
                  </a:lnTo>
                  <a:lnTo>
                    <a:pt x="79" y="39"/>
                  </a:lnTo>
                  <a:lnTo>
                    <a:pt x="79" y="39"/>
                  </a:lnTo>
                  <a:lnTo>
                    <a:pt x="79" y="46"/>
                  </a:lnTo>
                  <a:lnTo>
                    <a:pt x="79" y="46"/>
                  </a:lnTo>
                  <a:lnTo>
                    <a:pt x="105" y="46"/>
                  </a:lnTo>
                  <a:lnTo>
                    <a:pt x="98" y="46"/>
                  </a:lnTo>
                  <a:lnTo>
                    <a:pt x="98" y="39"/>
                  </a:lnTo>
                  <a:lnTo>
                    <a:pt x="98" y="33"/>
                  </a:lnTo>
                  <a:lnTo>
                    <a:pt x="98" y="33"/>
                  </a:lnTo>
                  <a:lnTo>
                    <a:pt x="98" y="26"/>
                  </a:lnTo>
                  <a:lnTo>
                    <a:pt x="92" y="26"/>
                  </a:lnTo>
                  <a:lnTo>
                    <a:pt x="92" y="19"/>
                  </a:lnTo>
                  <a:lnTo>
                    <a:pt x="98" y="19"/>
                  </a:lnTo>
                  <a:lnTo>
                    <a:pt x="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-606" y="4334"/>
              <a:ext cx="26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19" y="19"/>
                </a:cxn>
                <a:cxn ang="0">
                  <a:pos x="19" y="0"/>
                </a:cxn>
                <a:cxn ang="0">
                  <a:pos x="0" y="0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-777" y="4334"/>
              <a:ext cx="134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98" y="19"/>
                </a:cxn>
                <a:cxn ang="0">
                  <a:pos x="98" y="0"/>
                </a:cxn>
                <a:cxn ang="0">
                  <a:pos x="0" y="0"/>
                </a:cxn>
              </a:cxnLst>
              <a:rect l="0" t="0" r="r" b="b"/>
              <a:pathLst>
                <a:path w="98" h="19">
                  <a:moveTo>
                    <a:pt x="0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98" y="19"/>
                  </a:lnTo>
                  <a:lnTo>
                    <a:pt x="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-787" y="4423"/>
              <a:ext cx="153" cy="90"/>
            </a:xfrm>
            <a:custGeom>
              <a:avLst/>
              <a:gdLst/>
              <a:ahLst/>
              <a:cxnLst>
                <a:cxn ang="0">
                  <a:pos x="79" y="66"/>
                </a:cxn>
                <a:cxn ang="0">
                  <a:pos x="86" y="59"/>
                </a:cxn>
                <a:cxn ang="0">
                  <a:pos x="99" y="59"/>
                </a:cxn>
                <a:cxn ang="0">
                  <a:pos x="99" y="53"/>
                </a:cxn>
                <a:cxn ang="0">
                  <a:pos x="105" y="46"/>
                </a:cxn>
                <a:cxn ang="0">
                  <a:pos x="105" y="40"/>
                </a:cxn>
                <a:cxn ang="0">
                  <a:pos x="112" y="33"/>
                </a:cxn>
                <a:cxn ang="0">
                  <a:pos x="105" y="20"/>
                </a:cxn>
                <a:cxn ang="0">
                  <a:pos x="105" y="13"/>
                </a:cxn>
                <a:cxn ang="0">
                  <a:pos x="99" y="7"/>
                </a:cxn>
                <a:cxn ang="0">
                  <a:pos x="92" y="7"/>
                </a:cxn>
                <a:cxn ang="0">
                  <a:pos x="86" y="0"/>
                </a:cxn>
                <a:cxn ang="0">
                  <a:pos x="73" y="0"/>
                </a:cxn>
                <a:cxn ang="0">
                  <a:pos x="66" y="7"/>
                </a:cxn>
                <a:cxn ang="0">
                  <a:pos x="59" y="7"/>
                </a:cxn>
                <a:cxn ang="0">
                  <a:pos x="53" y="13"/>
                </a:cxn>
                <a:cxn ang="0">
                  <a:pos x="53" y="20"/>
                </a:cxn>
                <a:cxn ang="0">
                  <a:pos x="46" y="33"/>
                </a:cxn>
                <a:cxn ang="0">
                  <a:pos x="40" y="40"/>
                </a:cxn>
                <a:cxn ang="0">
                  <a:pos x="40" y="46"/>
                </a:cxn>
                <a:cxn ang="0">
                  <a:pos x="33" y="46"/>
                </a:cxn>
                <a:cxn ang="0">
                  <a:pos x="33" y="46"/>
                </a:cxn>
                <a:cxn ang="0">
                  <a:pos x="27" y="40"/>
                </a:cxn>
                <a:cxn ang="0">
                  <a:pos x="27" y="40"/>
                </a:cxn>
                <a:cxn ang="0">
                  <a:pos x="20" y="33"/>
                </a:cxn>
                <a:cxn ang="0">
                  <a:pos x="20" y="33"/>
                </a:cxn>
                <a:cxn ang="0">
                  <a:pos x="27" y="27"/>
                </a:cxn>
                <a:cxn ang="0">
                  <a:pos x="27" y="20"/>
                </a:cxn>
                <a:cxn ang="0">
                  <a:pos x="33" y="0"/>
                </a:cxn>
                <a:cxn ang="0">
                  <a:pos x="27" y="0"/>
                </a:cxn>
                <a:cxn ang="0">
                  <a:pos x="20" y="7"/>
                </a:cxn>
                <a:cxn ang="0">
                  <a:pos x="13" y="7"/>
                </a:cxn>
                <a:cxn ang="0">
                  <a:pos x="7" y="13"/>
                </a:cxn>
                <a:cxn ang="0">
                  <a:pos x="7" y="20"/>
                </a:cxn>
                <a:cxn ang="0">
                  <a:pos x="0" y="27"/>
                </a:cxn>
                <a:cxn ang="0">
                  <a:pos x="0" y="33"/>
                </a:cxn>
                <a:cxn ang="0">
                  <a:pos x="0" y="40"/>
                </a:cxn>
                <a:cxn ang="0">
                  <a:pos x="7" y="46"/>
                </a:cxn>
                <a:cxn ang="0">
                  <a:pos x="13" y="53"/>
                </a:cxn>
                <a:cxn ang="0">
                  <a:pos x="13" y="59"/>
                </a:cxn>
                <a:cxn ang="0">
                  <a:pos x="20" y="59"/>
                </a:cxn>
                <a:cxn ang="0">
                  <a:pos x="27" y="66"/>
                </a:cxn>
                <a:cxn ang="0">
                  <a:pos x="40" y="66"/>
                </a:cxn>
                <a:cxn ang="0">
                  <a:pos x="46" y="59"/>
                </a:cxn>
                <a:cxn ang="0">
                  <a:pos x="53" y="59"/>
                </a:cxn>
                <a:cxn ang="0">
                  <a:pos x="59" y="46"/>
                </a:cxn>
                <a:cxn ang="0">
                  <a:pos x="66" y="33"/>
                </a:cxn>
                <a:cxn ang="0">
                  <a:pos x="73" y="27"/>
                </a:cxn>
                <a:cxn ang="0">
                  <a:pos x="79" y="20"/>
                </a:cxn>
                <a:cxn ang="0">
                  <a:pos x="86" y="20"/>
                </a:cxn>
                <a:cxn ang="0">
                  <a:pos x="86" y="27"/>
                </a:cxn>
                <a:cxn ang="0">
                  <a:pos x="86" y="27"/>
                </a:cxn>
                <a:cxn ang="0">
                  <a:pos x="86" y="33"/>
                </a:cxn>
                <a:cxn ang="0">
                  <a:pos x="92" y="33"/>
                </a:cxn>
                <a:cxn ang="0">
                  <a:pos x="86" y="40"/>
                </a:cxn>
                <a:cxn ang="0">
                  <a:pos x="86" y="40"/>
                </a:cxn>
                <a:cxn ang="0">
                  <a:pos x="79" y="46"/>
                </a:cxn>
                <a:cxn ang="0">
                  <a:pos x="79" y="66"/>
                </a:cxn>
              </a:cxnLst>
              <a:rect l="0" t="0" r="r" b="b"/>
              <a:pathLst>
                <a:path w="112" h="66">
                  <a:moveTo>
                    <a:pt x="79" y="66"/>
                  </a:moveTo>
                  <a:lnTo>
                    <a:pt x="79" y="66"/>
                  </a:lnTo>
                  <a:lnTo>
                    <a:pt x="79" y="66"/>
                  </a:lnTo>
                  <a:lnTo>
                    <a:pt x="86" y="59"/>
                  </a:lnTo>
                  <a:lnTo>
                    <a:pt x="92" y="59"/>
                  </a:lnTo>
                  <a:lnTo>
                    <a:pt x="99" y="59"/>
                  </a:lnTo>
                  <a:lnTo>
                    <a:pt x="99" y="53"/>
                  </a:lnTo>
                  <a:lnTo>
                    <a:pt x="99" y="53"/>
                  </a:lnTo>
                  <a:lnTo>
                    <a:pt x="105" y="53"/>
                  </a:lnTo>
                  <a:lnTo>
                    <a:pt x="105" y="46"/>
                  </a:lnTo>
                  <a:lnTo>
                    <a:pt x="105" y="46"/>
                  </a:lnTo>
                  <a:lnTo>
                    <a:pt x="105" y="40"/>
                  </a:lnTo>
                  <a:lnTo>
                    <a:pt x="105" y="40"/>
                  </a:lnTo>
                  <a:lnTo>
                    <a:pt x="112" y="33"/>
                  </a:lnTo>
                  <a:lnTo>
                    <a:pt x="105" y="27"/>
                  </a:lnTo>
                  <a:lnTo>
                    <a:pt x="105" y="20"/>
                  </a:lnTo>
                  <a:lnTo>
                    <a:pt x="105" y="13"/>
                  </a:lnTo>
                  <a:lnTo>
                    <a:pt x="105" y="13"/>
                  </a:lnTo>
                  <a:lnTo>
                    <a:pt x="99" y="13"/>
                  </a:lnTo>
                  <a:lnTo>
                    <a:pt x="99" y="7"/>
                  </a:lnTo>
                  <a:lnTo>
                    <a:pt x="99" y="7"/>
                  </a:lnTo>
                  <a:lnTo>
                    <a:pt x="92" y="7"/>
                  </a:lnTo>
                  <a:lnTo>
                    <a:pt x="86" y="7"/>
                  </a:lnTo>
                  <a:lnTo>
                    <a:pt x="86" y="0"/>
                  </a:lnTo>
                  <a:lnTo>
                    <a:pt x="79" y="0"/>
                  </a:lnTo>
                  <a:lnTo>
                    <a:pt x="73" y="0"/>
                  </a:lnTo>
                  <a:lnTo>
                    <a:pt x="66" y="7"/>
                  </a:lnTo>
                  <a:lnTo>
                    <a:pt x="66" y="7"/>
                  </a:lnTo>
                  <a:lnTo>
                    <a:pt x="66" y="7"/>
                  </a:lnTo>
                  <a:lnTo>
                    <a:pt x="59" y="7"/>
                  </a:lnTo>
                  <a:lnTo>
                    <a:pt x="59" y="13"/>
                  </a:lnTo>
                  <a:lnTo>
                    <a:pt x="53" y="13"/>
                  </a:lnTo>
                  <a:lnTo>
                    <a:pt x="53" y="13"/>
                  </a:lnTo>
                  <a:lnTo>
                    <a:pt x="53" y="20"/>
                  </a:lnTo>
                  <a:lnTo>
                    <a:pt x="53" y="27"/>
                  </a:lnTo>
                  <a:lnTo>
                    <a:pt x="46" y="33"/>
                  </a:lnTo>
                  <a:lnTo>
                    <a:pt x="46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27" y="46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0" y="40"/>
                  </a:lnTo>
                  <a:lnTo>
                    <a:pt x="20" y="33"/>
                  </a:lnTo>
                  <a:lnTo>
                    <a:pt x="20" y="33"/>
                  </a:lnTo>
                  <a:lnTo>
                    <a:pt x="20" y="33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20"/>
                  </a:lnTo>
                  <a:lnTo>
                    <a:pt x="33" y="2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27" y="7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13" y="7"/>
                  </a:lnTo>
                  <a:lnTo>
                    <a:pt x="13" y="13"/>
                  </a:lnTo>
                  <a:lnTo>
                    <a:pt x="7" y="13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7"/>
                  </a:lnTo>
                  <a:lnTo>
                    <a:pt x="0" y="27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7" y="46"/>
                  </a:lnTo>
                  <a:lnTo>
                    <a:pt x="7" y="53"/>
                  </a:lnTo>
                  <a:lnTo>
                    <a:pt x="13" y="53"/>
                  </a:lnTo>
                  <a:lnTo>
                    <a:pt x="13" y="59"/>
                  </a:lnTo>
                  <a:lnTo>
                    <a:pt x="13" y="59"/>
                  </a:lnTo>
                  <a:lnTo>
                    <a:pt x="20" y="59"/>
                  </a:lnTo>
                  <a:lnTo>
                    <a:pt x="20" y="59"/>
                  </a:lnTo>
                  <a:lnTo>
                    <a:pt x="27" y="66"/>
                  </a:lnTo>
                  <a:lnTo>
                    <a:pt x="27" y="66"/>
                  </a:lnTo>
                  <a:lnTo>
                    <a:pt x="33" y="66"/>
                  </a:lnTo>
                  <a:lnTo>
                    <a:pt x="40" y="66"/>
                  </a:lnTo>
                  <a:lnTo>
                    <a:pt x="40" y="66"/>
                  </a:lnTo>
                  <a:lnTo>
                    <a:pt x="46" y="59"/>
                  </a:lnTo>
                  <a:lnTo>
                    <a:pt x="53" y="59"/>
                  </a:lnTo>
                  <a:lnTo>
                    <a:pt x="53" y="59"/>
                  </a:lnTo>
                  <a:lnTo>
                    <a:pt x="59" y="53"/>
                  </a:lnTo>
                  <a:lnTo>
                    <a:pt x="59" y="46"/>
                  </a:lnTo>
                  <a:lnTo>
                    <a:pt x="66" y="46"/>
                  </a:lnTo>
                  <a:lnTo>
                    <a:pt x="66" y="33"/>
                  </a:lnTo>
                  <a:lnTo>
                    <a:pt x="73" y="27"/>
                  </a:lnTo>
                  <a:lnTo>
                    <a:pt x="73" y="27"/>
                  </a:lnTo>
                  <a:lnTo>
                    <a:pt x="73" y="27"/>
                  </a:lnTo>
                  <a:lnTo>
                    <a:pt x="79" y="20"/>
                  </a:lnTo>
                  <a:lnTo>
                    <a:pt x="79" y="20"/>
                  </a:lnTo>
                  <a:lnTo>
                    <a:pt x="86" y="20"/>
                  </a:lnTo>
                  <a:lnTo>
                    <a:pt x="86" y="27"/>
                  </a:lnTo>
                  <a:lnTo>
                    <a:pt x="86" y="27"/>
                  </a:lnTo>
                  <a:lnTo>
                    <a:pt x="86" y="27"/>
                  </a:lnTo>
                  <a:lnTo>
                    <a:pt x="86" y="27"/>
                  </a:lnTo>
                  <a:lnTo>
                    <a:pt x="86" y="27"/>
                  </a:lnTo>
                  <a:lnTo>
                    <a:pt x="86" y="33"/>
                  </a:lnTo>
                  <a:lnTo>
                    <a:pt x="92" y="33"/>
                  </a:lnTo>
                  <a:lnTo>
                    <a:pt x="92" y="33"/>
                  </a:lnTo>
                  <a:lnTo>
                    <a:pt x="86" y="40"/>
                  </a:lnTo>
                  <a:lnTo>
                    <a:pt x="86" y="40"/>
                  </a:lnTo>
                  <a:lnTo>
                    <a:pt x="86" y="40"/>
                  </a:lnTo>
                  <a:lnTo>
                    <a:pt x="86" y="40"/>
                  </a:lnTo>
                  <a:lnTo>
                    <a:pt x="86" y="40"/>
                  </a:lnTo>
                  <a:lnTo>
                    <a:pt x="79" y="46"/>
                  </a:lnTo>
                  <a:lnTo>
                    <a:pt x="79" y="46"/>
                  </a:lnTo>
                  <a:lnTo>
                    <a:pt x="79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-777" y="4558"/>
              <a:ext cx="179" cy="63"/>
            </a:xfrm>
            <a:custGeom>
              <a:avLst/>
              <a:gdLst/>
              <a:ahLst/>
              <a:cxnLst>
                <a:cxn ang="0">
                  <a:pos x="98" y="13"/>
                </a:cxn>
                <a:cxn ang="0">
                  <a:pos x="98" y="13"/>
                </a:cxn>
                <a:cxn ang="0">
                  <a:pos x="98" y="0"/>
                </a:cxn>
                <a:cxn ang="0">
                  <a:pos x="85" y="0"/>
                </a:cxn>
                <a:cxn ang="0">
                  <a:pos x="85" y="13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13" y="13"/>
                </a:cxn>
                <a:cxn ang="0">
                  <a:pos x="6" y="13"/>
                </a:cxn>
                <a:cxn ang="0">
                  <a:pos x="6" y="20"/>
                </a:cxn>
                <a:cxn ang="0">
                  <a:pos x="6" y="20"/>
                </a:cxn>
                <a:cxn ang="0">
                  <a:pos x="0" y="20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33"/>
                </a:cxn>
                <a:cxn ang="0">
                  <a:pos x="0" y="33"/>
                </a:cxn>
                <a:cxn ang="0">
                  <a:pos x="0" y="39"/>
                </a:cxn>
                <a:cxn ang="0">
                  <a:pos x="0" y="46"/>
                </a:cxn>
                <a:cxn ang="0">
                  <a:pos x="20" y="46"/>
                </a:cxn>
                <a:cxn ang="0">
                  <a:pos x="20" y="39"/>
                </a:cxn>
                <a:cxn ang="0">
                  <a:pos x="20" y="39"/>
                </a:cxn>
                <a:cxn ang="0">
                  <a:pos x="20" y="39"/>
                </a:cxn>
                <a:cxn ang="0">
                  <a:pos x="20" y="33"/>
                </a:cxn>
                <a:cxn ang="0">
                  <a:pos x="20" y="33"/>
                </a:cxn>
                <a:cxn ang="0">
                  <a:pos x="26" y="33"/>
                </a:cxn>
                <a:cxn ang="0">
                  <a:pos x="26" y="33"/>
                </a:cxn>
                <a:cxn ang="0">
                  <a:pos x="85" y="33"/>
                </a:cxn>
                <a:cxn ang="0">
                  <a:pos x="85" y="46"/>
                </a:cxn>
                <a:cxn ang="0">
                  <a:pos x="98" y="46"/>
                </a:cxn>
                <a:cxn ang="0">
                  <a:pos x="98" y="33"/>
                </a:cxn>
                <a:cxn ang="0">
                  <a:pos x="131" y="33"/>
                </a:cxn>
                <a:cxn ang="0">
                  <a:pos x="131" y="13"/>
                </a:cxn>
                <a:cxn ang="0">
                  <a:pos x="98" y="13"/>
                </a:cxn>
              </a:cxnLst>
              <a:rect l="0" t="0" r="r" b="b"/>
              <a:pathLst>
                <a:path w="131" h="46">
                  <a:moveTo>
                    <a:pt x="98" y="13"/>
                  </a:moveTo>
                  <a:lnTo>
                    <a:pt x="98" y="13"/>
                  </a:lnTo>
                  <a:lnTo>
                    <a:pt x="98" y="0"/>
                  </a:lnTo>
                  <a:lnTo>
                    <a:pt x="85" y="0"/>
                  </a:lnTo>
                  <a:lnTo>
                    <a:pt x="85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13" y="13"/>
                  </a:lnTo>
                  <a:lnTo>
                    <a:pt x="6" y="13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9"/>
                  </a:lnTo>
                  <a:lnTo>
                    <a:pt x="0" y="46"/>
                  </a:lnTo>
                  <a:lnTo>
                    <a:pt x="20" y="46"/>
                  </a:lnTo>
                  <a:lnTo>
                    <a:pt x="20" y="39"/>
                  </a:lnTo>
                  <a:lnTo>
                    <a:pt x="20" y="39"/>
                  </a:lnTo>
                  <a:lnTo>
                    <a:pt x="20" y="39"/>
                  </a:lnTo>
                  <a:lnTo>
                    <a:pt x="20" y="33"/>
                  </a:lnTo>
                  <a:lnTo>
                    <a:pt x="20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85" y="33"/>
                  </a:lnTo>
                  <a:lnTo>
                    <a:pt x="85" y="46"/>
                  </a:lnTo>
                  <a:lnTo>
                    <a:pt x="98" y="46"/>
                  </a:lnTo>
                  <a:lnTo>
                    <a:pt x="98" y="33"/>
                  </a:lnTo>
                  <a:lnTo>
                    <a:pt x="131" y="33"/>
                  </a:lnTo>
                  <a:lnTo>
                    <a:pt x="131" y="13"/>
                  </a:lnTo>
                  <a:lnTo>
                    <a:pt x="98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-777" y="4667"/>
              <a:ext cx="179" cy="63"/>
            </a:xfrm>
            <a:custGeom>
              <a:avLst/>
              <a:gdLst/>
              <a:ahLst/>
              <a:cxnLst>
                <a:cxn ang="0">
                  <a:pos x="98" y="13"/>
                </a:cxn>
                <a:cxn ang="0">
                  <a:pos x="98" y="13"/>
                </a:cxn>
                <a:cxn ang="0">
                  <a:pos x="98" y="0"/>
                </a:cxn>
                <a:cxn ang="0">
                  <a:pos x="85" y="0"/>
                </a:cxn>
                <a:cxn ang="0">
                  <a:pos x="85" y="13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13" y="13"/>
                </a:cxn>
                <a:cxn ang="0">
                  <a:pos x="6" y="13"/>
                </a:cxn>
                <a:cxn ang="0">
                  <a:pos x="6" y="19"/>
                </a:cxn>
                <a:cxn ang="0">
                  <a:pos x="6" y="19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0" y="46"/>
                </a:cxn>
                <a:cxn ang="0">
                  <a:pos x="20" y="46"/>
                </a:cxn>
                <a:cxn ang="0">
                  <a:pos x="20" y="39"/>
                </a:cxn>
                <a:cxn ang="0">
                  <a:pos x="20" y="39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26" y="32"/>
                </a:cxn>
                <a:cxn ang="0">
                  <a:pos x="85" y="32"/>
                </a:cxn>
                <a:cxn ang="0">
                  <a:pos x="85" y="46"/>
                </a:cxn>
                <a:cxn ang="0">
                  <a:pos x="98" y="46"/>
                </a:cxn>
                <a:cxn ang="0">
                  <a:pos x="98" y="32"/>
                </a:cxn>
                <a:cxn ang="0">
                  <a:pos x="131" y="32"/>
                </a:cxn>
                <a:cxn ang="0">
                  <a:pos x="131" y="13"/>
                </a:cxn>
                <a:cxn ang="0">
                  <a:pos x="98" y="13"/>
                </a:cxn>
              </a:cxnLst>
              <a:rect l="0" t="0" r="r" b="b"/>
              <a:pathLst>
                <a:path w="131" h="46">
                  <a:moveTo>
                    <a:pt x="98" y="13"/>
                  </a:moveTo>
                  <a:lnTo>
                    <a:pt x="98" y="13"/>
                  </a:lnTo>
                  <a:lnTo>
                    <a:pt x="98" y="0"/>
                  </a:lnTo>
                  <a:lnTo>
                    <a:pt x="85" y="0"/>
                  </a:lnTo>
                  <a:lnTo>
                    <a:pt x="85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13" y="13"/>
                  </a:lnTo>
                  <a:lnTo>
                    <a:pt x="6" y="13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46"/>
                  </a:lnTo>
                  <a:lnTo>
                    <a:pt x="20" y="46"/>
                  </a:lnTo>
                  <a:lnTo>
                    <a:pt x="20" y="39"/>
                  </a:lnTo>
                  <a:lnTo>
                    <a:pt x="20" y="39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85" y="32"/>
                  </a:lnTo>
                  <a:lnTo>
                    <a:pt x="85" y="46"/>
                  </a:lnTo>
                  <a:lnTo>
                    <a:pt x="98" y="46"/>
                  </a:lnTo>
                  <a:lnTo>
                    <a:pt x="98" y="32"/>
                  </a:lnTo>
                  <a:lnTo>
                    <a:pt x="131" y="32"/>
                  </a:lnTo>
                  <a:lnTo>
                    <a:pt x="131" y="13"/>
                  </a:lnTo>
                  <a:lnTo>
                    <a:pt x="98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-787" y="4783"/>
              <a:ext cx="153" cy="81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0" y="0"/>
                </a:cxn>
                <a:cxn ang="0">
                  <a:pos x="33" y="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7"/>
                </a:cxn>
                <a:cxn ang="0">
                  <a:pos x="13" y="7"/>
                </a:cxn>
                <a:cxn ang="0">
                  <a:pos x="13" y="7"/>
                </a:cxn>
                <a:cxn ang="0">
                  <a:pos x="7" y="13"/>
                </a:cxn>
                <a:cxn ang="0">
                  <a:pos x="7" y="13"/>
                </a:cxn>
                <a:cxn ang="0">
                  <a:pos x="7" y="20"/>
                </a:cxn>
                <a:cxn ang="0">
                  <a:pos x="7" y="20"/>
                </a:cxn>
                <a:cxn ang="0">
                  <a:pos x="0" y="26"/>
                </a:cxn>
                <a:cxn ang="0">
                  <a:pos x="0" y="33"/>
                </a:cxn>
                <a:cxn ang="0">
                  <a:pos x="0" y="33"/>
                </a:cxn>
                <a:cxn ang="0">
                  <a:pos x="7" y="39"/>
                </a:cxn>
                <a:cxn ang="0">
                  <a:pos x="7" y="46"/>
                </a:cxn>
                <a:cxn ang="0">
                  <a:pos x="7" y="46"/>
                </a:cxn>
                <a:cxn ang="0">
                  <a:pos x="7" y="52"/>
                </a:cxn>
                <a:cxn ang="0">
                  <a:pos x="13" y="52"/>
                </a:cxn>
                <a:cxn ang="0">
                  <a:pos x="13" y="59"/>
                </a:cxn>
                <a:cxn ang="0">
                  <a:pos x="20" y="59"/>
                </a:cxn>
                <a:cxn ang="0">
                  <a:pos x="20" y="59"/>
                </a:cxn>
                <a:cxn ang="0">
                  <a:pos x="27" y="59"/>
                </a:cxn>
                <a:cxn ang="0">
                  <a:pos x="33" y="59"/>
                </a:cxn>
                <a:cxn ang="0">
                  <a:pos x="40" y="59"/>
                </a:cxn>
                <a:cxn ang="0">
                  <a:pos x="73" y="59"/>
                </a:cxn>
                <a:cxn ang="0">
                  <a:pos x="79" y="59"/>
                </a:cxn>
                <a:cxn ang="0">
                  <a:pos x="86" y="59"/>
                </a:cxn>
                <a:cxn ang="0">
                  <a:pos x="86" y="59"/>
                </a:cxn>
                <a:cxn ang="0">
                  <a:pos x="92" y="59"/>
                </a:cxn>
                <a:cxn ang="0">
                  <a:pos x="92" y="59"/>
                </a:cxn>
                <a:cxn ang="0">
                  <a:pos x="92" y="59"/>
                </a:cxn>
                <a:cxn ang="0">
                  <a:pos x="99" y="59"/>
                </a:cxn>
                <a:cxn ang="0">
                  <a:pos x="99" y="52"/>
                </a:cxn>
                <a:cxn ang="0">
                  <a:pos x="105" y="52"/>
                </a:cxn>
                <a:cxn ang="0">
                  <a:pos x="105" y="46"/>
                </a:cxn>
                <a:cxn ang="0">
                  <a:pos x="105" y="46"/>
                </a:cxn>
                <a:cxn ang="0">
                  <a:pos x="105" y="39"/>
                </a:cxn>
                <a:cxn ang="0">
                  <a:pos x="105" y="33"/>
                </a:cxn>
                <a:cxn ang="0">
                  <a:pos x="112" y="33"/>
                </a:cxn>
                <a:cxn ang="0">
                  <a:pos x="105" y="26"/>
                </a:cxn>
                <a:cxn ang="0">
                  <a:pos x="105" y="20"/>
                </a:cxn>
                <a:cxn ang="0">
                  <a:pos x="105" y="20"/>
                </a:cxn>
                <a:cxn ang="0">
                  <a:pos x="105" y="13"/>
                </a:cxn>
                <a:cxn ang="0">
                  <a:pos x="105" y="13"/>
                </a:cxn>
                <a:cxn ang="0">
                  <a:pos x="99" y="7"/>
                </a:cxn>
                <a:cxn ang="0">
                  <a:pos x="99" y="7"/>
                </a:cxn>
                <a:cxn ang="0">
                  <a:pos x="92" y="7"/>
                </a:cxn>
                <a:cxn ang="0">
                  <a:pos x="92" y="0"/>
                </a:cxn>
                <a:cxn ang="0">
                  <a:pos x="86" y="0"/>
                </a:cxn>
                <a:cxn ang="0">
                  <a:pos x="79" y="0"/>
                </a:cxn>
                <a:cxn ang="0">
                  <a:pos x="73" y="0"/>
                </a:cxn>
                <a:cxn ang="0">
                  <a:pos x="40" y="0"/>
                </a:cxn>
              </a:cxnLst>
              <a:rect l="0" t="0" r="r" b="b"/>
              <a:pathLst>
                <a:path w="112" h="59">
                  <a:moveTo>
                    <a:pt x="40" y="0"/>
                  </a:moveTo>
                  <a:lnTo>
                    <a:pt x="40" y="0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0" y="26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7" y="39"/>
                  </a:lnTo>
                  <a:lnTo>
                    <a:pt x="7" y="46"/>
                  </a:lnTo>
                  <a:lnTo>
                    <a:pt x="7" y="46"/>
                  </a:lnTo>
                  <a:lnTo>
                    <a:pt x="7" y="52"/>
                  </a:lnTo>
                  <a:lnTo>
                    <a:pt x="13" y="52"/>
                  </a:lnTo>
                  <a:lnTo>
                    <a:pt x="13" y="59"/>
                  </a:lnTo>
                  <a:lnTo>
                    <a:pt x="20" y="59"/>
                  </a:lnTo>
                  <a:lnTo>
                    <a:pt x="20" y="59"/>
                  </a:lnTo>
                  <a:lnTo>
                    <a:pt x="27" y="59"/>
                  </a:lnTo>
                  <a:lnTo>
                    <a:pt x="33" y="59"/>
                  </a:lnTo>
                  <a:lnTo>
                    <a:pt x="40" y="59"/>
                  </a:lnTo>
                  <a:lnTo>
                    <a:pt x="73" y="59"/>
                  </a:lnTo>
                  <a:lnTo>
                    <a:pt x="79" y="59"/>
                  </a:lnTo>
                  <a:lnTo>
                    <a:pt x="86" y="59"/>
                  </a:lnTo>
                  <a:lnTo>
                    <a:pt x="86" y="59"/>
                  </a:lnTo>
                  <a:lnTo>
                    <a:pt x="92" y="59"/>
                  </a:lnTo>
                  <a:lnTo>
                    <a:pt x="92" y="59"/>
                  </a:lnTo>
                  <a:lnTo>
                    <a:pt x="92" y="59"/>
                  </a:lnTo>
                  <a:lnTo>
                    <a:pt x="99" y="59"/>
                  </a:lnTo>
                  <a:lnTo>
                    <a:pt x="99" y="52"/>
                  </a:lnTo>
                  <a:lnTo>
                    <a:pt x="105" y="52"/>
                  </a:lnTo>
                  <a:lnTo>
                    <a:pt x="105" y="46"/>
                  </a:lnTo>
                  <a:lnTo>
                    <a:pt x="105" y="46"/>
                  </a:lnTo>
                  <a:lnTo>
                    <a:pt x="105" y="39"/>
                  </a:lnTo>
                  <a:lnTo>
                    <a:pt x="105" y="33"/>
                  </a:lnTo>
                  <a:lnTo>
                    <a:pt x="112" y="33"/>
                  </a:lnTo>
                  <a:lnTo>
                    <a:pt x="105" y="26"/>
                  </a:lnTo>
                  <a:lnTo>
                    <a:pt x="105" y="20"/>
                  </a:lnTo>
                  <a:lnTo>
                    <a:pt x="105" y="20"/>
                  </a:lnTo>
                  <a:lnTo>
                    <a:pt x="105" y="13"/>
                  </a:lnTo>
                  <a:lnTo>
                    <a:pt x="105" y="13"/>
                  </a:lnTo>
                  <a:lnTo>
                    <a:pt x="99" y="7"/>
                  </a:lnTo>
                  <a:lnTo>
                    <a:pt x="99" y="7"/>
                  </a:lnTo>
                  <a:lnTo>
                    <a:pt x="92" y="7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79" y="0"/>
                  </a:lnTo>
                  <a:lnTo>
                    <a:pt x="73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-750" y="4811"/>
              <a:ext cx="81" cy="26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59" y="0"/>
                </a:cxn>
                <a:cxn ang="0">
                  <a:pos x="59" y="6"/>
                </a:cxn>
                <a:cxn ang="0">
                  <a:pos x="59" y="6"/>
                </a:cxn>
                <a:cxn ang="0">
                  <a:pos x="59" y="6"/>
                </a:cxn>
                <a:cxn ang="0">
                  <a:pos x="59" y="6"/>
                </a:cxn>
                <a:cxn ang="0">
                  <a:pos x="59" y="13"/>
                </a:cxn>
                <a:cxn ang="0">
                  <a:pos x="59" y="13"/>
                </a:cxn>
                <a:cxn ang="0">
                  <a:pos x="59" y="13"/>
                </a:cxn>
                <a:cxn ang="0">
                  <a:pos x="59" y="19"/>
                </a:cxn>
                <a:cxn ang="0">
                  <a:pos x="59" y="19"/>
                </a:cxn>
                <a:cxn ang="0">
                  <a:pos x="59" y="19"/>
                </a:cxn>
                <a:cxn ang="0">
                  <a:pos x="52" y="19"/>
                </a:cxn>
                <a:cxn ang="0">
                  <a:pos x="52" y="19"/>
                </a:cxn>
                <a:cxn ang="0">
                  <a:pos x="52" y="19"/>
                </a:cxn>
                <a:cxn ang="0">
                  <a:pos x="6" y="19"/>
                </a:cxn>
                <a:cxn ang="0">
                  <a:pos x="6" y="19"/>
                </a:cxn>
                <a:cxn ang="0">
                  <a:pos x="6" y="19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52" y="0"/>
                </a:cxn>
              </a:cxnLst>
              <a:rect l="0" t="0" r="r" b="b"/>
              <a:pathLst>
                <a:path w="59" h="19">
                  <a:moveTo>
                    <a:pt x="52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9" y="0"/>
                  </a:lnTo>
                  <a:lnTo>
                    <a:pt x="59" y="6"/>
                  </a:lnTo>
                  <a:lnTo>
                    <a:pt x="59" y="6"/>
                  </a:lnTo>
                  <a:lnTo>
                    <a:pt x="59" y="6"/>
                  </a:lnTo>
                  <a:lnTo>
                    <a:pt x="59" y="6"/>
                  </a:lnTo>
                  <a:lnTo>
                    <a:pt x="59" y="13"/>
                  </a:lnTo>
                  <a:lnTo>
                    <a:pt x="59" y="13"/>
                  </a:lnTo>
                  <a:lnTo>
                    <a:pt x="59" y="13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18" name="Freeform 94"/>
            <p:cNvSpPr>
              <a:spLocks/>
            </p:cNvSpPr>
            <p:nvPr/>
          </p:nvSpPr>
          <p:spPr bwMode="auto">
            <a:xfrm>
              <a:off x="-777" y="4937"/>
              <a:ext cx="143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59" y="19"/>
                </a:cxn>
                <a:cxn ang="0">
                  <a:pos x="59" y="19"/>
                </a:cxn>
                <a:cxn ang="0">
                  <a:pos x="66" y="19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79" y="26"/>
                </a:cxn>
                <a:cxn ang="0">
                  <a:pos x="79" y="32"/>
                </a:cxn>
                <a:cxn ang="0">
                  <a:pos x="79" y="32"/>
                </a:cxn>
                <a:cxn ang="0">
                  <a:pos x="79" y="39"/>
                </a:cxn>
                <a:cxn ang="0">
                  <a:pos x="79" y="45"/>
                </a:cxn>
                <a:cxn ang="0">
                  <a:pos x="79" y="45"/>
                </a:cxn>
                <a:cxn ang="0">
                  <a:pos x="79" y="45"/>
                </a:cxn>
                <a:cxn ang="0">
                  <a:pos x="105" y="45"/>
                </a:cxn>
                <a:cxn ang="0">
                  <a:pos x="98" y="45"/>
                </a:cxn>
                <a:cxn ang="0">
                  <a:pos x="98" y="39"/>
                </a:cxn>
                <a:cxn ang="0">
                  <a:pos x="98" y="39"/>
                </a:cxn>
                <a:cxn ang="0">
                  <a:pos x="98" y="32"/>
                </a:cxn>
                <a:cxn ang="0">
                  <a:pos x="98" y="32"/>
                </a:cxn>
                <a:cxn ang="0">
                  <a:pos x="92" y="26"/>
                </a:cxn>
                <a:cxn ang="0">
                  <a:pos x="92" y="19"/>
                </a:cxn>
                <a:cxn ang="0">
                  <a:pos x="98" y="19"/>
                </a:cxn>
                <a:cxn ang="0">
                  <a:pos x="98" y="0"/>
                </a:cxn>
                <a:cxn ang="0">
                  <a:pos x="0" y="0"/>
                </a:cxn>
              </a:cxnLst>
              <a:rect l="0" t="0" r="r" b="b"/>
              <a:pathLst>
                <a:path w="105" h="45">
                  <a:moveTo>
                    <a:pt x="0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66" y="19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79" y="26"/>
                  </a:lnTo>
                  <a:lnTo>
                    <a:pt x="79" y="32"/>
                  </a:lnTo>
                  <a:lnTo>
                    <a:pt x="79" y="32"/>
                  </a:lnTo>
                  <a:lnTo>
                    <a:pt x="79" y="39"/>
                  </a:lnTo>
                  <a:lnTo>
                    <a:pt x="79" y="45"/>
                  </a:lnTo>
                  <a:lnTo>
                    <a:pt x="79" y="45"/>
                  </a:lnTo>
                  <a:lnTo>
                    <a:pt x="79" y="45"/>
                  </a:lnTo>
                  <a:lnTo>
                    <a:pt x="105" y="45"/>
                  </a:lnTo>
                  <a:lnTo>
                    <a:pt x="98" y="45"/>
                  </a:lnTo>
                  <a:lnTo>
                    <a:pt x="98" y="39"/>
                  </a:lnTo>
                  <a:lnTo>
                    <a:pt x="98" y="39"/>
                  </a:lnTo>
                  <a:lnTo>
                    <a:pt x="98" y="32"/>
                  </a:lnTo>
                  <a:lnTo>
                    <a:pt x="98" y="32"/>
                  </a:lnTo>
                  <a:lnTo>
                    <a:pt x="92" y="26"/>
                  </a:lnTo>
                  <a:lnTo>
                    <a:pt x="92" y="19"/>
                  </a:lnTo>
                  <a:lnTo>
                    <a:pt x="98" y="19"/>
                  </a:lnTo>
                  <a:lnTo>
                    <a:pt x="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19" name="Freeform 95"/>
            <p:cNvSpPr>
              <a:spLocks/>
            </p:cNvSpPr>
            <p:nvPr/>
          </p:nvSpPr>
          <p:spPr bwMode="auto">
            <a:xfrm>
              <a:off x="-787" y="5215"/>
              <a:ext cx="207" cy="9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7" y="26"/>
                </a:cxn>
                <a:cxn ang="0">
                  <a:pos x="7" y="33"/>
                </a:cxn>
                <a:cxn ang="0">
                  <a:pos x="7" y="33"/>
                </a:cxn>
                <a:cxn ang="0">
                  <a:pos x="7" y="33"/>
                </a:cxn>
                <a:cxn ang="0">
                  <a:pos x="0" y="39"/>
                </a:cxn>
                <a:cxn ang="0">
                  <a:pos x="0" y="39"/>
                </a:cxn>
                <a:cxn ang="0">
                  <a:pos x="0" y="46"/>
                </a:cxn>
                <a:cxn ang="0">
                  <a:pos x="0" y="53"/>
                </a:cxn>
                <a:cxn ang="0">
                  <a:pos x="7" y="53"/>
                </a:cxn>
                <a:cxn ang="0">
                  <a:pos x="7" y="59"/>
                </a:cxn>
                <a:cxn ang="0">
                  <a:pos x="13" y="59"/>
                </a:cxn>
                <a:cxn ang="0">
                  <a:pos x="13" y="66"/>
                </a:cxn>
                <a:cxn ang="0">
                  <a:pos x="20" y="66"/>
                </a:cxn>
                <a:cxn ang="0">
                  <a:pos x="33" y="66"/>
                </a:cxn>
                <a:cxn ang="0">
                  <a:pos x="73" y="66"/>
                </a:cxn>
                <a:cxn ang="0">
                  <a:pos x="86" y="66"/>
                </a:cxn>
                <a:cxn ang="0">
                  <a:pos x="92" y="66"/>
                </a:cxn>
                <a:cxn ang="0">
                  <a:pos x="99" y="66"/>
                </a:cxn>
                <a:cxn ang="0">
                  <a:pos x="99" y="59"/>
                </a:cxn>
                <a:cxn ang="0">
                  <a:pos x="105" y="59"/>
                </a:cxn>
                <a:cxn ang="0">
                  <a:pos x="105" y="53"/>
                </a:cxn>
                <a:cxn ang="0">
                  <a:pos x="105" y="53"/>
                </a:cxn>
                <a:cxn ang="0">
                  <a:pos x="112" y="46"/>
                </a:cxn>
                <a:cxn ang="0">
                  <a:pos x="105" y="39"/>
                </a:cxn>
                <a:cxn ang="0">
                  <a:pos x="105" y="39"/>
                </a:cxn>
                <a:cxn ang="0">
                  <a:pos x="105" y="33"/>
                </a:cxn>
                <a:cxn ang="0">
                  <a:pos x="105" y="33"/>
                </a:cxn>
                <a:cxn ang="0">
                  <a:pos x="105" y="33"/>
                </a:cxn>
                <a:cxn ang="0">
                  <a:pos x="105" y="26"/>
                </a:cxn>
                <a:cxn ang="0">
                  <a:pos x="99" y="26"/>
                </a:cxn>
                <a:cxn ang="0">
                  <a:pos x="99" y="26"/>
                </a:cxn>
                <a:cxn ang="0">
                  <a:pos x="99" y="26"/>
                </a:cxn>
                <a:cxn ang="0">
                  <a:pos x="151" y="26"/>
                </a:cxn>
                <a:cxn ang="0">
                  <a:pos x="151" y="0"/>
                </a:cxn>
                <a:cxn ang="0">
                  <a:pos x="7" y="0"/>
                </a:cxn>
              </a:cxnLst>
              <a:rect l="0" t="0" r="r" b="b"/>
              <a:pathLst>
                <a:path w="151" h="66">
                  <a:moveTo>
                    <a:pt x="7" y="0"/>
                  </a:moveTo>
                  <a:lnTo>
                    <a:pt x="7" y="0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7" y="26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7" y="53"/>
                  </a:lnTo>
                  <a:lnTo>
                    <a:pt x="7" y="59"/>
                  </a:lnTo>
                  <a:lnTo>
                    <a:pt x="13" y="59"/>
                  </a:lnTo>
                  <a:lnTo>
                    <a:pt x="13" y="66"/>
                  </a:lnTo>
                  <a:lnTo>
                    <a:pt x="20" y="66"/>
                  </a:lnTo>
                  <a:lnTo>
                    <a:pt x="33" y="66"/>
                  </a:lnTo>
                  <a:lnTo>
                    <a:pt x="73" y="66"/>
                  </a:lnTo>
                  <a:lnTo>
                    <a:pt x="86" y="66"/>
                  </a:lnTo>
                  <a:lnTo>
                    <a:pt x="92" y="66"/>
                  </a:lnTo>
                  <a:lnTo>
                    <a:pt x="99" y="66"/>
                  </a:lnTo>
                  <a:lnTo>
                    <a:pt x="99" y="59"/>
                  </a:lnTo>
                  <a:lnTo>
                    <a:pt x="105" y="59"/>
                  </a:lnTo>
                  <a:lnTo>
                    <a:pt x="105" y="53"/>
                  </a:lnTo>
                  <a:lnTo>
                    <a:pt x="105" y="53"/>
                  </a:lnTo>
                  <a:lnTo>
                    <a:pt x="112" y="46"/>
                  </a:lnTo>
                  <a:lnTo>
                    <a:pt x="105" y="39"/>
                  </a:lnTo>
                  <a:lnTo>
                    <a:pt x="105" y="39"/>
                  </a:lnTo>
                  <a:lnTo>
                    <a:pt x="105" y="33"/>
                  </a:lnTo>
                  <a:lnTo>
                    <a:pt x="105" y="33"/>
                  </a:lnTo>
                  <a:lnTo>
                    <a:pt x="105" y="33"/>
                  </a:lnTo>
                  <a:lnTo>
                    <a:pt x="105" y="26"/>
                  </a:lnTo>
                  <a:lnTo>
                    <a:pt x="99" y="26"/>
                  </a:lnTo>
                  <a:lnTo>
                    <a:pt x="99" y="26"/>
                  </a:lnTo>
                  <a:lnTo>
                    <a:pt x="99" y="26"/>
                  </a:lnTo>
                  <a:lnTo>
                    <a:pt x="151" y="26"/>
                  </a:lnTo>
                  <a:lnTo>
                    <a:pt x="151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20" name="Freeform 96"/>
            <p:cNvSpPr>
              <a:spLocks/>
            </p:cNvSpPr>
            <p:nvPr/>
          </p:nvSpPr>
          <p:spPr bwMode="auto">
            <a:xfrm>
              <a:off x="-777" y="5061"/>
              <a:ext cx="143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66" y="20"/>
                </a:cxn>
                <a:cxn ang="0">
                  <a:pos x="72" y="20"/>
                </a:cxn>
                <a:cxn ang="0">
                  <a:pos x="72" y="20"/>
                </a:cxn>
                <a:cxn ang="0">
                  <a:pos x="72" y="20"/>
                </a:cxn>
                <a:cxn ang="0">
                  <a:pos x="79" y="27"/>
                </a:cxn>
                <a:cxn ang="0">
                  <a:pos x="79" y="27"/>
                </a:cxn>
                <a:cxn ang="0">
                  <a:pos x="79" y="27"/>
                </a:cxn>
                <a:cxn ang="0">
                  <a:pos x="79" y="27"/>
                </a:cxn>
                <a:cxn ang="0">
                  <a:pos x="79" y="27"/>
                </a:cxn>
                <a:cxn ang="0">
                  <a:pos x="79" y="33"/>
                </a:cxn>
                <a:cxn ang="0">
                  <a:pos x="79" y="33"/>
                </a:cxn>
                <a:cxn ang="0">
                  <a:pos x="79" y="33"/>
                </a:cxn>
                <a:cxn ang="0">
                  <a:pos x="79" y="40"/>
                </a:cxn>
                <a:cxn ang="0">
                  <a:pos x="79" y="40"/>
                </a:cxn>
                <a:cxn ang="0">
                  <a:pos x="79" y="40"/>
                </a:cxn>
                <a:cxn ang="0">
                  <a:pos x="72" y="40"/>
                </a:cxn>
                <a:cxn ang="0">
                  <a:pos x="72" y="40"/>
                </a:cxn>
                <a:cxn ang="0">
                  <a:pos x="66" y="40"/>
                </a:cxn>
                <a:cxn ang="0">
                  <a:pos x="0" y="40"/>
                </a:cxn>
                <a:cxn ang="0">
                  <a:pos x="0" y="66"/>
                </a:cxn>
                <a:cxn ang="0">
                  <a:pos x="79" y="66"/>
                </a:cxn>
                <a:cxn ang="0">
                  <a:pos x="85" y="60"/>
                </a:cxn>
                <a:cxn ang="0">
                  <a:pos x="85" y="60"/>
                </a:cxn>
                <a:cxn ang="0">
                  <a:pos x="92" y="60"/>
                </a:cxn>
                <a:cxn ang="0">
                  <a:pos x="92" y="60"/>
                </a:cxn>
                <a:cxn ang="0">
                  <a:pos x="98" y="53"/>
                </a:cxn>
                <a:cxn ang="0">
                  <a:pos x="98" y="53"/>
                </a:cxn>
                <a:cxn ang="0">
                  <a:pos x="98" y="46"/>
                </a:cxn>
                <a:cxn ang="0">
                  <a:pos x="98" y="46"/>
                </a:cxn>
                <a:cxn ang="0">
                  <a:pos x="105" y="40"/>
                </a:cxn>
                <a:cxn ang="0">
                  <a:pos x="98" y="40"/>
                </a:cxn>
                <a:cxn ang="0">
                  <a:pos x="98" y="33"/>
                </a:cxn>
                <a:cxn ang="0">
                  <a:pos x="98" y="33"/>
                </a:cxn>
                <a:cxn ang="0">
                  <a:pos x="98" y="27"/>
                </a:cxn>
                <a:cxn ang="0">
                  <a:pos x="98" y="27"/>
                </a:cxn>
                <a:cxn ang="0">
                  <a:pos x="92" y="27"/>
                </a:cxn>
                <a:cxn ang="0">
                  <a:pos x="92" y="20"/>
                </a:cxn>
                <a:cxn ang="0">
                  <a:pos x="92" y="20"/>
                </a:cxn>
                <a:cxn ang="0">
                  <a:pos x="98" y="20"/>
                </a:cxn>
                <a:cxn ang="0">
                  <a:pos x="98" y="0"/>
                </a:cxn>
                <a:cxn ang="0">
                  <a:pos x="0" y="0"/>
                </a:cxn>
              </a:cxnLst>
              <a:rect l="0" t="0" r="r" b="b"/>
              <a:pathLst>
                <a:path w="105" h="66">
                  <a:moveTo>
                    <a:pt x="0" y="0"/>
                  </a:moveTo>
                  <a:lnTo>
                    <a:pt x="0" y="0"/>
                  </a:lnTo>
                  <a:lnTo>
                    <a:pt x="0" y="20"/>
                  </a:lnTo>
                  <a:lnTo>
                    <a:pt x="66" y="20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9" y="27"/>
                  </a:lnTo>
                  <a:lnTo>
                    <a:pt x="79" y="27"/>
                  </a:lnTo>
                  <a:lnTo>
                    <a:pt x="79" y="27"/>
                  </a:lnTo>
                  <a:lnTo>
                    <a:pt x="79" y="27"/>
                  </a:lnTo>
                  <a:lnTo>
                    <a:pt x="79" y="27"/>
                  </a:lnTo>
                  <a:lnTo>
                    <a:pt x="79" y="33"/>
                  </a:lnTo>
                  <a:lnTo>
                    <a:pt x="79" y="33"/>
                  </a:lnTo>
                  <a:lnTo>
                    <a:pt x="79" y="33"/>
                  </a:lnTo>
                  <a:lnTo>
                    <a:pt x="79" y="40"/>
                  </a:lnTo>
                  <a:lnTo>
                    <a:pt x="79" y="40"/>
                  </a:lnTo>
                  <a:lnTo>
                    <a:pt x="79" y="40"/>
                  </a:lnTo>
                  <a:lnTo>
                    <a:pt x="72" y="40"/>
                  </a:lnTo>
                  <a:lnTo>
                    <a:pt x="72" y="40"/>
                  </a:lnTo>
                  <a:lnTo>
                    <a:pt x="66" y="40"/>
                  </a:lnTo>
                  <a:lnTo>
                    <a:pt x="0" y="40"/>
                  </a:lnTo>
                  <a:lnTo>
                    <a:pt x="0" y="66"/>
                  </a:lnTo>
                  <a:lnTo>
                    <a:pt x="79" y="66"/>
                  </a:lnTo>
                  <a:lnTo>
                    <a:pt x="85" y="60"/>
                  </a:lnTo>
                  <a:lnTo>
                    <a:pt x="85" y="60"/>
                  </a:lnTo>
                  <a:lnTo>
                    <a:pt x="92" y="60"/>
                  </a:lnTo>
                  <a:lnTo>
                    <a:pt x="92" y="60"/>
                  </a:lnTo>
                  <a:lnTo>
                    <a:pt x="98" y="53"/>
                  </a:lnTo>
                  <a:lnTo>
                    <a:pt x="98" y="53"/>
                  </a:lnTo>
                  <a:lnTo>
                    <a:pt x="98" y="46"/>
                  </a:lnTo>
                  <a:lnTo>
                    <a:pt x="98" y="46"/>
                  </a:lnTo>
                  <a:lnTo>
                    <a:pt x="105" y="40"/>
                  </a:lnTo>
                  <a:lnTo>
                    <a:pt x="98" y="40"/>
                  </a:lnTo>
                  <a:lnTo>
                    <a:pt x="98" y="33"/>
                  </a:lnTo>
                  <a:lnTo>
                    <a:pt x="98" y="33"/>
                  </a:lnTo>
                  <a:lnTo>
                    <a:pt x="98" y="27"/>
                  </a:lnTo>
                  <a:lnTo>
                    <a:pt x="98" y="27"/>
                  </a:lnTo>
                  <a:lnTo>
                    <a:pt x="92" y="27"/>
                  </a:lnTo>
                  <a:lnTo>
                    <a:pt x="92" y="20"/>
                  </a:lnTo>
                  <a:lnTo>
                    <a:pt x="92" y="20"/>
                  </a:lnTo>
                  <a:lnTo>
                    <a:pt x="98" y="20"/>
                  </a:lnTo>
                  <a:lnTo>
                    <a:pt x="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21" name="Freeform 97"/>
            <p:cNvSpPr>
              <a:spLocks/>
            </p:cNvSpPr>
            <p:nvPr/>
          </p:nvSpPr>
          <p:spPr bwMode="auto">
            <a:xfrm>
              <a:off x="-787" y="5512"/>
              <a:ext cx="153" cy="89"/>
            </a:xfrm>
            <a:custGeom>
              <a:avLst/>
              <a:gdLst/>
              <a:ahLst/>
              <a:cxnLst>
                <a:cxn ang="0">
                  <a:pos x="46" y="65"/>
                </a:cxn>
                <a:cxn ang="0">
                  <a:pos x="46" y="65"/>
                </a:cxn>
                <a:cxn ang="0">
                  <a:pos x="79" y="65"/>
                </a:cxn>
                <a:cxn ang="0">
                  <a:pos x="86" y="65"/>
                </a:cxn>
                <a:cxn ang="0">
                  <a:pos x="92" y="59"/>
                </a:cxn>
                <a:cxn ang="0">
                  <a:pos x="92" y="59"/>
                </a:cxn>
                <a:cxn ang="0">
                  <a:pos x="99" y="52"/>
                </a:cxn>
                <a:cxn ang="0">
                  <a:pos x="105" y="52"/>
                </a:cxn>
                <a:cxn ang="0">
                  <a:pos x="105" y="46"/>
                </a:cxn>
                <a:cxn ang="0">
                  <a:pos x="105" y="39"/>
                </a:cxn>
                <a:cxn ang="0">
                  <a:pos x="112" y="33"/>
                </a:cxn>
                <a:cxn ang="0">
                  <a:pos x="105" y="26"/>
                </a:cxn>
                <a:cxn ang="0">
                  <a:pos x="105" y="26"/>
                </a:cxn>
                <a:cxn ang="0">
                  <a:pos x="105" y="13"/>
                </a:cxn>
                <a:cxn ang="0">
                  <a:pos x="105" y="13"/>
                </a:cxn>
                <a:cxn ang="0">
                  <a:pos x="99" y="13"/>
                </a:cxn>
                <a:cxn ang="0">
                  <a:pos x="92" y="6"/>
                </a:cxn>
                <a:cxn ang="0">
                  <a:pos x="92" y="6"/>
                </a:cxn>
                <a:cxn ang="0">
                  <a:pos x="86" y="0"/>
                </a:cxn>
                <a:cxn ang="0">
                  <a:pos x="73" y="0"/>
                </a:cxn>
                <a:cxn ang="0">
                  <a:pos x="40" y="0"/>
                </a:cxn>
                <a:cxn ang="0">
                  <a:pos x="27" y="0"/>
                </a:cxn>
                <a:cxn ang="0">
                  <a:pos x="20" y="6"/>
                </a:cxn>
                <a:cxn ang="0">
                  <a:pos x="20" y="6"/>
                </a:cxn>
                <a:cxn ang="0">
                  <a:pos x="13" y="13"/>
                </a:cxn>
                <a:cxn ang="0">
                  <a:pos x="7" y="13"/>
                </a:cxn>
                <a:cxn ang="0">
                  <a:pos x="7" y="13"/>
                </a:cxn>
                <a:cxn ang="0">
                  <a:pos x="7" y="19"/>
                </a:cxn>
                <a:cxn ang="0">
                  <a:pos x="7" y="26"/>
                </a:cxn>
                <a:cxn ang="0">
                  <a:pos x="0" y="26"/>
                </a:cxn>
                <a:cxn ang="0">
                  <a:pos x="0" y="33"/>
                </a:cxn>
                <a:cxn ang="0">
                  <a:pos x="0" y="39"/>
                </a:cxn>
                <a:cxn ang="0">
                  <a:pos x="7" y="46"/>
                </a:cxn>
                <a:cxn ang="0">
                  <a:pos x="7" y="52"/>
                </a:cxn>
                <a:cxn ang="0">
                  <a:pos x="13" y="52"/>
                </a:cxn>
                <a:cxn ang="0">
                  <a:pos x="13" y="59"/>
                </a:cxn>
                <a:cxn ang="0">
                  <a:pos x="20" y="59"/>
                </a:cxn>
                <a:cxn ang="0">
                  <a:pos x="20" y="59"/>
                </a:cxn>
                <a:cxn ang="0">
                  <a:pos x="27" y="65"/>
                </a:cxn>
                <a:cxn ang="0">
                  <a:pos x="33" y="65"/>
                </a:cxn>
                <a:cxn ang="0">
                  <a:pos x="33" y="46"/>
                </a:cxn>
                <a:cxn ang="0">
                  <a:pos x="33" y="39"/>
                </a:cxn>
                <a:cxn ang="0">
                  <a:pos x="27" y="39"/>
                </a:cxn>
                <a:cxn ang="0">
                  <a:pos x="27" y="39"/>
                </a:cxn>
                <a:cxn ang="0">
                  <a:pos x="27" y="39"/>
                </a:cxn>
                <a:cxn ang="0">
                  <a:pos x="27" y="33"/>
                </a:cxn>
                <a:cxn ang="0">
                  <a:pos x="27" y="33"/>
                </a:cxn>
                <a:cxn ang="0">
                  <a:pos x="27" y="26"/>
                </a:cxn>
                <a:cxn ang="0">
                  <a:pos x="27" y="26"/>
                </a:cxn>
                <a:cxn ang="0">
                  <a:pos x="27" y="26"/>
                </a:cxn>
                <a:cxn ang="0">
                  <a:pos x="33" y="19"/>
                </a:cxn>
                <a:cxn ang="0">
                  <a:pos x="46" y="19"/>
                </a:cxn>
                <a:cxn ang="0">
                  <a:pos x="46" y="65"/>
                </a:cxn>
              </a:cxnLst>
              <a:rect l="0" t="0" r="r" b="b"/>
              <a:pathLst>
                <a:path w="112" h="65">
                  <a:moveTo>
                    <a:pt x="46" y="65"/>
                  </a:moveTo>
                  <a:lnTo>
                    <a:pt x="46" y="65"/>
                  </a:lnTo>
                  <a:lnTo>
                    <a:pt x="79" y="65"/>
                  </a:lnTo>
                  <a:lnTo>
                    <a:pt x="86" y="65"/>
                  </a:lnTo>
                  <a:lnTo>
                    <a:pt x="92" y="59"/>
                  </a:lnTo>
                  <a:lnTo>
                    <a:pt x="92" y="59"/>
                  </a:lnTo>
                  <a:lnTo>
                    <a:pt x="99" y="52"/>
                  </a:lnTo>
                  <a:lnTo>
                    <a:pt x="105" y="52"/>
                  </a:lnTo>
                  <a:lnTo>
                    <a:pt x="105" y="46"/>
                  </a:lnTo>
                  <a:lnTo>
                    <a:pt x="105" y="39"/>
                  </a:lnTo>
                  <a:lnTo>
                    <a:pt x="112" y="33"/>
                  </a:lnTo>
                  <a:lnTo>
                    <a:pt x="105" y="26"/>
                  </a:lnTo>
                  <a:lnTo>
                    <a:pt x="105" y="26"/>
                  </a:lnTo>
                  <a:lnTo>
                    <a:pt x="105" y="13"/>
                  </a:lnTo>
                  <a:lnTo>
                    <a:pt x="105" y="13"/>
                  </a:lnTo>
                  <a:lnTo>
                    <a:pt x="99" y="13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86" y="0"/>
                  </a:lnTo>
                  <a:lnTo>
                    <a:pt x="73" y="0"/>
                  </a:lnTo>
                  <a:lnTo>
                    <a:pt x="40" y="0"/>
                  </a:lnTo>
                  <a:lnTo>
                    <a:pt x="27" y="0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3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9"/>
                  </a:lnTo>
                  <a:lnTo>
                    <a:pt x="7" y="26"/>
                  </a:lnTo>
                  <a:lnTo>
                    <a:pt x="0" y="26"/>
                  </a:lnTo>
                  <a:lnTo>
                    <a:pt x="0" y="33"/>
                  </a:lnTo>
                  <a:lnTo>
                    <a:pt x="0" y="39"/>
                  </a:lnTo>
                  <a:lnTo>
                    <a:pt x="7" y="46"/>
                  </a:lnTo>
                  <a:lnTo>
                    <a:pt x="7" y="52"/>
                  </a:lnTo>
                  <a:lnTo>
                    <a:pt x="13" y="52"/>
                  </a:lnTo>
                  <a:lnTo>
                    <a:pt x="13" y="59"/>
                  </a:lnTo>
                  <a:lnTo>
                    <a:pt x="20" y="59"/>
                  </a:lnTo>
                  <a:lnTo>
                    <a:pt x="20" y="59"/>
                  </a:lnTo>
                  <a:lnTo>
                    <a:pt x="27" y="65"/>
                  </a:lnTo>
                  <a:lnTo>
                    <a:pt x="33" y="65"/>
                  </a:lnTo>
                  <a:lnTo>
                    <a:pt x="33" y="46"/>
                  </a:lnTo>
                  <a:lnTo>
                    <a:pt x="33" y="39"/>
                  </a:lnTo>
                  <a:lnTo>
                    <a:pt x="27" y="39"/>
                  </a:lnTo>
                  <a:lnTo>
                    <a:pt x="27" y="39"/>
                  </a:lnTo>
                  <a:lnTo>
                    <a:pt x="27" y="39"/>
                  </a:lnTo>
                  <a:lnTo>
                    <a:pt x="27" y="33"/>
                  </a:lnTo>
                  <a:lnTo>
                    <a:pt x="27" y="33"/>
                  </a:lnTo>
                  <a:lnTo>
                    <a:pt x="27" y="26"/>
                  </a:lnTo>
                  <a:lnTo>
                    <a:pt x="27" y="26"/>
                  </a:lnTo>
                  <a:lnTo>
                    <a:pt x="27" y="26"/>
                  </a:lnTo>
                  <a:lnTo>
                    <a:pt x="33" y="19"/>
                  </a:lnTo>
                  <a:lnTo>
                    <a:pt x="46" y="19"/>
                  </a:lnTo>
                  <a:lnTo>
                    <a:pt x="46" y="6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22" name="Freeform 98"/>
            <p:cNvSpPr>
              <a:spLocks/>
            </p:cNvSpPr>
            <p:nvPr/>
          </p:nvSpPr>
          <p:spPr bwMode="auto">
            <a:xfrm>
              <a:off x="-750" y="5250"/>
              <a:ext cx="81" cy="28"/>
            </a:xfrm>
            <a:custGeom>
              <a:avLst/>
              <a:gdLst/>
              <a:ahLst/>
              <a:cxnLst>
                <a:cxn ang="0">
                  <a:pos x="13" y="20"/>
                </a:cxn>
                <a:cxn ang="0">
                  <a:pos x="13" y="20"/>
                </a:cxn>
                <a:cxn ang="0">
                  <a:pos x="6" y="20"/>
                </a:cxn>
                <a:cxn ang="0">
                  <a:pos x="6" y="20"/>
                </a:cxn>
                <a:cxn ang="0">
                  <a:pos x="0" y="20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59" y="0"/>
                </a:cxn>
                <a:cxn ang="0">
                  <a:pos x="59" y="0"/>
                </a:cxn>
                <a:cxn ang="0">
                  <a:pos x="59" y="0"/>
                </a:cxn>
                <a:cxn ang="0">
                  <a:pos x="59" y="7"/>
                </a:cxn>
                <a:cxn ang="0">
                  <a:pos x="59" y="7"/>
                </a:cxn>
                <a:cxn ang="0">
                  <a:pos x="59" y="7"/>
                </a:cxn>
                <a:cxn ang="0">
                  <a:pos x="59" y="13"/>
                </a:cxn>
                <a:cxn ang="0">
                  <a:pos x="59" y="13"/>
                </a:cxn>
                <a:cxn ang="0">
                  <a:pos x="59" y="13"/>
                </a:cxn>
                <a:cxn ang="0">
                  <a:pos x="59" y="13"/>
                </a:cxn>
                <a:cxn ang="0">
                  <a:pos x="59" y="20"/>
                </a:cxn>
                <a:cxn ang="0">
                  <a:pos x="52" y="20"/>
                </a:cxn>
                <a:cxn ang="0">
                  <a:pos x="52" y="20"/>
                </a:cxn>
                <a:cxn ang="0">
                  <a:pos x="46" y="20"/>
                </a:cxn>
                <a:cxn ang="0">
                  <a:pos x="13" y="20"/>
                </a:cxn>
              </a:cxnLst>
              <a:rect l="0" t="0" r="r" b="b"/>
              <a:pathLst>
                <a:path w="59" h="20">
                  <a:moveTo>
                    <a:pt x="13" y="20"/>
                  </a:moveTo>
                  <a:lnTo>
                    <a:pt x="13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7"/>
                  </a:lnTo>
                  <a:lnTo>
                    <a:pt x="59" y="7"/>
                  </a:lnTo>
                  <a:lnTo>
                    <a:pt x="59" y="7"/>
                  </a:lnTo>
                  <a:lnTo>
                    <a:pt x="59" y="13"/>
                  </a:lnTo>
                  <a:lnTo>
                    <a:pt x="59" y="13"/>
                  </a:lnTo>
                  <a:lnTo>
                    <a:pt x="59" y="13"/>
                  </a:lnTo>
                  <a:lnTo>
                    <a:pt x="59" y="13"/>
                  </a:lnTo>
                  <a:lnTo>
                    <a:pt x="59" y="20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46" y="20"/>
                  </a:lnTo>
                  <a:lnTo>
                    <a:pt x="13" y="20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23" name="Freeform 99"/>
            <p:cNvSpPr>
              <a:spLocks/>
            </p:cNvSpPr>
            <p:nvPr/>
          </p:nvSpPr>
          <p:spPr bwMode="auto">
            <a:xfrm>
              <a:off x="-840" y="5359"/>
              <a:ext cx="197" cy="9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0"/>
                </a:cxn>
                <a:cxn ang="0">
                  <a:pos x="46" y="26"/>
                </a:cxn>
                <a:cxn ang="0">
                  <a:pos x="33" y="26"/>
                </a:cxn>
                <a:cxn ang="0">
                  <a:pos x="26" y="20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20" y="7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20"/>
                </a:cxn>
                <a:cxn ang="0">
                  <a:pos x="0" y="26"/>
                </a:cxn>
                <a:cxn ang="0">
                  <a:pos x="7" y="26"/>
                </a:cxn>
                <a:cxn ang="0">
                  <a:pos x="7" y="33"/>
                </a:cxn>
                <a:cxn ang="0">
                  <a:pos x="7" y="33"/>
                </a:cxn>
                <a:cxn ang="0">
                  <a:pos x="13" y="39"/>
                </a:cxn>
                <a:cxn ang="0">
                  <a:pos x="13" y="39"/>
                </a:cxn>
                <a:cxn ang="0">
                  <a:pos x="20" y="39"/>
                </a:cxn>
                <a:cxn ang="0">
                  <a:pos x="26" y="46"/>
                </a:cxn>
                <a:cxn ang="0">
                  <a:pos x="144" y="72"/>
                </a:cxn>
                <a:cxn ang="0">
                  <a:pos x="144" y="53"/>
                </a:cxn>
                <a:cxn ang="0">
                  <a:pos x="79" y="39"/>
                </a:cxn>
                <a:cxn ang="0">
                  <a:pos x="79" y="39"/>
                </a:cxn>
                <a:cxn ang="0">
                  <a:pos x="144" y="20"/>
                </a:cxn>
                <a:cxn ang="0">
                  <a:pos x="144" y="0"/>
                </a:cxn>
              </a:cxnLst>
              <a:rect l="0" t="0" r="r" b="b"/>
              <a:pathLst>
                <a:path w="144" h="72">
                  <a:moveTo>
                    <a:pt x="144" y="0"/>
                  </a:moveTo>
                  <a:lnTo>
                    <a:pt x="144" y="0"/>
                  </a:lnTo>
                  <a:lnTo>
                    <a:pt x="46" y="26"/>
                  </a:lnTo>
                  <a:lnTo>
                    <a:pt x="33" y="26"/>
                  </a:lnTo>
                  <a:lnTo>
                    <a:pt x="26" y="20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7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7" y="26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20" y="39"/>
                  </a:lnTo>
                  <a:lnTo>
                    <a:pt x="26" y="46"/>
                  </a:lnTo>
                  <a:lnTo>
                    <a:pt x="144" y="72"/>
                  </a:lnTo>
                  <a:lnTo>
                    <a:pt x="144" y="53"/>
                  </a:lnTo>
                  <a:lnTo>
                    <a:pt x="79" y="39"/>
                  </a:lnTo>
                  <a:lnTo>
                    <a:pt x="79" y="39"/>
                  </a:lnTo>
                  <a:lnTo>
                    <a:pt x="144" y="2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24" name="Freeform 100"/>
            <p:cNvSpPr>
              <a:spLocks/>
            </p:cNvSpPr>
            <p:nvPr/>
          </p:nvSpPr>
          <p:spPr bwMode="auto">
            <a:xfrm>
              <a:off x="-697" y="5538"/>
              <a:ext cx="28" cy="3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20" y="7"/>
                </a:cxn>
                <a:cxn ang="0">
                  <a:pos x="20" y="7"/>
                </a:cxn>
                <a:cxn ang="0">
                  <a:pos x="20" y="14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13" y="20"/>
                </a:cxn>
                <a:cxn ang="0">
                  <a:pos x="13" y="27"/>
                </a:cxn>
                <a:cxn ang="0">
                  <a:pos x="0" y="27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20" h="27">
                  <a:moveTo>
                    <a:pt x="13" y="0"/>
                  </a:moveTo>
                  <a:lnTo>
                    <a:pt x="13" y="0"/>
                  </a:lnTo>
                  <a:lnTo>
                    <a:pt x="13" y="7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20" y="14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13" y="20"/>
                  </a:lnTo>
                  <a:lnTo>
                    <a:pt x="13" y="27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-777" y="5664"/>
              <a:ext cx="143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66" y="20"/>
                </a:cxn>
                <a:cxn ang="0">
                  <a:pos x="72" y="27"/>
                </a:cxn>
                <a:cxn ang="0">
                  <a:pos x="79" y="27"/>
                </a:cxn>
                <a:cxn ang="0">
                  <a:pos x="79" y="27"/>
                </a:cxn>
                <a:cxn ang="0">
                  <a:pos x="79" y="33"/>
                </a:cxn>
                <a:cxn ang="0">
                  <a:pos x="79" y="33"/>
                </a:cxn>
                <a:cxn ang="0">
                  <a:pos x="79" y="40"/>
                </a:cxn>
                <a:cxn ang="0">
                  <a:pos x="79" y="40"/>
                </a:cxn>
                <a:cxn ang="0">
                  <a:pos x="79" y="40"/>
                </a:cxn>
                <a:cxn ang="0">
                  <a:pos x="72" y="46"/>
                </a:cxn>
                <a:cxn ang="0">
                  <a:pos x="66" y="46"/>
                </a:cxn>
                <a:cxn ang="0">
                  <a:pos x="0" y="46"/>
                </a:cxn>
                <a:cxn ang="0">
                  <a:pos x="0" y="66"/>
                </a:cxn>
                <a:cxn ang="0">
                  <a:pos x="79" y="66"/>
                </a:cxn>
                <a:cxn ang="0">
                  <a:pos x="85" y="66"/>
                </a:cxn>
                <a:cxn ang="0">
                  <a:pos x="85" y="66"/>
                </a:cxn>
                <a:cxn ang="0">
                  <a:pos x="92" y="59"/>
                </a:cxn>
                <a:cxn ang="0">
                  <a:pos x="98" y="59"/>
                </a:cxn>
                <a:cxn ang="0">
                  <a:pos x="98" y="53"/>
                </a:cxn>
                <a:cxn ang="0">
                  <a:pos x="98" y="53"/>
                </a:cxn>
                <a:cxn ang="0">
                  <a:pos x="105" y="46"/>
                </a:cxn>
                <a:cxn ang="0">
                  <a:pos x="98" y="40"/>
                </a:cxn>
                <a:cxn ang="0">
                  <a:pos x="98" y="33"/>
                </a:cxn>
                <a:cxn ang="0">
                  <a:pos x="98" y="33"/>
                </a:cxn>
                <a:cxn ang="0">
                  <a:pos x="98" y="27"/>
                </a:cxn>
                <a:cxn ang="0">
                  <a:pos x="92" y="27"/>
                </a:cxn>
                <a:cxn ang="0">
                  <a:pos x="92" y="27"/>
                </a:cxn>
                <a:cxn ang="0">
                  <a:pos x="92" y="20"/>
                </a:cxn>
                <a:cxn ang="0">
                  <a:pos x="98" y="20"/>
                </a:cxn>
                <a:cxn ang="0">
                  <a:pos x="98" y="0"/>
                </a:cxn>
                <a:cxn ang="0">
                  <a:pos x="0" y="0"/>
                </a:cxn>
              </a:cxnLst>
              <a:rect l="0" t="0" r="r" b="b"/>
              <a:pathLst>
                <a:path w="105" h="66">
                  <a:moveTo>
                    <a:pt x="0" y="0"/>
                  </a:moveTo>
                  <a:lnTo>
                    <a:pt x="0" y="0"/>
                  </a:lnTo>
                  <a:lnTo>
                    <a:pt x="0" y="20"/>
                  </a:lnTo>
                  <a:lnTo>
                    <a:pt x="66" y="20"/>
                  </a:lnTo>
                  <a:lnTo>
                    <a:pt x="72" y="27"/>
                  </a:lnTo>
                  <a:lnTo>
                    <a:pt x="79" y="27"/>
                  </a:lnTo>
                  <a:lnTo>
                    <a:pt x="79" y="27"/>
                  </a:lnTo>
                  <a:lnTo>
                    <a:pt x="79" y="33"/>
                  </a:lnTo>
                  <a:lnTo>
                    <a:pt x="79" y="33"/>
                  </a:lnTo>
                  <a:lnTo>
                    <a:pt x="79" y="40"/>
                  </a:lnTo>
                  <a:lnTo>
                    <a:pt x="79" y="40"/>
                  </a:lnTo>
                  <a:lnTo>
                    <a:pt x="79" y="40"/>
                  </a:lnTo>
                  <a:lnTo>
                    <a:pt x="72" y="46"/>
                  </a:lnTo>
                  <a:lnTo>
                    <a:pt x="66" y="46"/>
                  </a:lnTo>
                  <a:lnTo>
                    <a:pt x="0" y="46"/>
                  </a:lnTo>
                  <a:lnTo>
                    <a:pt x="0" y="66"/>
                  </a:lnTo>
                  <a:lnTo>
                    <a:pt x="79" y="66"/>
                  </a:lnTo>
                  <a:lnTo>
                    <a:pt x="85" y="66"/>
                  </a:lnTo>
                  <a:lnTo>
                    <a:pt x="85" y="66"/>
                  </a:lnTo>
                  <a:lnTo>
                    <a:pt x="92" y="59"/>
                  </a:lnTo>
                  <a:lnTo>
                    <a:pt x="98" y="59"/>
                  </a:lnTo>
                  <a:lnTo>
                    <a:pt x="98" y="53"/>
                  </a:lnTo>
                  <a:lnTo>
                    <a:pt x="98" y="53"/>
                  </a:lnTo>
                  <a:lnTo>
                    <a:pt x="105" y="46"/>
                  </a:lnTo>
                  <a:lnTo>
                    <a:pt x="98" y="40"/>
                  </a:lnTo>
                  <a:lnTo>
                    <a:pt x="98" y="33"/>
                  </a:lnTo>
                  <a:lnTo>
                    <a:pt x="98" y="33"/>
                  </a:lnTo>
                  <a:lnTo>
                    <a:pt x="98" y="27"/>
                  </a:lnTo>
                  <a:lnTo>
                    <a:pt x="92" y="27"/>
                  </a:lnTo>
                  <a:lnTo>
                    <a:pt x="92" y="27"/>
                  </a:lnTo>
                  <a:lnTo>
                    <a:pt x="92" y="20"/>
                  </a:lnTo>
                  <a:lnTo>
                    <a:pt x="98" y="20"/>
                  </a:lnTo>
                  <a:lnTo>
                    <a:pt x="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26" name="Freeform 102"/>
            <p:cNvSpPr>
              <a:spLocks/>
            </p:cNvSpPr>
            <p:nvPr/>
          </p:nvSpPr>
          <p:spPr bwMode="auto">
            <a:xfrm>
              <a:off x="-1327" y="2111"/>
              <a:ext cx="199" cy="297"/>
            </a:xfrm>
            <a:custGeom>
              <a:avLst/>
              <a:gdLst/>
              <a:ahLst/>
              <a:cxnLst>
                <a:cxn ang="0">
                  <a:pos x="7" y="191"/>
                </a:cxn>
                <a:cxn ang="0">
                  <a:pos x="46" y="191"/>
                </a:cxn>
                <a:cxn ang="0">
                  <a:pos x="66" y="184"/>
                </a:cxn>
                <a:cxn ang="0">
                  <a:pos x="79" y="184"/>
                </a:cxn>
                <a:cxn ang="0">
                  <a:pos x="86" y="177"/>
                </a:cxn>
                <a:cxn ang="0">
                  <a:pos x="92" y="171"/>
                </a:cxn>
                <a:cxn ang="0">
                  <a:pos x="92" y="171"/>
                </a:cxn>
                <a:cxn ang="0">
                  <a:pos x="92" y="164"/>
                </a:cxn>
                <a:cxn ang="0">
                  <a:pos x="92" y="158"/>
                </a:cxn>
                <a:cxn ang="0">
                  <a:pos x="86" y="151"/>
                </a:cxn>
                <a:cxn ang="0">
                  <a:pos x="86" y="145"/>
                </a:cxn>
                <a:cxn ang="0">
                  <a:pos x="79" y="138"/>
                </a:cxn>
                <a:cxn ang="0">
                  <a:pos x="60" y="132"/>
                </a:cxn>
                <a:cxn ang="0">
                  <a:pos x="46" y="118"/>
                </a:cxn>
                <a:cxn ang="0">
                  <a:pos x="33" y="112"/>
                </a:cxn>
                <a:cxn ang="0">
                  <a:pos x="20" y="99"/>
                </a:cxn>
                <a:cxn ang="0">
                  <a:pos x="14" y="92"/>
                </a:cxn>
                <a:cxn ang="0">
                  <a:pos x="7" y="79"/>
                </a:cxn>
                <a:cxn ang="0">
                  <a:pos x="0" y="72"/>
                </a:cxn>
                <a:cxn ang="0">
                  <a:pos x="0" y="59"/>
                </a:cxn>
                <a:cxn ang="0">
                  <a:pos x="0" y="46"/>
                </a:cxn>
                <a:cxn ang="0">
                  <a:pos x="7" y="33"/>
                </a:cxn>
                <a:cxn ang="0">
                  <a:pos x="14" y="20"/>
                </a:cxn>
                <a:cxn ang="0">
                  <a:pos x="20" y="13"/>
                </a:cxn>
                <a:cxn ang="0">
                  <a:pos x="27" y="7"/>
                </a:cxn>
                <a:cxn ang="0">
                  <a:pos x="46" y="0"/>
                </a:cxn>
                <a:cxn ang="0">
                  <a:pos x="66" y="0"/>
                </a:cxn>
                <a:cxn ang="0">
                  <a:pos x="86" y="0"/>
                </a:cxn>
                <a:cxn ang="0">
                  <a:pos x="112" y="0"/>
                </a:cxn>
                <a:cxn ang="0">
                  <a:pos x="132" y="26"/>
                </a:cxn>
                <a:cxn ang="0">
                  <a:pos x="99" y="26"/>
                </a:cxn>
                <a:cxn ang="0">
                  <a:pos x="86" y="26"/>
                </a:cxn>
                <a:cxn ang="0">
                  <a:pos x="79" y="26"/>
                </a:cxn>
                <a:cxn ang="0">
                  <a:pos x="66" y="33"/>
                </a:cxn>
                <a:cxn ang="0">
                  <a:pos x="60" y="40"/>
                </a:cxn>
                <a:cxn ang="0">
                  <a:pos x="53" y="40"/>
                </a:cxn>
                <a:cxn ang="0">
                  <a:pos x="53" y="46"/>
                </a:cxn>
                <a:cxn ang="0">
                  <a:pos x="53" y="53"/>
                </a:cxn>
                <a:cxn ang="0">
                  <a:pos x="53" y="59"/>
                </a:cxn>
                <a:cxn ang="0">
                  <a:pos x="60" y="59"/>
                </a:cxn>
                <a:cxn ang="0">
                  <a:pos x="66" y="66"/>
                </a:cxn>
                <a:cxn ang="0">
                  <a:pos x="86" y="79"/>
                </a:cxn>
                <a:cxn ang="0">
                  <a:pos x="119" y="105"/>
                </a:cxn>
                <a:cxn ang="0">
                  <a:pos x="125" y="112"/>
                </a:cxn>
                <a:cxn ang="0">
                  <a:pos x="138" y="118"/>
                </a:cxn>
                <a:cxn ang="0">
                  <a:pos x="145" y="132"/>
                </a:cxn>
                <a:cxn ang="0">
                  <a:pos x="145" y="138"/>
                </a:cxn>
                <a:cxn ang="0">
                  <a:pos x="145" y="151"/>
                </a:cxn>
                <a:cxn ang="0">
                  <a:pos x="145" y="164"/>
                </a:cxn>
                <a:cxn ang="0">
                  <a:pos x="138" y="177"/>
                </a:cxn>
                <a:cxn ang="0">
                  <a:pos x="138" y="191"/>
                </a:cxn>
                <a:cxn ang="0">
                  <a:pos x="125" y="197"/>
                </a:cxn>
                <a:cxn ang="0">
                  <a:pos x="119" y="204"/>
                </a:cxn>
                <a:cxn ang="0">
                  <a:pos x="105" y="210"/>
                </a:cxn>
                <a:cxn ang="0">
                  <a:pos x="86" y="217"/>
                </a:cxn>
                <a:cxn ang="0">
                  <a:pos x="66" y="217"/>
                </a:cxn>
                <a:cxn ang="0">
                  <a:pos x="27" y="217"/>
                </a:cxn>
                <a:cxn ang="0">
                  <a:pos x="7" y="191"/>
                </a:cxn>
              </a:cxnLst>
              <a:rect l="0" t="0" r="r" b="b"/>
              <a:pathLst>
                <a:path w="145" h="217">
                  <a:moveTo>
                    <a:pt x="7" y="191"/>
                  </a:moveTo>
                  <a:lnTo>
                    <a:pt x="7" y="191"/>
                  </a:lnTo>
                  <a:lnTo>
                    <a:pt x="33" y="191"/>
                  </a:lnTo>
                  <a:lnTo>
                    <a:pt x="46" y="191"/>
                  </a:lnTo>
                  <a:lnTo>
                    <a:pt x="53" y="191"/>
                  </a:lnTo>
                  <a:lnTo>
                    <a:pt x="66" y="184"/>
                  </a:lnTo>
                  <a:lnTo>
                    <a:pt x="73" y="184"/>
                  </a:lnTo>
                  <a:lnTo>
                    <a:pt x="79" y="184"/>
                  </a:lnTo>
                  <a:lnTo>
                    <a:pt x="79" y="177"/>
                  </a:lnTo>
                  <a:lnTo>
                    <a:pt x="86" y="177"/>
                  </a:lnTo>
                  <a:lnTo>
                    <a:pt x="86" y="177"/>
                  </a:lnTo>
                  <a:lnTo>
                    <a:pt x="92" y="171"/>
                  </a:lnTo>
                  <a:lnTo>
                    <a:pt x="92" y="171"/>
                  </a:lnTo>
                  <a:lnTo>
                    <a:pt x="92" y="171"/>
                  </a:lnTo>
                  <a:lnTo>
                    <a:pt x="92" y="164"/>
                  </a:lnTo>
                  <a:lnTo>
                    <a:pt x="92" y="164"/>
                  </a:lnTo>
                  <a:lnTo>
                    <a:pt x="92" y="158"/>
                  </a:lnTo>
                  <a:lnTo>
                    <a:pt x="92" y="158"/>
                  </a:lnTo>
                  <a:lnTo>
                    <a:pt x="92" y="151"/>
                  </a:lnTo>
                  <a:lnTo>
                    <a:pt x="86" y="151"/>
                  </a:lnTo>
                  <a:lnTo>
                    <a:pt x="86" y="145"/>
                  </a:lnTo>
                  <a:lnTo>
                    <a:pt x="86" y="145"/>
                  </a:lnTo>
                  <a:lnTo>
                    <a:pt x="86" y="145"/>
                  </a:lnTo>
                  <a:lnTo>
                    <a:pt x="79" y="138"/>
                  </a:lnTo>
                  <a:lnTo>
                    <a:pt x="73" y="138"/>
                  </a:lnTo>
                  <a:lnTo>
                    <a:pt x="60" y="132"/>
                  </a:lnTo>
                  <a:lnTo>
                    <a:pt x="53" y="125"/>
                  </a:lnTo>
                  <a:lnTo>
                    <a:pt x="46" y="118"/>
                  </a:lnTo>
                  <a:lnTo>
                    <a:pt x="40" y="118"/>
                  </a:lnTo>
                  <a:lnTo>
                    <a:pt x="33" y="112"/>
                  </a:lnTo>
                  <a:lnTo>
                    <a:pt x="27" y="112"/>
                  </a:lnTo>
                  <a:lnTo>
                    <a:pt x="20" y="99"/>
                  </a:lnTo>
                  <a:lnTo>
                    <a:pt x="14" y="99"/>
                  </a:lnTo>
                  <a:lnTo>
                    <a:pt x="14" y="92"/>
                  </a:lnTo>
                  <a:lnTo>
                    <a:pt x="7" y="86"/>
                  </a:lnTo>
                  <a:lnTo>
                    <a:pt x="7" y="79"/>
                  </a:lnTo>
                  <a:lnTo>
                    <a:pt x="0" y="79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0" y="59"/>
                  </a:lnTo>
                  <a:lnTo>
                    <a:pt x="0" y="53"/>
                  </a:lnTo>
                  <a:lnTo>
                    <a:pt x="0" y="46"/>
                  </a:lnTo>
                  <a:lnTo>
                    <a:pt x="7" y="40"/>
                  </a:lnTo>
                  <a:lnTo>
                    <a:pt x="7" y="33"/>
                  </a:lnTo>
                  <a:lnTo>
                    <a:pt x="7" y="26"/>
                  </a:lnTo>
                  <a:lnTo>
                    <a:pt x="14" y="20"/>
                  </a:lnTo>
                  <a:lnTo>
                    <a:pt x="20" y="20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7" y="7"/>
                  </a:lnTo>
                  <a:lnTo>
                    <a:pt x="40" y="7"/>
                  </a:lnTo>
                  <a:lnTo>
                    <a:pt x="46" y="0"/>
                  </a:lnTo>
                  <a:lnTo>
                    <a:pt x="53" y="0"/>
                  </a:lnTo>
                  <a:lnTo>
                    <a:pt x="66" y="0"/>
                  </a:lnTo>
                  <a:lnTo>
                    <a:pt x="79" y="0"/>
                  </a:lnTo>
                  <a:lnTo>
                    <a:pt x="86" y="0"/>
                  </a:lnTo>
                  <a:lnTo>
                    <a:pt x="99" y="0"/>
                  </a:lnTo>
                  <a:lnTo>
                    <a:pt x="112" y="0"/>
                  </a:lnTo>
                  <a:lnTo>
                    <a:pt x="132" y="0"/>
                  </a:lnTo>
                  <a:lnTo>
                    <a:pt x="132" y="26"/>
                  </a:lnTo>
                  <a:lnTo>
                    <a:pt x="119" y="26"/>
                  </a:lnTo>
                  <a:lnTo>
                    <a:pt x="99" y="26"/>
                  </a:lnTo>
                  <a:lnTo>
                    <a:pt x="92" y="26"/>
                  </a:lnTo>
                  <a:lnTo>
                    <a:pt x="86" y="26"/>
                  </a:lnTo>
                  <a:lnTo>
                    <a:pt x="79" y="26"/>
                  </a:lnTo>
                  <a:lnTo>
                    <a:pt x="79" y="26"/>
                  </a:lnTo>
                  <a:lnTo>
                    <a:pt x="73" y="26"/>
                  </a:lnTo>
                  <a:lnTo>
                    <a:pt x="66" y="33"/>
                  </a:lnTo>
                  <a:lnTo>
                    <a:pt x="60" y="33"/>
                  </a:lnTo>
                  <a:lnTo>
                    <a:pt x="60" y="40"/>
                  </a:lnTo>
                  <a:lnTo>
                    <a:pt x="53" y="40"/>
                  </a:lnTo>
                  <a:lnTo>
                    <a:pt x="53" y="40"/>
                  </a:lnTo>
                  <a:lnTo>
                    <a:pt x="53" y="46"/>
                  </a:lnTo>
                  <a:lnTo>
                    <a:pt x="53" y="46"/>
                  </a:lnTo>
                  <a:lnTo>
                    <a:pt x="53" y="46"/>
                  </a:lnTo>
                  <a:lnTo>
                    <a:pt x="53" y="53"/>
                  </a:lnTo>
                  <a:lnTo>
                    <a:pt x="53" y="53"/>
                  </a:lnTo>
                  <a:lnTo>
                    <a:pt x="53" y="59"/>
                  </a:lnTo>
                  <a:lnTo>
                    <a:pt x="53" y="59"/>
                  </a:lnTo>
                  <a:lnTo>
                    <a:pt x="60" y="59"/>
                  </a:lnTo>
                  <a:lnTo>
                    <a:pt x="60" y="66"/>
                  </a:lnTo>
                  <a:lnTo>
                    <a:pt x="66" y="66"/>
                  </a:lnTo>
                  <a:lnTo>
                    <a:pt x="73" y="72"/>
                  </a:lnTo>
                  <a:lnTo>
                    <a:pt x="86" y="79"/>
                  </a:lnTo>
                  <a:lnTo>
                    <a:pt x="105" y="92"/>
                  </a:lnTo>
                  <a:lnTo>
                    <a:pt x="119" y="105"/>
                  </a:lnTo>
                  <a:lnTo>
                    <a:pt x="125" y="105"/>
                  </a:lnTo>
                  <a:lnTo>
                    <a:pt x="125" y="112"/>
                  </a:lnTo>
                  <a:lnTo>
                    <a:pt x="132" y="112"/>
                  </a:lnTo>
                  <a:lnTo>
                    <a:pt x="138" y="118"/>
                  </a:lnTo>
                  <a:lnTo>
                    <a:pt x="138" y="125"/>
                  </a:lnTo>
                  <a:lnTo>
                    <a:pt x="145" y="132"/>
                  </a:lnTo>
                  <a:lnTo>
                    <a:pt x="145" y="138"/>
                  </a:lnTo>
                  <a:lnTo>
                    <a:pt x="145" y="138"/>
                  </a:lnTo>
                  <a:lnTo>
                    <a:pt x="145" y="145"/>
                  </a:lnTo>
                  <a:lnTo>
                    <a:pt x="145" y="151"/>
                  </a:lnTo>
                  <a:lnTo>
                    <a:pt x="145" y="158"/>
                  </a:lnTo>
                  <a:lnTo>
                    <a:pt x="145" y="164"/>
                  </a:lnTo>
                  <a:lnTo>
                    <a:pt x="145" y="171"/>
                  </a:lnTo>
                  <a:lnTo>
                    <a:pt x="138" y="177"/>
                  </a:lnTo>
                  <a:lnTo>
                    <a:pt x="138" y="184"/>
                  </a:lnTo>
                  <a:lnTo>
                    <a:pt x="138" y="191"/>
                  </a:lnTo>
                  <a:lnTo>
                    <a:pt x="132" y="191"/>
                  </a:lnTo>
                  <a:lnTo>
                    <a:pt x="125" y="197"/>
                  </a:lnTo>
                  <a:lnTo>
                    <a:pt x="125" y="204"/>
                  </a:lnTo>
                  <a:lnTo>
                    <a:pt x="119" y="204"/>
                  </a:lnTo>
                  <a:lnTo>
                    <a:pt x="112" y="210"/>
                  </a:lnTo>
                  <a:lnTo>
                    <a:pt x="105" y="210"/>
                  </a:lnTo>
                  <a:lnTo>
                    <a:pt x="99" y="210"/>
                  </a:lnTo>
                  <a:lnTo>
                    <a:pt x="86" y="217"/>
                  </a:lnTo>
                  <a:lnTo>
                    <a:pt x="79" y="217"/>
                  </a:lnTo>
                  <a:lnTo>
                    <a:pt x="66" y="217"/>
                  </a:lnTo>
                  <a:lnTo>
                    <a:pt x="53" y="217"/>
                  </a:lnTo>
                  <a:lnTo>
                    <a:pt x="27" y="217"/>
                  </a:lnTo>
                  <a:lnTo>
                    <a:pt x="7" y="217"/>
                  </a:lnTo>
                  <a:lnTo>
                    <a:pt x="7" y="191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auto">
            <a:xfrm>
              <a:off x="-1083" y="2111"/>
              <a:ext cx="215" cy="297"/>
            </a:xfrm>
            <a:custGeom>
              <a:avLst/>
              <a:gdLst/>
              <a:ahLst/>
              <a:cxnLst>
                <a:cxn ang="0">
                  <a:pos x="111" y="26"/>
                </a:cxn>
                <a:cxn ang="0">
                  <a:pos x="111" y="26"/>
                </a:cxn>
                <a:cxn ang="0">
                  <a:pos x="105" y="217"/>
                </a:cxn>
                <a:cxn ang="0">
                  <a:pos x="52" y="217"/>
                </a:cxn>
                <a:cxn ang="0">
                  <a:pos x="52" y="26"/>
                </a:cxn>
                <a:cxn ang="0">
                  <a:pos x="6" y="26"/>
                </a:cxn>
                <a:cxn ang="0">
                  <a:pos x="0" y="0"/>
                </a:cxn>
                <a:cxn ang="0">
                  <a:pos x="157" y="0"/>
                </a:cxn>
                <a:cxn ang="0">
                  <a:pos x="157" y="26"/>
                </a:cxn>
                <a:cxn ang="0">
                  <a:pos x="111" y="26"/>
                </a:cxn>
              </a:cxnLst>
              <a:rect l="0" t="0" r="r" b="b"/>
              <a:pathLst>
                <a:path w="157" h="217">
                  <a:moveTo>
                    <a:pt x="111" y="26"/>
                  </a:moveTo>
                  <a:lnTo>
                    <a:pt x="111" y="26"/>
                  </a:lnTo>
                  <a:lnTo>
                    <a:pt x="105" y="217"/>
                  </a:lnTo>
                  <a:lnTo>
                    <a:pt x="52" y="217"/>
                  </a:lnTo>
                  <a:lnTo>
                    <a:pt x="52" y="26"/>
                  </a:lnTo>
                  <a:lnTo>
                    <a:pt x="6" y="26"/>
                  </a:lnTo>
                  <a:lnTo>
                    <a:pt x="0" y="0"/>
                  </a:lnTo>
                  <a:lnTo>
                    <a:pt x="157" y="0"/>
                  </a:lnTo>
                  <a:lnTo>
                    <a:pt x="157" y="26"/>
                  </a:lnTo>
                  <a:lnTo>
                    <a:pt x="111" y="26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28" name="Freeform 104"/>
            <p:cNvSpPr>
              <a:spLocks/>
            </p:cNvSpPr>
            <p:nvPr/>
          </p:nvSpPr>
          <p:spPr bwMode="auto">
            <a:xfrm>
              <a:off x="-760" y="2147"/>
              <a:ext cx="136" cy="234"/>
            </a:xfrm>
            <a:custGeom>
              <a:avLst/>
              <a:gdLst/>
              <a:ahLst/>
              <a:cxnLst>
                <a:cxn ang="0">
                  <a:pos x="46" y="171"/>
                </a:cxn>
                <a:cxn ang="0">
                  <a:pos x="59" y="165"/>
                </a:cxn>
                <a:cxn ang="0">
                  <a:pos x="66" y="165"/>
                </a:cxn>
                <a:cxn ang="0">
                  <a:pos x="72" y="158"/>
                </a:cxn>
                <a:cxn ang="0">
                  <a:pos x="79" y="151"/>
                </a:cxn>
                <a:cxn ang="0">
                  <a:pos x="85" y="138"/>
                </a:cxn>
                <a:cxn ang="0">
                  <a:pos x="92" y="125"/>
                </a:cxn>
                <a:cxn ang="0">
                  <a:pos x="92" y="112"/>
                </a:cxn>
                <a:cxn ang="0">
                  <a:pos x="99" y="86"/>
                </a:cxn>
                <a:cxn ang="0">
                  <a:pos x="92" y="53"/>
                </a:cxn>
                <a:cxn ang="0">
                  <a:pos x="92" y="40"/>
                </a:cxn>
                <a:cxn ang="0">
                  <a:pos x="85" y="27"/>
                </a:cxn>
                <a:cxn ang="0">
                  <a:pos x="79" y="14"/>
                </a:cxn>
                <a:cxn ang="0">
                  <a:pos x="79" y="14"/>
                </a:cxn>
                <a:cxn ang="0">
                  <a:pos x="72" y="7"/>
                </a:cxn>
                <a:cxn ang="0">
                  <a:pos x="59" y="0"/>
                </a:cxn>
                <a:cxn ang="0">
                  <a:pos x="46" y="0"/>
                </a:cxn>
                <a:cxn ang="0">
                  <a:pos x="33" y="0"/>
                </a:cxn>
                <a:cxn ang="0">
                  <a:pos x="26" y="0"/>
                </a:cxn>
                <a:cxn ang="0">
                  <a:pos x="20" y="14"/>
                </a:cxn>
                <a:cxn ang="0">
                  <a:pos x="13" y="20"/>
                </a:cxn>
                <a:cxn ang="0">
                  <a:pos x="7" y="33"/>
                </a:cxn>
                <a:cxn ang="0">
                  <a:pos x="0" y="46"/>
                </a:cxn>
                <a:cxn ang="0">
                  <a:pos x="0" y="73"/>
                </a:cxn>
                <a:cxn ang="0">
                  <a:pos x="0" y="99"/>
                </a:cxn>
                <a:cxn ang="0">
                  <a:pos x="0" y="119"/>
                </a:cxn>
                <a:cxn ang="0">
                  <a:pos x="7" y="132"/>
                </a:cxn>
                <a:cxn ang="0">
                  <a:pos x="13" y="145"/>
                </a:cxn>
                <a:cxn ang="0">
                  <a:pos x="13" y="151"/>
                </a:cxn>
                <a:cxn ang="0">
                  <a:pos x="20" y="158"/>
                </a:cxn>
                <a:cxn ang="0">
                  <a:pos x="26" y="165"/>
                </a:cxn>
                <a:cxn ang="0">
                  <a:pos x="39" y="171"/>
                </a:cxn>
              </a:cxnLst>
              <a:rect l="0" t="0" r="r" b="b"/>
              <a:pathLst>
                <a:path w="99" h="171">
                  <a:moveTo>
                    <a:pt x="46" y="171"/>
                  </a:moveTo>
                  <a:lnTo>
                    <a:pt x="46" y="171"/>
                  </a:lnTo>
                  <a:lnTo>
                    <a:pt x="53" y="171"/>
                  </a:lnTo>
                  <a:lnTo>
                    <a:pt x="59" y="165"/>
                  </a:lnTo>
                  <a:lnTo>
                    <a:pt x="66" y="165"/>
                  </a:lnTo>
                  <a:lnTo>
                    <a:pt x="66" y="165"/>
                  </a:lnTo>
                  <a:lnTo>
                    <a:pt x="72" y="158"/>
                  </a:lnTo>
                  <a:lnTo>
                    <a:pt x="72" y="158"/>
                  </a:lnTo>
                  <a:lnTo>
                    <a:pt x="79" y="158"/>
                  </a:lnTo>
                  <a:lnTo>
                    <a:pt x="79" y="151"/>
                  </a:lnTo>
                  <a:lnTo>
                    <a:pt x="85" y="145"/>
                  </a:lnTo>
                  <a:lnTo>
                    <a:pt x="85" y="138"/>
                  </a:lnTo>
                  <a:lnTo>
                    <a:pt x="92" y="132"/>
                  </a:lnTo>
                  <a:lnTo>
                    <a:pt x="92" y="125"/>
                  </a:lnTo>
                  <a:lnTo>
                    <a:pt x="92" y="119"/>
                  </a:lnTo>
                  <a:lnTo>
                    <a:pt x="92" y="112"/>
                  </a:lnTo>
                  <a:lnTo>
                    <a:pt x="99" y="99"/>
                  </a:lnTo>
                  <a:lnTo>
                    <a:pt x="99" y="86"/>
                  </a:lnTo>
                  <a:lnTo>
                    <a:pt x="99" y="73"/>
                  </a:lnTo>
                  <a:lnTo>
                    <a:pt x="92" y="53"/>
                  </a:lnTo>
                  <a:lnTo>
                    <a:pt x="92" y="46"/>
                  </a:lnTo>
                  <a:lnTo>
                    <a:pt x="92" y="40"/>
                  </a:lnTo>
                  <a:lnTo>
                    <a:pt x="92" y="33"/>
                  </a:lnTo>
                  <a:lnTo>
                    <a:pt x="85" y="27"/>
                  </a:lnTo>
                  <a:lnTo>
                    <a:pt x="85" y="20"/>
                  </a:lnTo>
                  <a:lnTo>
                    <a:pt x="79" y="14"/>
                  </a:lnTo>
                  <a:lnTo>
                    <a:pt x="79" y="14"/>
                  </a:lnTo>
                  <a:lnTo>
                    <a:pt x="79" y="14"/>
                  </a:lnTo>
                  <a:lnTo>
                    <a:pt x="72" y="7"/>
                  </a:lnTo>
                  <a:lnTo>
                    <a:pt x="72" y="7"/>
                  </a:lnTo>
                  <a:lnTo>
                    <a:pt x="66" y="0"/>
                  </a:lnTo>
                  <a:lnTo>
                    <a:pt x="59" y="0"/>
                  </a:lnTo>
                  <a:lnTo>
                    <a:pt x="53" y="0"/>
                  </a:lnTo>
                  <a:lnTo>
                    <a:pt x="46" y="0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26" y="0"/>
                  </a:lnTo>
                  <a:lnTo>
                    <a:pt x="20" y="7"/>
                  </a:lnTo>
                  <a:lnTo>
                    <a:pt x="20" y="14"/>
                  </a:lnTo>
                  <a:lnTo>
                    <a:pt x="13" y="14"/>
                  </a:lnTo>
                  <a:lnTo>
                    <a:pt x="13" y="20"/>
                  </a:lnTo>
                  <a:lnTo>
                    <a:pt x="7" y="27"/>
                  </a:lnTo>
                  <a:lnTo>
                    <a:pt x="7" y="33"/>
                  </a:lnTo>
                  <a:lnTo>
                    <a:pt x="0" y="40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0" y="73"/>
                  </a:lnTo>
                  <a:lnTo>
                    <a:pt x="0" y="86"/>
                  </a:lnTo>
                  <a:lnTo>
                    <a:pt x="0" y="99"/>
                  </a:lnTo>
                  <a:lnTo>
                    <a:pt x="0" y="112"/>
                  </a:lnTo>
                  <a:lnTo>
                    <a:pt x="0" y="119"/>
                  </a:lnTo>
                  <a:lnTo>
                    <a:pt x="0" y="125"/>
                  </a:lnTo>
                  <a:lnTo>
                    <a:pt x="7" y="132"/>
                  </a:lnTo>
                  <a:lnTo>
                    <a:pt x="7" y="138"/>
                  </a:lnTo>
                  <a:lnTo>
                    <a:pt x="13" y="145"/>
                  </a:lnTo>
                  <a:lnTo>
                    <a:pt x="13" y="151"/>
                  </a:lnTo>
                  <a:lnTo>
                    <a:pt x="13" y="151"/>
                  </a:lnTo>
                  <a:lnTo>
                    <a:pt x="20" y="158"/>
                  </a:lnTo>
                  <a:lnTo>
                    <a:pt x="20" y="158"/>
                  </a:lnTo>
                  <a:lnTo>
                    <a:pt x="20" y="158"/>
                  </a:lnTo>
                  <a:lnTo>
                    <a:pt x="26" y="165"/>
                  </a:lnTo>
                  <a:lnTo>
                    <a:pt x="33" y="165"/>
                  </a:lnTo>
                  <a:lnTo>
                    <a:pt x="39" y="171"/>
                  </a:lnTo>
                  <a:lnTo>
                    <a:pt x="46" y="17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-480" y="2111"/>
              <a:ext cx="224" cy="297"/>
            </a:xfrm>
            <a:custGeom>
              <a:avLst/>
              <a:gdLst/>
              <a:ahLst/>
              <a:cxnLst>
                <a:cxn ang="0">
                  <a:pos x="111" y="118"/>
                </a:cxn>
                <a:cxn ang="0">
                  <a:pos x="118" y="217"/>
                </a:cxn>
                <a:cxn ang="0">
                  <a:pos x="59" y="125"/>
                </a:cxn>
                <a:cxn ang="0">
                  <a:pos x="65" y="99"/>
                </a:cxn>
                <a:cxn ang="0">
                  <a:pos x="72" y="99"/>
                </a:cxn>
                <a:cxn ang="0">
                  <a:pos x="78" y="92"/>
                </a:cxn>
                <a:cxn ang="0">
                  <a:pos x="85" y="86"/>
                </a:cxn>
                <a:cxn ang="0">
                  <a:pos x="91" y="79"/>
                </a:cxn>
                <a:cxn ang="0">
                  <a:pos x="91" y="66"/>
                </a:cxn>
                <a:cxn ang="0">
                  <a:pos x="91" y="53"/>
                </a:cxn>
                <a:cxn ang="0">
                  <a:pos x="91" y="46"/>
                </a:cxn>
                <a:cxn ang="0">
                  <a:pos x="85" y="40"/>
                </a:cxn>
                <a:cxn ang="0">
                  <a:pos x="85" y="40"/>
                </a:cxn>
                <a:cxn ang="0">
                  <a:pos x="78" y="33"/>
                </a:cxn>
                <a:cxn ang="0">
                  <a:pos x="72" y="33"/>
                </a:cxn>
                <a:cxn ang="0">
                  <a:pos x="65" y="26"/>
                </a:cxn>
                <a:cxn ang="0">
                  <a:pos x="52" y="33"/>
                </a:cxn>
                <a:cxn ang="0">
                  <a:pos x="39" y="217"/>
                </a:cxn>
                <a:cxn ang="0">
                  <a:pos x="0" y="0"/>
                </a:cxn>
                <a:cxn ang="0">
                  <a:pos x="91" y="0"/>
                </a:cxn>
                <a:cxn ang="0">
                  <a:pos x="98" y="0"/>
                </a:cxn>
                <a:cxn ang="0">
                  <a:pos x="111" y="7"/>
                </a:cxn>
                <a:cxn ang="0">
                  <a:pos x="124" y="7"/>
                </a:cxn>
                <a:cxn ang="0">
                  <a:pos x="131" y="13"/>
                </a:cxn>
                <a:cxn ang="0">
                  <a:pos x="137" y="26"/>
                </a:cxn>
                <a:cxn ang="0">
                  <a:pos x="144" y="40"/>
                </a:cxn>
                <a:cxn ang="0">
                  <a:pos x="144" y="46"/>
                </a:cxn>
                <a:cxn ang="0">
                  <a:pos x="144" y="66"/>
                </a:cxn>
                <a:cxn ang="0">
                  <a:pos x="137" y="86"/>
                </a:cxn>
                <a:cxn ang="0">
                  <a:pos x="131" y="99"/>
                </a:cxn>
                <a:cxn ang="0">
                  <a:pos x="124" y="112"/>
                </a:cxn>
                <a:cxn ang="0">
                  <a:pos x="111" y="118"/>
                </a:cxn>
              </a:cxnLst>
              <a:rect l="0" t="0" r="r" b="b"/>
              <a:pathLst>
                <a:path w="164" h="217">
                  <a:moveTo>
                    <a:pt x="111" y="118"/>
                  </a:moveTo>
                  <a:lnTo>
                    <a:pt x="111" y="118"/>
                  </a:lnTo>
                  <a:lnTo>
                    <a:pt x="164" y="217"/>
                  </a:lnTo>
                  <a:lnTo>
                    <a:pt x="118" y="217"/>
                  </a:lnTo>
                  <a:lnTo>
                    <a:pt x="65" y="125"/>
                  </a:lnTo>
                  <a:lnTo>
                    <a:pt x="59" y="125"/>
                  </a:lnTo>
                  <a:lnTo>
                    <a:pt x="59" y="99"/>
                  </a:lnTo>
                  <a:lnTo>
                    <a:pt x="65" y="99"/>
                  </a:lnTo>
                  <a:lnTo>
                    <a:pt x="72" y="99"/>
                  </a:lnTo>
                  <a:lnTo>
                    <a:pt x="72" y="99"/>
                  </a:lnTo>
                  <a:lnTo>
                    <a:pt x="78" y="92"/>
                  </a:lnTo>
                  <a:lnTo>
                    <a:pt x="78" y="92"/>
                  </a:lnTo>
                  <a:lnTo>
                    <a:pt x="85" y="86"/>
                  </a:lnTo>
                  <a:lnTo>
                    <a:pt x="85" y="86"/>
                  </a:lnTo>
                  <a:lnTo>
                    <a:pt x="85" y="79"/>
                  </a:lnTo>
                  <a:lnTo>
                    <a:pt x="91" y="79"/>
                  </a:lnTo>
                  <a:lnTo>
                    <a:pt x="91" y="66"/>
                  </a:lnTo>
                  <a:lnTo>
                    <a:pt x="91" y="66"/>
                  </a:lnTo>
                  <a:lnTo>
                    <a:pt x="91" y="59"/>
                  </a:lnTo>
                  <a:lnTo>
                    <a:pt x="91" y="53"/>
                  </a:lnTo>
                  <a:lnTo>
                    <a:pt x="91" y="53"/>
                  </a:lnTo>
                  <a:lnTo>
                    <a:pt x="91" y="46"/>
                  </a:lnTo>
                  <a:lnTo>
                    <a:pt x="91" y="46"/>
                  </a:lnTo>
                  <a:lnTo>
                    <a:pt x="85" y="40"/>
                  </a:lnTo>
                  <a:lnTo>
                    <a:pt x="85" y="40"/>
                  </a:lnTo>
                  <a:lnTo>
                    <a:pt x="85" y="40"/>
                  </a:lnTo>
                  <a:lnTo>
                    <a:pt x="85" y="33"/>
                  </a:lnTo>
                  <a:lnTo>
                    <a:pt x="78" y="33"/>
                  </a:lnTo>
                  <a:lnTo>
                    <a:pt x="72" y="33"/>
                  </a:lnTo>
                  <a:lnTo>
                    <a:pt x="72" y="33"/>
                  </a:lnTo>
                  <a:lnTo>
                    <a:pt x="72" y="33"/>
                  </a:lnTo>
                  <a:lnTo>
                    <a:pt x="65" y="26"/>
                  </a:lnTo>
                  <a:lnTo>
                    <a:pt x="52" y="26"/>
                  </a:lnTo>
                  <a:lnTo>
                    <a:pt x="52" y="33"/>
                  </a:lnTo>
                  <a:lnTo>
                    <a:pt x="46" y="33"/>
                  </a:lnTo>
                  <a:lnTo>
                    <a:pt x="39" y="217"/>
                  </a:lnTo>
                  <a:lnTo>
                    <a:pt x="0" y="217"/>
                  </a:lnTo>
                  <a:lnTo>
                    <a:pt x="0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105" y="0"/>
                  </a:lnTo>
                  <a:lnTo>
                    <a:pt x="111" y="7"/>
                  </a:lnTo>
                  <a:lnTo>
                    <a:pt x="118" y="7"/>
                  </a:lnTo>
                  <a:lnTo>
                    <a:pt x="124" y="7"/>
                  </a:lnTo>
                  <a:lnTo>
                    <a:pt x="124" y="13"/>
                  </a:lnTo>
                  <a:lnTo>
                    <a:pt x="131" y="13"/>
                  </a:lnTo>
                  <a:lnTo>
                    <a:pt x="137" y="20"/>
                  </a:lnTo>
                  <a:lnTo>
                    <a:pt x="137" y="26"/>
                  </a:lnTo>
                  <a:lnTo>
                    <a:pt x="144" y="33"/>
                  </a:lnTo>
                  <a:lnTo>
                    <a:pt x="144" y="40"/>
                  </a:lnTo>
                  <a:lnTo>
                    <a:pt x="144" y="40"/>
                  </a:lnTo>
                  <a:lnTo>
                    <a:pt x="144" y="46"/>
                  </a:lnTo>
                  <a:lnTo>
                    <a:pt x="144" y="53"/>
                  </a:lnTo>
                  <a:lnTo>
                    <a:pt x="144" y="66"/>
                  </a:lnTo>
                  <a:lnTo>
                    <a:pt x="144" y="72"/>
                  </a:lnTo>
                  <a:lnTo>
                    <a:pt x="137" y="86"/>
                  </a:lnTo>
                  <a:lnTo>
                    <a:pt x="137" y="92"/>
                  </a:lnTo>
                  <a:lnTo>
                    <a:pt x="131" y="99"/>
                  </a:lnTo>
                  <a:lnTo>
                    <a:pt x="124" y="105"/>
                  </a:lnTo>
                  <a:lnTo>
                    <a:pt x="124" y="112"/>
                  </a:lnTo>
                  <a:lnTo>
                    <a:pt x="118" y="112"/>
                  </a:lnTo>
                  <a:lnTo>
                    <a:pt x="111" y="118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-193" y="2111"/>
              <a:ext cx="243" cy="297"/>
            </a:xfrm>
            <a:custGeom>
              <a:avLst/>
              <a:gdLst/>
              <a:ahLst/>
              <a:cxnLst>
                <a:cxn ang="0">
                  <a:pos x="46" y="217"/>
                </a:cxn>
                <a:cxn ang="0">
                  <a:pos x="0" y="0"/>
                </a:cxn>
                <a:cxn ang="0">
                  <a:pos x="105" y="0"/>
                </a:cxn>
                <a:cxn ang="0">
                  <a:pos x="124" y="7"/>
                </a:cxn>
                <a:cxn ang="0">
                  <a:pos x="138" y="13"/>
                </a:cxn>
                <a:cxn ang="0">
                  <a:pos x="151" y="26"/>
                </a:cxn>
                <a:cxn ang="0">
                  <a:pos x="164" y="40"/>
                </a:cxn>
                <a:cxn ang="0">
                  <a:pos x="170" y="59"/>
                </a:cxn>
                <a:cxn ang="0">
                  <a:pos x="177" y="92"/>
                </a:cxn>
                <a:cxn ang="0">
                  <a:pos x="177" y="125"/>
                </a:cxn>
                <a:cxn ang="0">
                  <a:pos x="177" y="145"/>
                </a:cxn>
                <a:cxn ang="0">
                  <a:pos x="170" y="164"/>
                </a:cxn>
                <a:cxn ang="0">
                  <a:pos x="157" y="184"/>
                </a:cxn>
                <a:cxn ang="0">
                  <a:pos x="151" y="191"/>
                </a:cxn>
                <a:cxn ang="0">
                  <a:pos x="138" y="204"/>
                </a:cxn>
                <a:cxn ang="0">
                  <a:pos x="118" y="210"/>
                </a:cxn>
                <a:cxn ang="0">
                  <a:pos x="98" y="217"/>
                </a:cxn>
                <a:cxn ang="0">
                  <a:pos x="59" y="217"/>
                </a:cxn>
                <a:cxn ang="0">
                  <a:pos x="72" y="184"/>
                </a:cxn>
                <a:cxn ang="0">
                  <a:pos x="92" y="184"/>
                </a:cxn>
                <a:cxn ang="0">
                  <a:pos x="105" y="177"/>
                </a:cxn>
                <a:cxn ang="0">
                  <a:pos x="111" y="171"/>
                </a:cxn>
                <a:cxn ang="0">
                  <a:pos x="118" y="164"/>
                </a:cxn>
                <a:cxn ang="0">
                  <a:pos x="131" y="145"/>
                </a:cxn>
                <a:cxn ang="0">
                  <a:pos x="131" y="118"/>
                </a:cxn>
                <a:cxn ang="0">
                  <a:pos x="131" y="99"/>
                </a:cxn>
                <a:cxn ang="0">
                  <a:pos x="131" y="72"/>
                </a:cxn>
                <a:cxn ang="0">
                  <a:pos x="124" y="59"/>
                </a:cxn>
                <a:cxn ang="0">
                  <a:pos x="118" y="46"/>
                </a:cxn>
                <a:cxn ang="0">
                  <a:pos x="105" y="40"/>
                </a:cxn>
                <a:cxn ang="0">
                  <a:pos x="98" y="33"/>
                </a:cxn>
                <a:cxn ang="0">
                  <a:pos x="85" y="26"/>
                </a:cxn>
                <a:cxn ang="0">
                  <a:pos x="52" y="26"/>
                </a:cxn>
              </a:cxnLst>
              <a:rect l="0" t="0" r="r" b="b"/>
              <a:pathLst>
                <a:path w="177" h="217">
                  <a:moveTo>
                    <a:pt x="46" y="217"/>
                  </a:moveTo>
                  <a:lnTo>
                    <a:pt x="46" y="217"/>
                  </a:lnTo>
                  <a:lnTo>
                    <a:pt x="0" y="217"/>
                  </a:lnTo>
                  <a:lnTo>
                    <a:pt x="0" y="0"/>
                  </a:lnTo>
                  <a:lnTo>
                    <a:pt x="85" y="0"/>
                  </a:lnTo>
                  <a:lnTo>
                    <a:pt x="105" y="0"/>
                  </a:lnTo>
                  <a:lnTo>
                    <a:pt x="111" y="0"/>
                  </a:lnTo>
                  <a:lnTo>
                    <a:pt x="124" y="7"/>
                  </a:lnTo>
                  <a:lnTo>
                    <a:pt x="131" y="7"/>
                  </a:lnTo>
                  <a:lnTo>
                    <a:pt x="138" y="13"/>
                  </a:lnTo>
                  <a:lnTo>
                    <a:pt x="144" y="20"/>
                  </a:lnTo>
                  <a:lnTo>
                    <a:pt x="151" y="26"/>
                  </a:lnTo>
                  <a:lnTo>
                    <a:pt x="157" y="33"/>
                  </a:lnTo>
                  <a:lnTo>
                    <a:pt x="164" y="40"/>
                  </a:lnTo>
                  <a:lnTo>
                    <a:pt x="170" y="53"/>
                  </a:lnTo>
                  <a:lnTo>
                    <a:pt x="170" y="59"/>
                  </a:lnTo>
                  <a:lnTo>
                    <a:pt x="177" y="79"/>
                  </a:lnTo>
                  <a:lnTo>
                    <a:pt x="177" y="92"/>
                  </a:lnTo>
                  <a:lnTo>
                    <a:pt x="177" y="105"/>
                  </a:lnTo>
                  <a:lnTo>
                    <a:pt x="177" y="125"/>
                  </a:lnTo>
                  <a:lnTo>
                    <a:pt x="177" y="138"/>
                  </a:lnTo>
                  <a:lnTo>
                    <a:pt x="177" y="145"/>
                  </a:lnTo>
                  <a:lnTo>
                    <a:pt x="170" y="158"/>
                  </a:lnTo>
                  <a:lnTo>
                    <a:pt x="170" y="164"/>
                  </a:lnTo>
                  <a:lnTo>
                    <a:pt x="164" y="177"/>
                  </a:lnTo>
                  <a:lnTo>
                    <a:pt x="157" y="184"/>
                  </a:lnTo>
                  <a:lnTo>
                    <a:pt x="157" y="191"/>
                  </a:lnTo>
                  <a:lnTo>
                    <a:pt x="151" y="191"/>
                  </a:lnTo>
                  <a:lnTo>
                    <a:pt x="144" y="197"/>
                  </a:lnTo>
                  <a:lnTo>
                    <a:pt x="138" y="204"/>
                  </a:lnTo>
                  <a:lnTo>
                    <a:pt x="124" y="210"/>
                  </a:lnTo>
                  <a:lnTo>
                    <a:pt x="118" y="210"/>
                  </a:lnTo>
                  <a:lnTo>
                    <a:pt x="111" y="217"/>
                  </a:lnTo>
                  <a:lnTo>
                    <a:pt x="98" y="217"/>
                  </a:lnTo>
                  <a:lnTo>
                    <a:pt x="92" y="217"/>
                  </a:lnTo>
                  <a:lnTo>
                    <a:pt x="59" y="217"/>
                  </a:lnTo>
                  <a:lnTo>
                    <a:pt x="59" y="184"/>
                  </a:lnTo>
                  <a:lnTo>
                    <a:pt x="72" y="184"/>
                  </a:lnTo>
                  <a:lnTo>
                    <a:pt x="78" y="184"/>
                  </a:lnTo>
                  <a:lnTo>
                    <a:pt x="92" y="184"/>
                  </a:lnTo>
                  <a:lnTo>
                    <a:pt x="98" y="184"/>
                  </a:lnTo>
                  <a:lnTo>
                    <a:pt x="105" y="177"/>
                  </a:lnTo>
                  <a:lnTo>
                    <a:pt x="105" y="177"/>
                  </a:lnTo>
                  <a:lnTo>
                    <a:pt x="111" y="171"/>
                  </a:lnTo>
                  <a:lnTo>
                    <a:pt x="118" y="164"/>
                  </a:lnTo>
                  <a:lnTo>
                    <a:pt x="118" y="164"/>
                  </a:lnTo>
                  <a:lnTo>
                    <a:pt x="124" y="151"/>
                  </a:lnTo>
                  <a:lnTo>
                    <a:pt x="131" y="145"/>
                  </a:lnTo>
                  <a:lnTo>
                    <a:pt x="131" y="138"/>
                  </a:lnTo>
                  <a:lnTo>
                    <a:pt x="131" y="118"/>
                  </a:lnTo>
                  <a:lnTo>
                    <a:pt x="131" y="105"/>
                  </a:lnTo>
                  <a:lnTo>
                    <a:pt x="131" y="99"/>
                  </a:lnTo>
                  <a:lnTo>
                    <a:pt x="131" y="86"/>
                  </a:lnTo>
                  <a:lnTo>
                    <a:pt x="131" y="72"/>
                  </a:lnTo>
                  <a:lnTo>
                    <a:pt x="124" y="66"/>
                  </a:lnTo>
                  <a:lnTo>
                    <a:pt x="124" y="59"/>
                  </a:lnTo>
                  <a:lnTo>
                    <a:pt x="118" y="53"/>
                  </a:lnTo>
                  <a:lnTo>
                    <a:pt x="118" y="46"/>
                  </a:lnTo>
                  <a:lnTo>
                    <a:pt x="111" y="40"/>
                  </a:lnTo>
                  <a:lnTo>
                    <a:pt x="105" y="40"/>
                  </a:lnTo>
                  <a:lnTo>
                    <a:pt x="98" y="33"/>
                  </a:lnTo>
                  <a:lnTo>
                    <a:pt x="98" y="33"/>
                  </a:lnTo>
                  <a:lnTo>
                    <a:pt x="92" y="33"/>
                  </a:lnTo>
                  <a:lnTo>
                    <a:pt x="85" y="26"/>
                  </a:lnTo>
                  <a:lnTo>
                    <a:pt x="72" y="26"/>
                  </a:lnTo>
                  <a:lnTo>
                    <a:pt x="52" y="26"/>
                  </a:lnTo>
                  <a:lnTo>
                    <a:pt x="46" y="217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-427" y="2580"/>
              <a:ext cx="243" cy="305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52" y="137"/>
                </a:cxn>
                <a:cxn ang="0">
                  <a:pos x="59" y="157"/>
                </a:cxn>
                <a:cxn ang="0">
                  <a:pos x="59" y="164"/>
                </a:cxn>
                <a:cxn ang="0">
                  <a:pos x="66" y="177"/>
                </a:cxn>
                <a:cxn ang="0">
                  <a:pos x="72" y="183"/>
                </a:cxn>
                <a:cxn ang="0">
                  <a:pos x="79" y="190"/>
                </a:cxn>
                <a:cxn ang="0">
                  <a:pos x="85" y="190"/>
                </a:cxn>
                <a:cxn ang="0">
                  <a:pos x="98" y="190"/>
                </a:cxn>
                <a:cxn ang="0">
                  <a:pos x="112" y="190"/>
                </a:cxn>
                <a:cxn ang="0">
                  <a:pos x="118" y="183"/>
                </a:cxn>
                <a:cxn ang="0">
                  <a:pos x="125" y="177"/>
                </a:cxn>
                <a:cxn ang="0">
                  <a:pos x="131" y="170"/>
                </a:cxn>
                <a:cxn ang="0">
                  <a:pos x="131" y="157"/>
                </a:cxn>
                <a:cxn ang="0">
                  <a:pos x="138" y="124"/>
                </a:cxn>
                <a:cxn ang="0">
                  <a:pos x="177" y="0"/>
                </a:cxn>
                <a:cxn ang="0">
                  <a:pos x="177" y="144"/>
                </a:cxn>
                <a:cxn ang="0">
                  <a:pos x="177" y="164"/>
                </a:cxn>
                <a:cxn ang="0">
                  <a:pos x="171" y="183"/>
                </a:cxn>
                <a:cxn ang="0">
                  <a:pos x="158" y="197"/>
                </a:cxn>
                <a:cxn ang="0">
                  <a:pos x="144" y="210"/>
                </a:cxn>
                <a:cxn ang="0">
                  <a:pos x="125" y="216"/>
                </a:cxn>
                <a:cxn ang="0">
                  <a:pos x="92" y="223"/>
                </a:cxn>
                <a:cxn ang="0">
                  <a:pos x="72" y="223"/>
                </a:cxn>
                <a:cxn ang="0">
                  <a:pos x="59" y="216"/>
                </a:cxn>
                <a:cxn ang="0">
                  <a:pos x="46" y="210"/>
                </a:cxn>
                <a:cxn ang="0">
                  <a:pos x="33" y="203"/>
                </a:cxn>
                <a:cxn ang="0">
                  <a:pos x="26" y="197"/>
                </a:cxn>
                <a:cxn ang="0">
                  <a:pos x="13" y="190"/>
                </a:cxn>
                <a:cxn ang="0">
                  <a:pos x="13" y="183"/>
                </a:cxn>
                <a:cxn ang="0">
                  <a:pos x="7" y="177"/>
                </a:cxn>
                <a:cxn ang="0">
                  <a:pos x="0" y="157"/>
                </a:cxn>
                <a:cxn ang="0">
                  <a:pos x="0" y="151"/>
                </a:cxn>
                <a:cxn ang="0">
                  <a:pos x="0" y="124"/>
                </a:cxn>
                <a:cxn ang="0">
                  <a:pos x="52" y="0"/>
                </a:cxn>
              </a:cxnLst>
              <a:rect l="0" t="0" r="r" b="b"/>
              <a:pathLst>
                <a:path w="177" h="223">
                  <a:moveTo>
                    <a:pt x="52" y="0"/>
                  </a:moveTo>
                  <a:lnTo>
                    <a:pt x="52" y="0"/>
                  </a:lnTo>
                  <a:lnTo>
                    <a:pt x="52" y="137"/>
                  </a:lnTo>
                  <a:lnTo>
                    <a:pt x="52" y="137"/>
                  </a:lnTo>
                  <a:lnTo>
                    <a:pt x="52" y="144"/>
                  </a:lnTo>
                  <a:lnTo>
                    <a:pt x="59" y="157"/>
                  </a:lnTo>
                  <a:lnTo>
                    <a:pt x="59" y="164"/>
                  </a:lnTo>
                  <a:lnTo>
                    <a:pt x="59" y="164"/>
                  </a:lnTo>
                  <a:lnTo>
                    <a:pt x="59" y="170"/>
                  </a:lnTo>
                  <a:lnTo>
                    <a:pt x="66" y="177"/>
                  </a:lnTo>
                  <a:lnTo>
                    <a:pt x="66" y="177"/>
                  </a:lnTo>
                  <a:lnTo>
                    <a:pt x="72" y="183"/>
                  </a:lnTo>
                  <a:lnTo>
                    <a:pt x="72" y="183"/>
                  </a:lnTo>
                  <a:lnTo>
                    <a:pt x="79" y="190"/>
                  </a:lnTo>
                  <a:lnTo>
                    <a:pt x="85" y="190"/>
                  </a:lnTo>
                  <a:lnTo>
                    <a:pt x="85" y="190"/>
                  </a:lnTo>
                  <a:lnTo>
                    <a:pt x="92" y="190"/>
                  </a:lnTo>
                  <a:lnTo>
                    <a:pt x="98" y="190"/>
                  </a:lnTo>
                  <a:lnTo>
                    <a:pt x="105" y="190"/>
                  </a:lnTo>
                  <a:lnTo>
                    <a:pt x="112" y="190"/>
                  </a:lnTo>
                  <a:lnTo>
                    <a:pt x="118" y="190"/>
                  </a:lnTo>
                  <a:lnTo>
                    <a:pt x="118" y="183"/>
                  </a:lnTo>
                  <a:lnTo>
                    <a:pt x="125" y="183"/>
                  </a:lnTo>
                  <a:lnTo>
                    <a:pt x="125" y="177"/>
                  </a:lnTo>
                  <a:lnTo>
                    <a:pt x="131" y="177"/>
                  </a:lnTo>
                  <a:lnTo>
                    <a:pt x="131" y="170"/>
                  </a:lnTo>
                  <a:lnTo>
                    <a:pt x="131" y="164"/>
                  </a:lnTo>
                  <a:lnTo>
                    <a:pt x="131" y="157"/>
                  </a:lnTo>
                  <a:lnTo>
                    <a:pt x="138" y="151"/>
                  </a:lnTo>
                  <a:lnTo>
                    <a:pt x="138" y="124"/>
                  </a:lnTo>
                  <a:lnTo>
                    <a:pt x="138" y="0"/>
                  </a:lnTo>
                  <a:lnTo>
                    <a:pt x="177" y="0"/>
                  </a:lnTo>
                  <a:lnTo>
                    <a:pt x="177" y="124"/>
                  </a:lnTo>
                  <a:lnTo>
                    <a:pt x="177" y="144"/>
                  </a:lnTo>
                  <a:lnTo>
                    <a:pt x="177" y="157"/>
                  </a:lnTo>
                  <a:lnTo>
                    <a:pt x="177" y="164"/>
                  </a:lnTo>
                  <a:lnTo>
                    <a:pt x="171" y="170"/>
                  </a:lnTo>
                  <a:lnTo>
                    <a:pt x="171" y="183"/>
                  </a:lnTo>
                  <a:lnTo>
                    <a:pt x="164" y="190"/>
                  </a:lnTo>
                  <a:lnTo>
                    <a:pt x="158" y="197"/>
                  </a:lnTo>
                  <a:lnTo>
                    <a:pt x="151" y="203"/>
                  </a:lnTo>
                  <a:lnTo>
                    <a:pt x="144" y="210"/>
                  </a:lnTo>
                  <a:lnTo>
                    <a:pt x="138" y="210"/>
                  </a:lnTo>
                  <a:lnTo>
                    <a:pt x="125" y="216"/>
                  </a:lnTo>
                  <a:lnTo>
                    <a:pt x="112" y="223"/>
                  </a:lnTo>
                  <a:lnTo>
                    <a:pt x="92" y="223"/>
                  </a:lnTo>
                  <a:lnTo>
                    <a:pt x="85" y="223"/>
                  </a:lnTo>
                  <a:lnTo>
                    <a:pt x="72" y="223"/>
                  </a:lnTo>
                  <a:lnTo>
                    <a:pt x="66" y="216"/>
                  </a:lnTo>
                  <a:lnTo>
                    <a:pt x="59" y="216"/>
                  </a:lnTo>
                  <a:lnTo>
                    <a:pt x="46" y="216"/>
                  </a:lnTo>
                  <a:lnTo>
                    <a:pt x="46" y="210"/>
                  </a:lnTo>
                  <a:lnTo>
                    <a:pt x="39" y="210"/>
                  </a:lnTo>
                  <a:lnTo>
                    <a:pt x="33" y="203"/>
                  </a:lnTo>
                  <a:lnTo>
                    <a:pt x="26" y="203"/>
                  </a:lnTo>
                  <a:lnTo>
                    <a:pt x="26" y="197"/>
                  </a:lnTo>
                  <a:lnTo>
                    <a:pt x="20" y="197"/>
                  </a:lnTo>
                  <a:lnTo>
                    <a:pt x="13" y="190"/>
                  </a:lnTo>
                  <a:lnTo>
                    <a:pt x="13" y="190"/>
                  </a:lnTo>
                  <a:lnTo>
                    <a:pt x="13" y="183"/>
                  </a:lnTo>
                  <a:lnTo>
                    <a:pt x="7" y="177"/>
                  </a:lnTo>
                  <a:lnTo>
                    <a:pt x="7" y="177"/>
                  </a:lnTo>
                  <a:lnTo>
                    <a:pt x="0" y="164"/>
                  </a:lnTo>
                  <a:lnTo>
                    <a:pt x="0" y="157"/>
                  </a:lnTo>
                  <a:lnTo>
                    <a:pt x="0" y="151"/>
                  </a:lnTo>
                  <a:lnTo>
                    <a:pt x="0" y="151"/>
                  </a:lnTo>
                  <a:lnTo>
                    <a:pt x="0" y="137"/>
                  </a:lnTo>
                  <a:lnTo>
                    <a:pt x="0" y="124"/>
                  </a:lnTo>
                  <a:lnTo>
                    <a:pt x="0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-103" y="2580"/>
              <a:ext cx="252" cy="296"/>
            </a:xfrm>
            <a:custGeom>
              <a:avLst/>
              <a:gdLst/>
              <a:ahLst/>
              <a:cxnLst>
                <a:cxn ang="0">
                  <a:pos x="0" y="216"/>
                </a:cxn>
                <a:cxn ang="0">
                  <a:pos x="0" y="216"/>
                </a:cxn>
                <a:cxn ang="0">
                  <a:pos x="0" y="0"/>
                </a:cxn>
                <a:cxn ang="0">
                  <a:pos x="46" y="0"/>
                </a:cxn>
                <a:cxn ang="0">
                  <a:pos x="145" y="131"/>
                </a:cxn>
                <a:cxn ang="0">
                  <a:pos x="151" y="0"/>
                </a:cxn>
                <a:cxn ang="0">
                  <a:pos x="184" y="0"/>
                </a:cxn>
                <a:cxn ang="0">
                  <a:pos x="184" y="216"/>
                </a:cxn>
                <a:cxn ang="0">
                  <a:pos x="145" y="216"/>
                </a:cxn>
                <a:cxn ang="0">
                  <a:pos x="46" y="91"/>
                </a:cxn>
                <a:cxn ang="0">
                  <a:pos x="40" y="216"/>
                </a:cxn>
                <a:cxn ang="0">
                  <a:pos x="0" y="216"/>
                </a:cxn>
              </a:cxnLst>
              <a:rect l="0" t="0" r="r" b="b"/>
              <a:pathLst>
                <a:path w="184" h="216">
                  <a:moveTo>
                    <a:pt x="0" y="216"/>
                  </a:moveTo>
                  <a:lnTo>
                    <a:pt x="0" y="216"/>
                  </a:lnTo>
                  <a:lnTo>
                    <a:pt x="0" y="0"/>
                  </a:lnTo>
                  <a:lnTo>
                    <a:pt x="46" y="0"/>
                  </a:lnTo>
                  <a:lnTo>
                    <a:pt x="145" y="131"/>
                  </a:lnTo>
                  <a:lnTo>
                    <a:pt x="151" y="0"/>
                  </a:lnTo>
                  <a:lnTo>
                    <a:pt x="184" y="0"/>
                  </a:lnTo>
                  <a:lnTo>
                    <a:pt x="184" y="216"/>
                  </a:lnTo>
                  <a:lnTo>
                    <a:pt x="145" y="216"/>
                  </a:lnTo>
                  <a:lnTo>
                    <a:pt x="46" y="91"/>
                  </a:lnTo>
                  <a:lnTo>
                    <a:pt x="40" y="216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310" y="2704"/>
              <a:ext cx="91" cy="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6" y="0"/>
                </a:cxn>
                <a:cxn ang="0">
                  <a:pos x="66" y="20"/>
                </a:cxn>
                <a:cxn ang="0">
                  <a:pos x="0" y="27"/>
                </a:cxn>
                <a:cxn ang="0">
                  <a:pos x="0" y="0"/>
                </a:cxn>
              </a:cxnLst>
              <a:rect l="0" t="0" r="r" b="b"/>
              <a:pathLst>
                <a:path w="66" h="27">
                  <a:moveTo>
                    <a:pt x="0" y="0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66" y="20"/>
                  </a:lnTo>
                  <a:lnTo>
                    <a:pt x="0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34" name="Freeform 110"/>
            <p:cNvSpPr>
              <a:spLocks/>
            </p:cNvSpPr>
            <p:nvPr/>
          </p:nvSpPr>
          <p:spPr bwMode="auto">
            <a:xfrm>
              <a:off x="221" y="2580"/>
              <a:ext cx="207" cy="296"/>
            </a:xfrm>
            <a:custGeom>
              <a:avLst/>
              <a:gdLst/>
              <a:ahLst/>
              <a:cxnLst>
                <a:cxn ang="0">
                  <a:pos x="144" y="26"/>
                </a:cxn>
                <a:cxn ang="0">
                  <a:pos x="144" y="26"/>
                </a:cxn>
                <a:cxn ang="0">
                  <a:pos x="52" y="26"/>
                </a:cxn>
                <a:cxn ang="0">
                  <a:pos x="52" y="183"/>
                </a:cxn>
                <a:cxn ang="0">
                  <a:pos x="151" y="183"/>
                </a:cxn>
                <a:cxn ang="0">
                  <a:pos x="151" y="216"/>
                </a:cxn>
                <a:cxn ang="0">
                  <a:pos x="0" y="216"/>
                </a:cxn>
                <a:cxn ang="0">
                  <a:pos x="0" y="0"/>
                </a:cxn>
                <a:cxn ang="0">
                  <a:pos x="144" y="0"/>
                </a:cxn>
                <a:cxn ang="0">
                  <a:pos x="144" y="26"/>
                </a:cxn>
              </a:cxnLst>
              <a:rect l="0" t="0" r="r" b="b"/>
              <a:pathLst>
                <a:path w="151" h="216">
                  <a:moveTo>
                    <a:pt x="144" y="26"/>
                  </a:moveTo>
                  <a:lnTo>
                    <a:pt x="144" y="26"/>
                  </a:lnTo>
                  <a:lnTo>
                    <a:pt x="52" y="26"/>
                  </a:lnTo>
                  <a:lnTo>
                    <a:pt x="52" y="183"/>
                  </a:lnTo>
                  <a:lnTo>
                    <a:pt x="151" y="183"/>
                  </a:lnTo>
                  <a:lnTo>
                    <a:pt x="151" y="216"/>
                  </a:lnTo>
                  <a:lnTo>
                    <a:pt x="0" y="216"/>
                  </a:lnTo>
                  <a:lnTo>
                    <a:pt x="0" y="0"/>
                  </a:lnTo>
                  <a:lnTo>
                    <a:pt x="144" y="0"/>
                  </a:lnTo>
                  <a:lnTo>
                    <a:pt x="144" y="26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auto">
            <a:xfrm>
              <a:off x="-1776" y="2580"/>
              <a:ext cx="242" cy="287"/>
            </a:xfrm>
            <a:custGeom>
              <a:avLst/>
              <a:gdLst/>
              <a:ahLst/>
              <a:cxnLst>
                <a:cxn ang="0">
                  <a:pos x="53" y="111"/>
                </a:cxn>
                <a:cxn ang="0">
                  <a:pos x="53" y="111"/>
                </a:cxn>
                <a:cxn ang="0">
                  <a:pos x="53" y="210"/>
                </a:cxn>
                <a:cxn ang="0">
                  <a:pos x="0" y="210"/>
                </a:cxn>
                <a:cxn ang="0">
                  <a:pos x="0" y="0"/>
                </a:cxn>
                <a:cxn ang="0">
                  <a:pos x="53" y="0"/>
                </a:cxn>
                <a:cxn ang="0">
                  <a:pos x="53" y="91"/>
                </a:cxn>
                <a:cxn ang="0">
                  <a:pos x="138" y="0"/>
                </a:cxn>
                <a:cxn ang="0">
                  <a:pos x="171" y="0"/>
                </a:cxn>
                <a:cxn ang="0">
                  <a:pos x="99" y="85"/>
                </a:cxn>
                <a:cxn ang="0">
                  <a:pos x="177" y="210"/>
                </a:cxn>
                <a:cxn ang="0">
                  <a:pos x="118" y="210"/>
                </a:cxn>
                <a:cxn ang="0">
                  <a:pos x="53" y="111"/>
                </a:cxn>
              </a:cxnLst>
              <a:rect l="0" t="0" r="r" b="b"/>
              <a:pathLst>
                <a:path w="177" h="210">
                  <a:moveTo>
                    <a:pt x="53" y="111"/>
                  </a:moveTo>
                  <a:lnTo>
                    <a:pt x="53" y="111"/>
                  </a:lnTo>
                  <a:lnTo>
                    <a:pt x="53" y="210"/>
                  </a:lnTo>
                  <a:lnTo>
                    <a:pt x="0" y="210"/>
                  </a:lnTo>
                  <a:lnTo>
                    <a:pt x="0" y="0"/>
                  </a:lnTo>
                  <a:lnTo>
                    <a:pt x="53" y="0"/>
                  </a:lnTo>
                  <a:lnTo>
                    <a:pt x="53" y="91"/>
                  </a:lnTo>
                  <a:lnTo>
                    <a:pt x="138" y="0"/>
                  </a:lnTo>
                  <a:lnTo>
                    <a:pt x="171" y="0"/>
                  </a:lnTo>
                  <a:lnTo>
                    <a:pt x="99" y="85"/>
                  </a:lnTo>
                  <a:lnTo>
                    <a:pt x="177" y="210"/>
                  </a:lnTo>
                  <a:lnTo>
                    <a:pt x="118" y="210"/>
                  </a:lnTo>
                  <a:lnTo>
                    <a:pt x="53" y="111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36" name="Freeform 112"/>
            <p:cNvSpPr>
              <a:spLocks/>
            </p:cNvSpPr>
            <p:nvPr/>
          </p:nvSpPr>
          <p:spPr bwMode="auto">
            <a:xfrm>
              <a:off x="-787" y="2580"/>
              <a:ext cx="279" cy="287"/>
            </a:xfrm>
            <a:custGeom>
              <a:avLst/>
              <a:gdLst/>
              <a:ahLst/>
              <a:cxnLst>
                <a:cxn ang="0">
                  <a:pos x="86" y="157"/>
                </a:cxn>
                <a:cxn ang="0">
                  <a:pos x="86" y="157"/>
                </a:cxn>
                <a:cxn ang="0">
                  <a:pos x="33" y="65"/>
                </a:cxn>
                <a:cxn ang="0">
                  <a:pos x="33" y="210"/>
                </a:cxn>
                <a:cxn ang="0">
                  <a:pos x="0" y="210"/>
                </a:cxn>
                <a:cxn ang="0">
                  <a:pos x="0" y="0"/>
                </a:cxn>
                <a:cxn ang="0">
                  <a:pos x="40" y="0"/>
                </a:cxn>
                <a:cxn ang="0">
                  <a:pos x="105" y="98"/>
                </a:cxn>
                <a:cxn ang="0">
                  <a:pos x="164" y="0"/>
                </a:cxn>
                <a:cxn ang="0">
                  <a:pos x="204" y="0"/>
                </a:cxn>
                <a:cxn ang="0">
                  <a:pos x="204" y="210"/>
                </a:cxn>
                <a:cxn ang="0">
                  <a:pos x="158" y="210"/>
                </a:cxn>
                <a:cxn ang="0">
                  <a:pos x="158" y="65"/>
                </a:cxn>
                <a:cxn ang="0">
                  <a:pos x="105" y="157"/>
                </a:cxn>
                <a:cxn ang="0">
                  <a:pos x="86" y="157"/>
                </a:cxn>
              </a:cxnLst>
              <a:rect l="0" t="0" r="r" b="b"/>
              <a:pathLst>
                <a:path w="204" h="210">
                  <a:moveTo>
                    <a:pt x="86" y="157"/>
                  </a:moveTo>
                  <a:lnTo>
                    <a:pt x="86" y="157"/>
                  </a:lnTo>
                  <a:lnTo>
                    <a:pt x="33" y="65"/>
                  </a:lnTo>
                  <a:lnTo>
                    <a:pt x="33" y="210"/>
                  </a:lnTo>
                  <a:lnTo>
                    <a:pt x="0" y="210"/>
                  </a:lnTo>
                  <a:lnTo>
                    <a:pt x="0" y="0"/>
                  </a:lnTo>
                  <a:lnTo>
                    <a:pt x="40" y="0"/>
                  </a:lnTo>
                  <a:lnTo>
                    <a:pt x="105" y="98"/>
                  </a:lnTo>
                  <a:lnTo>
                    <a:pt x="164" y="0"/>
                  </a:lnTo>
                  <a:lnTo>
                    <a:pt x="204" y="0"/>
                  </a:lnTo>
                  <a:lnTo>
                    <a:pt x="204" y="210"/>
                  </a:lnTo>
                  <a:lnTo>
                    <a:pt x="158" y="210"/>
                  </a:lnTo>
                  <a:lnTo>
                    <a:pt x="158" y="65"/>
                  </a:lnTo>
                  <a:lnTo>
                    <a:pt x="105" y="157"/>
                  </a:lnTo>
                  <a:lnTo>
                    <a:pt x="86" y="157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37" name="Freeform 113"/>
            <p:cNvSpPr>
              <a:spLocks/>
            </p:cNvSpPr>
            <p:nvPr/>
          </p:nvSpPr>
          <p:spPr bwMode="auto">
            <a:xfrm>
              <a:off x="-1146" y="2580"/>
              <a:ext cx="278" cy="287"/>
            </a:xfrm>
            <a:custGeom>
              <a:avLst/>
              <a:gdLst/>
              <a:ahLst/>
              <a:cxnLst>
                <a:cxn ang="0">
                  <a:pos x="85" y="157"/>
                </a:cxn>
                <a:cxn ang="0">
                  <a:pos x="85" y="157"/>
                </a:cxn>
                <a:cxn ang="0">
                  <a:pos x="33" y="65"/>
                </a:cxn>
                <a:cxn ang="0">
                  <a:pos x="33" y="210"/>
                </a:cxn>
                <a:cxn ang="0">
                  <a:pos x="0" y="210"/>
                </a:cxn>
                <a:cxn ang="0">
                  <a:pos x="0" y="0"/>
                </a:cxn>
                <a:cxn ang="0">
                  <a:pos x="46" y="0"/>
                </a:cxn>
                <a:cxn ang="0">
                  <a:pos x="105" y="98"/>
                </a:cxn>
                <a:cxn ang="0">
                  <a:pos x="164" y="0"/>
                </a:cxn>
                <a:cxn ang="0">
                  <a:pos x="203" y="0"/>
                </a:cxn>
                <a:cxn ang="0">
                  <a:pos x="203" y="210"/>
                </a:cxn>
                <a:cxn ang="0">
                  <a:pos x="157" y="210"/>
                </a:cxn>
                <a:cxn ang="0">
                  <a:pos x="157" y="65"/>
                </a:cxn>
                <a:cxn ang="0">
                  <a:pos x="105" y="157"/>
                </a:cxn>
                <a:cxn ang="0">
                  <a:pos x="85" y="157"/>
                </a:cxn>
              </a:cxnLst>
              <a:rect l="0" t="0" r="r" b="b"/>
              <a:pathLst>
                <a:path w="203" h="210">
                  <a:moveTo>
                    <a:pt x="85" y="157"/>
                  </a:moveTo>
                  <a:lnTo>
                    <a:pt x="85" y="157"/>
                  </a:lnTo>
                  <a:lnTo>
                    <a:pt x="33" y="65"/>
                  </a:lnTo>
                  <a:lnTo>
                    <a:pt x="33" y="210"/>
                  </a:lnTo>
                  <a:lnTo>
                    <a:pt x="0" y="210"/>
                  </a:lnTo>
                  <a:lnTo>
                    <a:pt x="0" y="0"/>
                  </a:lnTo>
                  <a:lnTo>
                    <a:pt x="46" y="0"/>
                  </a:lnTo>
                  <a:lnTo>
                    <a:pt x="105" y="98"/>
                  </a:lnTo>
                  <a:lnTo>
                    <a:pt x="164" y="0"/>
                  </a:lnTo>
                  <a:lnTo>
                    <a:pt x="203" y="0"/>
                  </a:lnTo>
                  <a:lnTo>
                    <a:pt x="203" y="210"/>
                  </a:lnTo>
                  <a:lnTo>
                    <a:pt x="157" y="210"/>
                  </a:lnTo>
                  <a:lnTo>
                    <a:pt x="157" y="65"/>
                  </a:lnTo>
                  <a:lnTo>
                    <a:pt x="105" y="157"/>
                  </a:lnTo>
                  <a:lnTo>
                    <a:pt x="85" y="157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38" name="Freeform 114"/>
            <p:cNvSpPr>
              <a:spLocks/>
            </p:cNvSpPr>
            <p:nvPr/>
          </p:nvSpPr>
          <p:spPr bwMode="auto">
            <a:xfrm>
              <a:off x="-606" y="1859"/>
              <a:ext cx="8" cy="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7"/>
                </a:cxn>
                <a:cxn ang="0">
                  <a:pos x="0" y="7"/>
                </a:cxn>
              </a:cxnLst>
              <a:rect l="0" t="0" r="r" b="b"/>
              <a:pathLst>
                <a:path w="6" h="7">
                  <a:moveTo>
                    <a:pt x="0" y="7"/>
                  </a:move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39" name="Freeform 115"/>
            <p:cNvSpPr>
              <a:spLocks/>
            </p:cNvSpPr>
            <p:nvPr/>
          </p:nvSpPr>
          <p:spPr bwMode="auto">
            <a:xfrm>
              <a:off x="-1120" y="816"/>
              <a:ext cx="890" cy="1106"/>
            </a:xfrm>
            <a:custGeom>
              <a:avLst/>
              <a:gdLst/>
              <a:ahLst/>
              <a:cxnLst>
                <a:cxn ang="0">
                  <a:pos x="394" y="0"/>
                </a:cxn>
                <a:cxn ang="0">
                  <a:pos x="407" y="0"/>
                </a:cxn>
                <a:cxn ang="0">
                  <a:pos x="421" y="0"/>
                </a:cxn>
                <a:cxn ang="0">
                  <a:pos x="650" y="0"/>
                </a:cxn>
                <a:cxn ang="0">
                  <a:pos x="650" y="236"/>
                </a:cxn>
                <a:cxn ang="0">
                  <a:pos x="637" y="302"/>
                </a:cxn>
                <a:cxn ang="0">
                  <a:pos x="624" y="368"/>
                </a:cxn>
                <a:cxn ang="0">
                  <a:pos x="618" y="400"/>
                </a:cxn>
                <a:cxn ang="0">
                  <a:pos x="604" y="446"/>
                </a:cxn>
                <a:cxn ang="0">
                  <a:pos x="585" y="486"/>
                </a:cxn>
                <a:cxn ang="0">
                  <a:pos x="558" y="545"/>
                </a:cxn>
                <a:cxn ang="0">
                  <a:pos x="539" y="571"/>
                </a:cxn>
                <a:cxn ang="0">
                  <a:pos x="526" y="604"/>
                </a:cxn>
                <a:cxn ang="0">
                  <a:pos x="486" y="656"/>
                </a:cxn>
                <a:cxn ang="0">
                  <a:pos x="453" y="689"/>
                </a:cxn>
                <a:cxn ang="0">
                  <a:pos x="434" y="715"/>
                </a:cxn>
                <a:cxn ang="0">
                  <a:pos x="401" y="748"/>
                </a:cxn>
                <a:cxn ang="0">
                  <a:pos x="381" y="768"/>
                </a:cxn>
                <a:cxn ang="0">
                  <a:pos x="381" y="768"/>
                </a:cxn>
                <a:cxn ang="0">
                  <a:pos x="368" y="775"/>
                </a:cxn>
                <a:cxn ang="0">
                  <a:pos x="329" y="807"/>
                </a:cxn>
                <a:cxn ang="0">
                  <a:pos x="302" y="788"/>
                </a:cxn>
                <a:cxn ang="0">
                  <a:pos x="283" y="775"/>
                </a:cxn>
                <a:cxn ang="0">
                  <a:pos x="256" y="755"/>
                </a:cxn>
                <a:cxn ang="0">
                  <a:pos x="237" y="735"/>
                </a:cxn>
                <a:cxn ang="0">
                  <a:pos x="217" y="715"/>
                </a:cxn>
                <a:cxn ang="0">
                  <a:pos x="197" y="689"/>
                </a:cxn>
                <a:cxn ang="0">
                  <a:pos x="158" y="650"/>
                </a:cxn>
                <a:cxn ang="0">
                  <a:pos x="138" y="624"/>
                </a:cxn>
                <a:cxn ang="0">
                  <a:pos x="125" y="597"/>
                </a:cxn>
                <a:cxn ang="0">
                  <a:pos x="92" y="551"/>
                </a:cxn>
                <a:cxn ang="0">
                  <a:pos x="66" y="499"/>
                </a:cxn>
                <a:cxn ang="0">
                  <a:pos x="53" y="459"/>
                </a:cxn>
                <a:cxn ang="0">
                  <a:pos x="40" y="433"/>
                </a:cxn>
                <a:cxn ang="0">
                  <a:pos x="33" y="400"/>
                </a:cxn>
                <a:cxn ang="0">
                  <a:pos x="20" y="361"/>
                </a:cxn>
                <a:cxn ang="0">
                  <a:pos x="14" y="328"/>
                </a:cxn>
                <a:cxn ang="0">
                  <a:pos x="7" y="295"/>
                </a:cxn>
                <a:cxn ang="0">
                  <a:pos x="0" y="243"/>
                </a:cxn>
                <a:cxn ang="0">
                  <a:pos x="0" y="210"/>
                </a:cxn>
                <a:cxn ang="0">
                  <a:pos x="0" y="171"/>
                </a:cxn>
                <a:cxn ang="0">
                  <a:pos x="0" y="125"/>
                </a:cxn>
                <a:cxn ang="0">
                  <a:pos x="0" y="7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89" y="0"/>
                </a:cxn>
                <a:cxn ang="0">
                  <a:pos x="394" y="0"/>
                </a:cxn>
              </a:cxnLst>
              <a:rect l="0" t="0" r="r" b="b"/>
              <a:pathLst>
                <a:path w="650" h="807">
                  <a:moveTo>
                    <a:pt x="394" y="0"/>
                  </a:moveTo>
                  <a:lnTo>
                    <a:pt x="394" y="0"/>
                  </a:lnTo>
                  <a:lnTo>
                    <a:pt x="407" y="0"/>
                  </a:lnTo>
                  <a:lnTo>
                    <a:pt x="407" y="0"/>
                  </a:lnTo>
                  <a:lnTo>
                    <a:pt x="414" y="0"/>
                  </a:lnTo>
                  <a:lnTo>
                    <a:pt x="421" y="0"/>
                  </a:lnTo>
                  <a:lnTo>
                    <a:pt x="650" y="0"/>
                  </a:lnTo>
                  <a:lnTo>
                    <a:pt x="650" y="0"/>
                  </a:lnTo>
                  <a:lnTo>
                    <a:pt x="650" y="203"/>
                  </a:lnTo>
                  <a:lnTo>
                    <a:pt x="650" y="236"/>
                  </a:lnTo>
                  <a:lnTo>
                    <a:pt x="644" y="269"/>
                  </a:lnTo>
                  <a:lnTo>
                    <a:pt x="637" y="302"/>
                  </a:lnTo>
                  <a:lnTo>
                    <a:pt x="637" y="335"/>
                  </a:lnTo>
                  <a:lnTo>
                    <a:pt x="624" y="368"/>
                  </a:lnTo>
                  <a:lnTo>
                    <a:pt x="624" y="381"/>
                  </a:lnTo>
                  <a:lnTo>
                    <a:pt x="618" y="400"/>
                  </a:lnTo>
                  <a:lnTo>
                    <a:pt x="611" y="427"/>
                  </a:lnTo>
                  <a:lnTo>
                    <a:pt x="604" y="446"/>
                  </a:lnTo>
                  <a:lnTo>
                    <a:pt x="598" y="459"/>
                  </a:lnTo>
                  <a:lnTo>
                    <a:pt x="585" y="486"/>
                  </a:lnTo>
                  <a:lnTo>
                    <a:pt x="572" y="519"/>
                  </a:lnTo>
                  <a:lnTo>
                    <a:pt x="558" y="545"/>
                  </a:lnTo>
                  <a:lnTo>
                    <a:pt x="552" y="558"/>
                  </a:lnTo>
                  <a:lnTo>
                    <a:pt x="539" y="571"/>
                  </a:lnTo>
                  <a:lnTo>
                    <a:pt x="532" y="584"/>
                  </a:lnTo>
                  <a:lnTo>
                    <a:pt x="526" y="604"/>
                  </a:lnTo>
                  <a:lnTo>
                    <a:pt x="506" y="630"/>
                  </a:lnTo>
                  <a:lnTo>
                    <a:pt x="486" y="656"/>
                  </a:lnTo>
                  <a:lnTo>
                    <a:pt x="467" y="683"/>
                  </a:lnTo>
                  <a:lnTo>
                    <a:pt x="453" y="689"/>
                  </a:lnTo>
                  <a:lnTo>
                    <a:pt x="447" y="702"/>
                  </a:lnTo>
                  <a:lnTo>
                    <a:pt x="434" y="715"/>
                  </a:lnTo>
                  <a:lnTo>
                    <a:pt x="427" y="722"/>
                  </a:lnTo>
                  <a:lnTo>
                    <a:pt x="401" y="748"/>
                  </a:lnTo>
                  <a:lnTo>
                    <a:pt x="381" y="761"/>
                  </a:lnTo>
                  <a:lnTo>
                    <a:pt x="381" y="768"/>
                  </a:lnTo>
                  <a:lnTo>
                    <a:pt x="381" y="768"/>
                  </a:lnTo>
                  <a:lnTo>
                    <a:pt x="381" y="768"/>
                  </a:lnTo>
                  <a:lnTo>
                    <a:pt x="381" y="768"/>
                  </a:lnTo>
                  <a:lnTo>
                    <a:pt x="368" y="775"/>
                  </a:lnTo>
                  <a:lnTo>
                    <a:pt x="355" y="788"/>
                  </a:lnTo>
                  <a:lnTo>
                    <a:pt x="329" y="807"/>
                  </a:lnTo>
                  <a:lnTo>
                    <a:pt x="316" y="801"/>
                  </a:lnTo>
                  <a:lnTo>
                    <a:pt x="302" y="788"/>
                  </a:lnTo>
                  <a:lnTo>
                    <a:pt x="289" y="781"/>
                  </a:lnTo>
                  <a:lnTo>
                    <a:pt x="283" y="775"/>
                  </a:lnTo>
                  <a:lnTo>
                    <a:pt x="270" y="761"/>
                  </a:lnTo>
                  <a:lnTo>
                    <a:pt x="256" y="755"/>
                  </a:lnTo>
                  <a:lnTo>
                    <a:pt x="250" y="742"/>
                  </a:lnTo>
                  <a:lnTo>
                    <a:pt x="237" y="735"/>
                  </a:lnTo>
                  <a:lnTo>
                    <a:pt x="224" y="722"/>
                  </a:lnTo>
                  <a:lnTo>
                    <a:pt x="217" y="715"/>
                  </a:lnTo>
                  <a:lnTo>
                    <a:pt x="204" y="702"/>
                  </a:lnTo>
                  <a:lnTo>
                    <a:pt x="197" y="689"/>
                  </a:lnTo>
                  <a:lnTo>
                    <a:pt x="178" y="670"/>
                  </a:lnTo>
                  <a:lnTo>
                    <a:pt x="158" y="650"/>
                  </a:lnTo>
                  <a:lnTo>
                    <a:pt x="151" y="637"/>
                  </a:lnTo>
                  <a:lnTo>
                    <a:pt x="138" y="624"/>
                  </a:lnTo>
                  <a:lnTo>
                    <a:pt x="132" y="610"/>
                  </a:lnTo>
                  <a:lnTo>
                    <a:pt x="125" y="597"/>
                  </a:lnTo>
                  <a:lnTo>
                    <a:pt x="105" y="578"/>
                  </a:lnTo>
                  <a:lnTo>
                    <a:pt x="92" y="551"/>
                  </a:lnTo>
                  <a:lnTo>
                    <a:pt x="79" y="525"/>
                  </a:lnTo>
                  <a:lnTo>
                    <a:pt x="66" y="499"/>
                  </a:lnTo>
                  <a:lnTo>
                    <a:pt x="60" y="473"/>
                  </a:lnTo>
                  <a:lnTo>
                    <a:pt x="53" y="459"/>
                  </a:lnTo>
                  <a:lnTo>
                    <a:pt x="46" y="446"/>
                  </a:lnTo>
                  <a:lnTo>
                    <a:pt x="40" y="433"/>
                  </a:lnTo>
                  <a:lnTo>
                    <a:pt x="33" y="413"/>
                  </a:lnTo>
                  <a:lnTo>
                    <a:pt x="33" y="400"/>
                  </a:lnTo>
                  <a:lnTo>
                    <a:pt x="27" y="381"/>
                  </a:lnTo>
                  <a:lnTo>
                    <a:pt x="20" y="361"/>
                  </a:lnTo>
                  <a:lnTo>
                    <a:pt x="20" y="348"/>
                  </a:lnTo>
                  <a:lnTo>
                    <a:pt x="14" y="328"/>
                  </a:lnTo>
                  <a:lnTo>
                    <a:pt x="14" y="315"/>
                  </a:lnTo>
                  <a:lnTo>
                    <a:pt x="7" y="295"/>
                  </a:lnTo>
                  <a:lnTo>
                    <a:pt x="7" y="276"/>
                  </a:lnTo>
                  <a:lnTo>
                    <a:pt x="0" y="243"/>
                  </a:lnTo>
                  <a:lnTo>
                    <a:pt x="0" y="223"/>
                  </a:lnTo>
                  <a:lnTo>
                    <a:pt x="0" y="210"/>
                  </a:lnTo>
                  <a:lnTo>
                    <a:pt x="0" y="190"/>
                  </a:lnTo>
                  <a:lnTo>
                    <a:pt x="0" y="171"/>
                  </a:lnTo>
                  <a:lnTo>
                    <a:pt x="0" y="151"/>
                  </a:lnTo>
                  <a:lnTo>
                    <a:pt x="0" y="125"/>
                  </a:lnTo>
                  <a:lnTo>
                    <a:pt x="0" y="98"/>
                  </a:lnTo>
                  <a:lnTo>
                    <a:pt x="0" y="79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89" y="0"/>
                  </a:lnTo>
                  <a:lnTo>
                    <a:pt x="289" y="0"/>
                  </a:lnTo>
                  <a:lnTo>
                    <a:pt x="289" y="0"/>
                  </a:lnTo>
                  <a:lnTo>
                    <a:pt x="394" y="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40" name="Freeform 116"/>
            <p:cNvSpPr>
              <a:spLocks/>
            </p:cNvSpPr>
            <p:nvPr/>
          </p:nvSpPr>
          <p:spPr bwMode="auto">
            <a:xfrm>
              <a:off x="-1083" y="843"/>
              <a:ext cx="790" cy="927"/>
            </a:xfrm>
            <a:custGeom>
              <a:avLst/>
              <a:gdLst/>
              <a:ahLst/>
              <a:cxnLst>
                <a:cxn ang="0">
                  <a:pos x="558" y="46"/>
                </a:cxn>
                <a:cxn ang="0">
                  <a:pos x="551" y="98"/>
                </a:cxn>
                <a:cxn ang="0">
                  <a:pos x="486" y="137"/>
                </a:cxn>
                <a:cxn ang="0">
                  <a:pos x="426" y="151"/>
                </a:cxn>
                <a:cxn ang="0">
                  <a:pos x="407" y="190"/>
                </a:cxn>
                <a:cxn ang="0">
                  <a:pos x="446" y="216"/>
                </a:cxn>
                <a:cxn ang="0">
                  <a:pos x="505" y="262"/>
                </a:cxn>
                <a:cxn ang="0">
                  <a:pos x="505" y="308"/>
                </a:cxn>
                <a:cxn ang="0">
                  <a:pos x="512" y="354"/>
                </a:cxn>
                <a:cxn ang="0">
                  <a:pos x="459" y="367"/>
                </a:cxn>
                <a:cxn ang="0">
                  <a:pos x="420" y="315"/>
                </a:cxn>
                <a:cxn ang="0">
                  <a:pos x="400" y="282"/>
                </a:cxn>
                <a:cxn ang="0">
                  <a:pos x="420" y="203"/>
                </a:cxn>
                <a:cxn ang="0">
                  <a:pos x="348" y="282"/>
                </a:cxn>
                <a:cxn ang="0">
                  <a:pos x="367" y="433"/>
                </a:cxn>
                <a:cxn ang="0">
                  <a:pos x="400" y="499"/>
                </a:cxn>
                <a:cxn ang="0">
                  <a:pos x="440" y="485"/>
                </a:cxn>
                <a:cxn ang="0">
                  <a:pos x="361" y="584"/>
                </a:cxn>
                <a:cxn ang="0">
                  <a:pos x="275" y="663"/>
                </a:cxn>
                <a:cxn ang="0">
                  <a:pos x="361" y="505"/>
                </a:cxn>
                <a:cxn ang="0">
                  <a:pos x="302" y="466"/>
                </a:cxn>
                <a:cxn ang="0">
                  <a:pos x="256" y="505"/>
                </a:cxn>
                <a:cxn ang="0">
                  <a:pos x="216" y="558"/>
                </a:cxn>
                <a:cxn ang="0">
                  <a:pos x="164" y="538"/>
                </a:cxn>
                <a:cxn ang="0">
                  <a:pos x="190" y="485"/>
                </a:cxn>
                <a:cxn ang="0">
                  <a:pos x="216" y="446"/>
                </a:cxn>
                <a:cxn ang="0">
                  <a:pos x="315" y="446"/>
                </a:cxn>
                <a:cxn ang="0">
                  <a:pos x="275" y="426"/>
                </a:cxn>
                <a:cxn ang="0">
                  <a:pos x="236" y="393"/>
                </a:cxn>
                <a:cxn ang="0">
                  <a:pos x="190" y="354"/>
                </a:cxn>
                <a:cxn ang="0">
                  <a:pos x="210" y="321"/>
                </a:cxn>
                <a:cxn ang="0">
                  <a:pos x="262" y="354"/>
                </a:cxn>
                <a:cxn ang="0">
                  <a:pos x="295" y="426"/>
                </a:cxn>
                <a:cxn ang="0">
                  <a:pos x="348" y="420"/>
                </a:cxn>
                <a:cxn ang="0">
                  <a:pos x="216" y="269"/>
                </a:cxn>
                <a:cxn ang="0">
                  <a:pos x="151" y="295"/>
                </a:cxn>
                <a:cxn ang="0">
                  <a:pos x="92" y="302"/>
                </a:cxn>
                <a:cxn ang="0">
                  <a:pos x="124" y="249"/>
                </a:cxn>
                <a:cxn ang="0">
                  <a:pos x="197" y="249"/>
                </a:cxn>
                <a:cxn ang="0">
                  <a:pos x="229" y="249"/>
                </a:cxn>
                <a:cxn ang="0">
                  <a:pos x="151" y="190"/>
                </a:cxn>
                <a:cxn ang="0">
                  <a:pos x="39" y="170"/>
                </a:cxn>
                <a:cxn ang="0">
                  <a:pos x="26" y="118"/>
                </a:cxn>
                <a:cxn ang="0">
                  <a:pos x="0" y="19"/>
                </a:cxn>
                <a:cxn ang="0">
                  <a:pos x="72" y="39"/>
                </a:cxn>
                <a:cxn ang="0">
                  <a:pos x="118" y="65"/>
                </a:cxn>
                <a:cxn ang="0">
                  <a:pos x="151" y="105"/>
                </a:cxn>
                <a:cxn ang="0">
                  <a:pos x="170" y="203"/>
                </a:cxn>
                <a:cxn ang="0">
                  <a:pos x="315" y="328"/>
                </a:cxn>
                <a:cxn ang="0">
                  <a:pos x="321" y="236"/>
                </a:cxn>
                <a:cxn ang="0">
                  <a:pos x="249" y="170"/>
                </a:cxn>
                <a:cxn ang="0">
                  <a:pos x="243" y="118"/>
                </a:cxn>
                <a:cxn ang="0">
                  <a:pos x="275" y="98"/>
                </a:cxn>
                <a:cxn ang="0">
                  <a:pos x="308" y="131"/>
                </a:cxn>
                <a:cxn ang="0">
                  <a:pos x="328" y="177"/>
                </a:cxn>
                <a:cxn ang="0">
                  <a:pos x="335" y="249"/>
                </a:cxn>
                <a:cxn ang="0">
                  <a:pos x="387" y="197"/>
                </a:cxn>
                <a:cxn ang="0">
                  <a:pos x="374" y="144"/>
                </a:cxn>
                <a:cxn ang="0">
                  <a:pos x="400" y="78"/>
                </a:cxn>
                <a:cxn ang="0">
                  <a:pos x="446" y="46"/>
                </a:cxn>
              </a:cxnLst>
              <a:rect l="0" t="0" r="r" b="b"/>
              <a:pathLst>
                <a:path w="577" h="676">
                  <a:moveTo>
                    <a:pt x="518" y="0"/>
                  </a:moveTo>
                  <a:lnTo>
                    <a:pt x="518" y="0"/>
                  </a:lnTo>
                  <a:lnTo>
                    <a:pt x="512" y="6"/>
                  </a:lnTo>
                  <a:lnTo>
                    <a:pt x="512" y="13"/>
                  </a:lnTo>
                  <a:lnTo>
                    <a:pt x="512" y="19"/>
                  </a:lnTo>
                  <a:lnTo>
                    <a:pt x="512" y="19"/>
                  </a:lnTo>
                  <a:lnTo>
                    <a:pt x="512" y="26"/>
                  </a:lnTo>
                  <a:lnTo>
                    <a:pt x="518" y="26"/>
                  </a:lnTo>
                  <a:lnTo>
                    <a:pt x="518" y="32"/>
                  </a:lnTo>
                  <a:lnTo>
                    <a:pt x="525" y="32"/>
                  </a:lnTo>
                  <a:lnTo>
                    <a:pt x="525" y="32"/>
                  </a:lnTo>
                  <a:lnTo>
                    <a:pt x="525" y="39"/>
                  </a:lnTo>
                  <a:lnTo>
                    <a:pt x="531" y="39"/>
                  </a:lnTo>
                  <a:lnTo>
                    <a:pt x="531" y="39"/>
                  </a:lnTo>
                  <a:lnTo>
                    <a:pt x="538" y="39"/>
                  </a:lnTo>
                  <a:lnTo>
                    <a:pt x="545" y="39"/>
                  </a:lnTo>
                  <a:lnTo>
                    <a:pt x="551" y="46"/>
                  </a:lnTo>
                  <a:lnTo>
                    <a:pt x="558" y="46"/>
                  </a:lnTo>
                  <a:lnTo>
                    <a:pt x="577" y="39"/>
                  </a:lnTo>
                  <a:lnTo>
                    <a:pt x="571" y="46"/>
                  </a:lnTo>
                  <a:lnTo>
                    <a:pt x="564" y="46"/>
                  </a:lnTo>
                  <a:lnTo>
                    <a:pt x="558" y="52"/>
                  </a:lnTo>
                  <a:lnTo>
                    <a:pt x="551" y="59"/>
                  </a:lnTo>
                  <a:lnTo>
                    <a:pt x="545" y="59"/>
                  </a:lnTo>
                  <a:lnTo>
                    <a:pt x="545" y="65"/>
                  </a:lnTo>
                  <a:lnTo>
                    <a:pt x="545" y="65"/>
                  </a:lnTo>
                  <a:lnTo>
                    <a:pt x="538" y="72"/>
                  </a:lnTo>
                  <a:lnTo>
                    <a:pt x="538" y="72"/>
                  </a:lnTo>
                  <a:lnTo>
                    <a:pt x="538" y="78"/>
                  </a:lnTo>
                  <a:lnTo>
                    <a:pt x="538" y="78"/>
                  </a:lnTo>
                  <a:lnTo>
                    <a:pt x="538" y="85"/>
                  </a:lnTo>
                  <a:lnTo>
                    <a:pt x="538" y="92"/>
                  </a:lnTo>
                  <a:lnTo>
                    <a:pt x="545" y="92"/>
                  </a:lnTo>
                  <a:lnTo>
                    <a:pt x="545" y="98"/>
                  </a:lnTo>
                  <a:lnTo>
                    <a:pt x="545" y="98"/>
                  </a:lnTo>
                  <a:lnTo>
                    <a:pt x="551" y="98"/>
                  </a:lnTo>
                  <a:lnTo>
                    <a:pt x="551" y="105"/>
                  </a:lnTo>
                  <a:lnTo>
                    <a:pt x="558" y="105"/>
                  </a:lnTo>
                  <a:lnTo>
                    <a:pt x="558" y="105"/>
                  </a:lnTo>
                  <a:lnTo>
                    <a:pt x="551" y="105"/>
                  </a:lnTo>
                  <a:lnTo>
                    <a:pt x="545" y="105"/>
                  </a:lnTo>
                  <a:lnTo>
                    <a:pt x="531" y="105"/>
                  </a:lnTo>
                  <a:lnTo>
                    <a:pt x="525" y="111"/>
                  </a:lnTo>
                  <a:lnTo>
                    <a:pt x="518" y="111"/>
                  </a:lnTo>
                  <a:lnTo>
                    <a:pt x="512" y="111"/>
                  </a:lnTo>
                  <a:lnTo>
                    <a:pt x="505" y="118"/>
                  </a:lnTo>
                  <a:lnTo>
                    <a:pt x="499" y="118"/>
                  </a:lnTo>
                  <a:lnTo>
                    <a:pt x="499" y="124"/>
                  </a:lnTo>
                  <a:lnTo>
                    <a:pt x="499" y="124"/>
                  </a:lnTo>
                  <a:lnTo>
                    <a:pt x="499" y="131"/>
                  </a:lnTo>
                  <a:lnTo>
                    <a:pt x="499" y="137"/>
                  </a:lnTo>
                  <a:lnTo>
                    <a:pt x="499" y="144"/>
                  </a:lnTo>
                  <a:lnTo>
                    <a:pt x="492" y="137"/>
                  </a:lnTo>
                  <a:lnTo>
                    <a:pt x="486" y="137"/>
                  </a:lnTo>
                  <a:lnTo>
                    <a:pt x="479" y="137"/>
                  </a:lnTo>
                  <a:lnTo>
                    <a:pt x="479" y="137"/>
                  </a:lnTo>
                  <a:lnTo>
                    <a:pt x="472" y="137"/>
                  </a:lnTo>
                  <a:lnTo>
                    <a:pt x="472" y="137"/>
                  </a:lnTo>
                  <a:lnTo>
                    <a:pt x="466" y="144"/>
                  </a:lnTo>
                  <a:lnTo>
                    <a:pt x="466" y="151"/>
                  </a:lnTo>
                  <a:lnTo>
                    <a:pt x="459" y="151"/>
                  </a:lnTo>
                  <a:lnTo>
                    <a:pt x="459" y="157"/>
                  </a:lnTo>
                  <a:lnTo>
                    <a:pt x="453" y="151"/>
                  </a:lnTo>
                  <a:lnTo>
                    <a:pt x="446" y="151"/>
                  </a:lnTo>
                  <a:lnTo>
                    <a:pt x="446" y="151"/>
                  </a:lnTo>
                  <a:lnTo>
                    <a:pt x="440" y="144"/>
                  </a:lnTo>
                  <a:lnTo>
                    <a:pt x="440" y="144"/>
                  </a:lnTo>
                  <a:lnTo>
                    <a:pt x="433" y="144"/>
                  </a:lnTo>
                  <a:lnTo>
                    <a:pt x="433" y="144"/>
                  </a:lnTo>
                  <a:lnTo>
                    <a:pt x="426" y="144"/>
                  </a:lnTo>
                  <a:lnTo>
                    <a:pt x="426" y="151"/>
                  </a:lnTo>
                  <a:lnTo>
                    <a:pt x="426" y="151"/>
                  </a:lnTo>
                  <a:lnTo>
                    <a:pt x="420" y="151"/>
                  </a:lnTo>
                  <a:lnTo>
                    <a:pt x="413" y="151"/>
                  </a:lnTo>
                  <a:lnTo>
                    <a:pt x="407" y="157"/>
                  </a:lnTo>
                  <a:lnTo>
                    <a:pt x="407" y="164"/>
                  </a:lnTo>
                  <a:lnTo>
                    <a:pt x="400" y="164"/>
                  </a:lnTo>
                  <a:lnTo>
                    <a:pt x="400" y="170"/>
                  </a:lnTo>
                  <a:lnTo>
                    <a:pt x="394" y="177"/>
                  </a:lnTo>
                  <a:lnTo>
                    <a:pt x="394" y="183"/>
                  </a:lnTo>
                  <a:lnTo>
                    <a:pt x="394" y="183"/>
                  </a:lnTo>
                  <a:lnTo>
                    <a:pt x="394" y="190"/>
                  </a:lnTo>
                  <a:lnTo>
                    <a:pt x="394" y="190"/>
                  </a:lnTo>
                  <a:lnTo>
                    <a:pt x="394" y="190"/>
                  </a:lnTo>
                  <a:lnTo>
                    <a:pt x="400" y="190"/>
                  </a:lnTo>
                  <a:lnTo>
                    <a:pt x="400" y="190"/>
                  </a:lnTo>
                  <a:lnTo>
                    <a:pt x="400" y="190"/>
                  </a:lnTo>
                  <a:lnTo>
                    <a:pt x="407" y="190"/>
                  </a:lnTo>
                  <a:lnTo>
                    <a:pt x="407" y="190"/>
                  </a:lnTo>
                  <a:lnTo>
                    <a:pt x="407" y="190"/>
                  </a:lnTo>
                  <a:lnTo>
                    <a:pt x="413" y="190"/>
                  </a:lnTo>
                  <a:lnTo>
                    <a:pt x="413" y="183"/>
                  </a:lnTo>
                  <a:lnTo>
                    <a:pt x="420" y="177"/>
                  </a:lnTo>
                  <a:lnTo>
                    <a:pt x="426" y="170"/>
                  </a:lnTo>
                  <a:lnTo>
                    <a:pt x="426" y="170"/>
                  </a:lnTo>
                  <a:lnTo>
                    <a:pt x="426" y="170"/>
                  </a:lnTo>
                  <a:lnTo>
                    <a:pt x="426" y="170"/>
                  </a:lnTo>
                  <a:lnTo>
                    <a:pt x="433" y="177"/>
                  </a:lnTo>
                  <a:lnTo>
                    <a:pt x="433" y="177"/>
                  </a:lnTo>
                  <a:lnTo>
                    <a:pt x="426" y="183"/>
                  </a:lnTo>
                  <a:lnTo>
                    <a:pt x="426" y="190"/>
                  </a:lnTo>
                  <a:lnTo>
                    <a:pt x="426" y="190"/>
                  </a:lnTo>
                  <a:lnTo>
                    <a:pt x="426" y="197"/>
                  </a:lnTo>
                  <a:lnTo>
                    <a:pt x="426" y="203"/>
                  </a:lnTo>
                  <a:lnTo>
                    <a:pt x="433" y="203"/>
                  </a:lnTo>
                  <a:lnTo>
                    <a:pt x="440" y="210"/>
                  </a:lnTo>
                  <a:lnTo>
                    <a:pt x="440" y="210"/>
                  </a:lnTo>
                  <a:lnTo>
                    <a:pt x="446" y="216"/>
                  </a:lnTo>
                  <a:lnTo>
                    <a:pt x="453" y="216"/>
                  </a:lnTo>
                  <a:lnTo>
                    <a:pt x="459" y="223"/>
                  </a:lnTo>
                  <a:lnTo>
                    <a:pt x="466" y="223"/>
                  </a:lnTo>
                  <a:lnTo>
                    <a:pt x="472" y="223"/>
                  </a:lnTo>
                  <a:lnTo>
                    <a:pt x="486" y="229"/>
                  </a:lnTo>
                  <a:lnTo>
                    <a:pt x="492" y="229"/>
                  </a:lnTo>
                  <a:lnTo>
                    <a:pt x="505" y="229"/>
                  </a:lnTo>
                  <a:lnTo>
                    <a:pt x="505" y="229"/>
                  </a:lnTo>
                  <a:lnTo>
                    <a:pt x="499" y="236"/>
                  </a:lnTo>
                  <a:lnTo>
                    <a:pt x="499" y="236"/>
                  </a:lnTo>
                  <a:lnTo>
                    <a:pt x="499" y="242"/>
                  </a:lnTo>
                  <a:lnTo>
                    <a:pt x="492" y="242"/>
                  </a:lnTo>
                  <a:lnTo>
                    <a:pt x="499" y="249"/>
                  </a:lnTo>
                  <a:lnTo>
                    <a:pt x="499" y="249"/>
                  </a:lnTo>
                  <a:lnTo>
                    <a:pt x="499" y="256"/>
                  </a:lnTo>
                  <a:lnTo>
                    <a:pt x="499" y="256"/>
                  </a:lnTo>
                  <a:lnTo>
                    <a:pt x="505" y="262"/>
                  </a:lnTo>
                  <a:lnTo>
                    <a:pt x="505" y="262"/>
                  </a:lnTo>
                  <a:lnTo>
                    <a:pt x="505" y="269"/>
                  </a:lnTo>
                  <a:lnTo>
                    <a:pt x="512" y="269"/>
                  </a:lnTo>
                  <a:lnTo>
                    <a:pt x="512" y="269"/>
                  </a:lnTo>
                  <a:lnTo>
                    <a:pt x="518" y="275"/>
                  </a:lnTo>
                  <a:lnTo>
                    <a:pt x="531" y="282"/>
                  </a:lnTo>
                  <a:lnTo>
                    <a:pt x="525" y="282"/>
                  </a:lnTo>
                  <a:lnTo>
                    <a:pt x="518" y="282"/>
                  </a:lnTo>
                  <a:lnTo>
                    <a:pt x="518" y="282"/>
                  </a:lnTo>
                  <a:lnTo>
                    <a:pt x="512" y="282"/>
                  </a:lnTo>
                  <a:lnTo>
                    <a:pt x="512" y="282"/>
                  </a:lnTo>
                  <a:lnTo>
                    <a:pt x="505" y="282"/>
                  </a:lnTo>
                  <a:lnTo>
                    <a:pt x="505" y="288"/>
                  </a:lnTo>
                  <a:lnTo>
                    <a:pt x="505" y="288"/>
                  </a:lnTo>
                  <a:lnTo>
                    <a:pt x="505" y="288"/>
                  </a:lnTo>
                  <a:lnTo>
                    <a:pt x="499" y="295"/>
                  </a:lnTo>
                  <a:lnTo>
                    <a:pt x="499" y="295"/>
                  </a:lnTo>
                  <a:lnTo>
                    <a:pt x="505" y="302"/>
                  </a:lnTo>
                  <a:lnTo>
                    <a:pt x="505" y="308"/>
                  </a:lnTo>
                  <a:lnTo>
                    <a:pt x="505" y="308"/>
                  </a:lnTo>
                  <a:lnTo>
                    <a:pt x="512" y="315"/>
                  </a:lnTo>
                  <a:lnTo>
                    <a:pt x="518" y="321"/>
                  </a:lnTo>
                  <a:lnTo>
                    <a:pt x="531" y="334"/>
                  </a:lnTo>
                  <a:lnTo>
                    <a:pt x="538" y="334"/>
                  </a:lnTo>
                  <a:lnTo>
                    <a:pt x="538" y="341"/>
                  </a:lnTo>
                  <a:lnTo>
                    <a:pt x="545" y="341"/>
                  </a:lnTo>
                  <a:lnTo>
                    <a:pt x="538" y="341"/>
                  </a:lnTo>
                  <a:lnTo>
                    <a:pt x="538" y="341"/>
                  </a:lnTo>
                  <a:lnTo>
                    <a:pt x="531" y="341"/>
                  </a:lnTo>
                  <a:lnTo>
                    <a:pt x="531" y="341"/>
                  </a:lnTo>
                  <a:lnTo>
                    <a:pt x="525" y="341"/>
                  </a:lnTo>
                  <a:lnTo>
                    <a:pt x="525" y="341"/>
                  </a:lnTo>
                  <a:lnTo>
                    <a:pt x="518" y="348"/>
                  </a:lnTo>
                  <a:lnTo>
                    <a:pt x="518" y="348"/>
                  </a:lnTo>
                  <a:lnTo>
                    <a:pt x="512" y="348"/>
                  </a:lnTo>
                  <a:lnTo>
                    <a:pt x="512" y="354"/>
                  </a:lnTo>
                  <a:lnTo>
                    <a:pt x="512" y="354"/>
                  </a:lnTo>
                  <a:lnTo>
                    <a:pt x="512" y="354"/>
                  </a:lnTo>
                  <a:lnTo>
                    <a:pt x="512" y="361"/>
                  </a:lnTo>
                  <a:lnTo>
                    <a:pt x="512" y="367"/>
                  </a:lnTo>
                  <a:lnTo>
                    <a:pt x="512" y="380"/>
                  </a:lnTo>
                  <a:lnTo>
                    <a:pt x="512" y="393"/>
                  </a:lnTo>
                  <a:lnTo>
                    <a:pt x="505" y="387"/>
                  </a:lnTo>
                  <a:lnTo>
                    <a:pt x="499" y="380"/>
                  </a:lnTo>
                  <a:lnTo>
                    <a:pt x="499" y="374"/>
                  </a:lnTo>
                  <a:lnTo>
                    <a:pt x="492" y="367"/>
                  </a:lnTo>
                  <a:lnTo>
                    <a:pt x="486" y="361"/>
                  </a:lnTo>
                  <a:lnTo>
                    <a:pt x="479" y="361"/>
                  </a:lnTo>
                  <a:lnTo>
                    <a:pt x="479" y="361"/>
                  </a:lnTo>
                  <a:lnTo>
                    <a:pt x="472" y="361"/>
                  </a:lnTo>
                  <a:lnTo>
                    <a:pt x="472" y="361"/>
                  </a:lnTo>
                  <a:lnTo>
                    <a:pt x="466" y="361"/>
                  </a:lnTo>
                  <a:lnTo>
                    <a:pt x="466" y="367"/>
                  </a:lnTo>
                  <a:lnTo>
                    <a:pt x="459" y="367"/>
                  </a:lnTo>
                  <a:lnTo>
                    <a:pt x="459" y="367"/>
                  </a:lnTo>
                  <a:lnTo>
                    <a:pt x="459" y="374"/>
                  </a:lnTo>
                  <a:lnTo>
                    <a:pt x="453" y="374"/>
                  </a:lnTo>
                  <a:lnTo>
                    <a:pt x="453" y="380"/>
                  </a:lnTo>
                  <a:lnTo>
                    <a:pt x="453" y="380"/>
                  </a:lnTo>
                  <a:lnTo>
                    <a:pt x="453" y="380"/>
                  </a:lnTo>
                  <a:lnTo>
                    <a:pt x="453" y="374"/>
                  </a:lnTo>
                  <a:lnTo>
                    <a:pt x="446" y="367"/>
                  </a:lnTo>
                  <a:lnTo>
                    <a:pt x="446" y="361"/>
                  </a:lnTo>
                  <a:lnTo>
                    <a:pt x="446" y="348"/>
                  </a:lnTo>
                  <a:lnTo>
                    <a:pt x="440" y="341"/>
                  </a:lnTo>
                  <a:lnTo>
                    <a:pt x="440" y="334"/>
                  </a:lnTo>
                  <a:lnTo>
                    <a:pt x="440" y="328"/>
                  </a:lnTo>
                  <a:lnTo>
                    <a:pt x="433" y="328"/>
                  </a:lnTo>
                  <a:lnTo>
                    <a:pt x="433" y="328"/>
                  </a:lnTo>
                  <a:lnTo>
                    <a:pt x="426" y="321"/>
                  </a:lnTo>
                  <a:lnTo>
                    <a:pt x="426" y="321"/>
                  </a:lnTo>
                  <a:lnTo>
                    <a:pt x="420" y="315"/>
                  </a:lnTo>
                  <a:lnTo>
                    <a:pt x="420" y="315"/>
                  </a:lnTo>
                  <a:lnTo>
                    <a:pt x="413" y="315"/>
                  </a:lnTo>
                  <a:lnTo>
                    <a:pt x="407" y="315"/>
                  </a:lnTo>
                  <a:lnTo>
                    <a:pt x="407" y="315"/>
                  </a:lnTo>
                  <a:lnTo>
                    <a:pt x="400" y="315"/>
                  </a:lnTo>
                  <a:lnTo>
                    <a:pt x="394" y="321"/>
                  </a:lnTo>
                  <a:lnTo>
                    <a:pt x="400" y="315"/>
                  </a:lnTo>
                  <a:lnTo>
                    <a:pt x="400" y="308"/>
                  </a:lnTo>
                  <a:lnTo>
                    <a:pt x="407" y="308"/>
                  </a:lnTo>
                  <a:lnTo>
                    <a:pt x="407" y="302"/>
                  </a:lnTo>
                  <a:lnTo>
                    <a:pt x="407" y="302"/>
                  </a:lnTo>
                  <a:lnTo>
                    <a:pt x="407" y="295"/>
                  </a:lnTo>
                  <a:lnTo>
                    <a:pt x="407" y="295"/>
                  </a:lnTo>
                  <a:lnTo>
                    <a:pt x="407" y="288"/>
                  </a:lnTo>
                  <a:lnTo>
                    <a:pt x="407" y="288"/>
                  </a:lnTo>
                  <a:lnTo>
                    <a:pt x="407" y="282"/>
                  </a:lnTo>
                  <a:lnTo>
                    <a:pt x="407" y="282"/>
                  </a:lnTo>
                  <a:lnTo>
                    <a:pt x="400" y="282"/>
                  </a:lnTo>
                  <a:lnTo>
                    <a:pt x="400" y="282"/>
                  </a:lnTo>
                  <a:lnTo>
                    <a:pt x="400" y="282"/>
                  </a:lnTo>
                  <a:lnTo>
                    <a:pt x="400" y="282"/>
                  </a:lnTo>
                  <a:lnTo>
                    <a:pt x="394" y="282"/>
                  </a:lnTo>
                  <a:lnTo>
                    <a:pt x="394" y="282"/>
                  </a:lnTo>
                  <a:lnTo>
                    <a:pt x="387" y="282"/>
                  </a:lnTo>
                  <a:lnTo>
                    <a:pt x="394" y="269"/>
                  </a:lnTo>
                  <a:lnTo>
                    <a:pt x="394" y="262"/>
                  </a:lnTo>
                  <a:lnTo>
                    <a:pt x="400" y="256"/>
                  </a:lnTo>
                  <a:lnTo>
                    <a:pt x="407" y="242"/>
                  </a:lnTo>
                  <a:lnTo>
                    <a:pt x="413" y="236"/>
                  </a:lnTo>
                  <a:lnTo>
                    <a:pt x="420" y="229"/>
                  </a:lnTo>
                  <a:lnTo>
                    <a:pt x="426" y="223"/>
                  </a:lnTo>
                  <a:lnTo>
                    <a:pt x="433" y="210"/>
                  </a:lnTo>
                  <a:lnTo>
                    <a:pt x="433" y="210"/>
                  </a:lnTo>
                  <a:lnTo>
                    <a:pt x="426" y="210"/>
                  </a:lnTo>
                  <a:lnTo>
                    <a:pt x="426" y="203"/>
                  </a:lnTo>
                  <a:lnTo>
                    <a:pt x="420" y="203"/>
                  </a:lnTo>
                  <a:lnTo>
                    <a:pt x="420" y="203"/>
                  </a:lnTo>
                  <a:lnTo>
                    <a:pt x="413" y="203"/>
                  </a:lnTo>
                  <a:lnTo>
                    <a:pt x="413" y="197"/>
                  </a:lnTo>
                  <a:lnTo>
                    <a:pt x="407" y="197"/>
                  </a:lnTo>
                  <a:lnTo>
                    <a:pt x="407" y="197"/>
                  </a:lnTo>
                  <a:lnTo>
                    <a:pt x="407" y="203"/>
                  </a:lnTo>
                  <a:lnTo>
                    <a:pt x="400" y="203"/>
                  </a:lnTo>
                  <a:lnTo>
                    <a:pt x="394" y="203"/>
                  </a:lnTo>
                  <a:lnTo>
                    <a:pt x="387" y="210"/>
                  </a:lnTo>
                  <a:lnTo>
                    <a:pt x="387" y="216"/>
                  </a:lnTo>
                  <a:lnTo>
                    <a:pt x="380" y="216"/>
                  </a:lnTo>
                  <a:lnTo>
                    <a:pt x="380" y="223"/>
                  </a:lnTo>
                  <a:lnTo>
                    <a:pt x="367" y="229"/>
                  </a:lnTo>
                  <a:lnTo>
                    <a:pt x="367" y="236"/>
                  </a:lnTo>
                  <a:lnTo>
                    <a:pt x="361" y="242"/>
                  </a:lnTo>
                  <a:lnTo>
                    <a:pt x="354" y="256"/>
                  </a:lnTo>
                  <a:lnTo>
                    <a:pt x="354" y="262"/>
                  </a:lnTo>
                  <a:lnTo>
                    <a:pt x="348" y="275"/>
                  </a:lnTo>
                  <a:lnTo>
                    <a:pt x="348" y="282"/>
                  </a:lnTo>
                  <a:lnTo>
                    <a:pt x="341" y="288"/>
                  </a:lnTo>
                  <a:lnTo>
                    <a:pt x="341" y="295"/>
                  </a:lnTo>
                  <a:lnTo>
                    <a:pt x="341" y="308"/>
                  </a:lnTo>
                  <a:lnTo>
                    <a:pt x="341" y="315"/>
                  </a:lnTo>
                  <a:lnTo>
                    <a:pt x="341" y="321"/>
                  </a:lnTo>
                  <a:lnTo>
                    <a:pt x="341" y="334"/>
                  </a:lnTo>
                  <a:lnTo>
                    <a:pt x="341" y="341"/>
                  </a:lnTo>
                  <a:lnTo>
                    <a:pt x="341" y="341"/>
                  </a:lnTo>
                  <a:lnTo>
                    <a:pt x="341" y="348"/>
                  </a:lnTo>
                  <a:lnTo>
                    <a:pt x="341" y="348"/>
                  </a:lnTo>
                  <a:lnTo>
                    <a:pt x="341" y="354"/>
                  </a:lnTo>
                  <a:lnTo>
                    <a:pt x="341" y="361"/>
                  </a:lnTo>
                  <a:lnTo>
                    <a:pt x="348" y="374"/>
                  </a:lnTo>
                  <a:lnTo>
                    <a:pt x="354" y="393"/>
                  </a:lnTo>
                  <a:lnTo>
                    <a:pt x="361" y="407"/>
                  </a:lnTo>
                  <a:lnTo>
                    <a:pt x="367" y="420"/>
                  </a:lnTo>
                  <a:lnTo>
                    <a:pt x="367" y="426"/>
                  </a:lnTo>
                  <a:lnTo>
                    <a:pt x="367" y="433"/>
                  </a:lnTo>
                  <a:lnTo>
                    <a:pt x="374" y="446"/>
                  </a:lnTo>
                  <a:lnTo>
                    <a:pt x="374" y="459"/>
                  </a:lnTo>
                  <a:lnTo>
                    <a:pt x="374" y="466"/>
                  </a:lnTo>
                  <a:lnTo>
                    <a:pt x="374" y="479"/>
                  </a:lnTo>
                  <a:lnTo>
                    <a:pt x="374" y="492"/>
                  </a:lnTo>
                  <a:lnTo>
                    <a:pt x="374" y="505"/>
                  </a:lnTo>
                  <a:lnTo>
                    <a:pt x="374" y="512"/>
                  </a:lnTo>
                  <a:lnTo>
                    <a:pt x="374" y="512"/>
                  </a:lnTo>
                  <a:lnTo>
                    <a:pt x="374" y="518"/>
                  </a:lnTo>
                  <a:lnTo>
                    <a:pt x="380" y="518"/>
                  </a:lnTo>
                  <a:lnTo>
                    <a:pt x="380" y="518"/>
                  </a:lnTo>
                  <a:lnTo>
                    <a:pt x="380" y="518"/>
                  </a:lnTo>
                  <a:lnTo>
                    <a:pt x="380" y="512"/>
                  </a:lnTo>
                  <a:lnTo>
                    <a:pt x="387" y="512"/>
                  </a:lnTo>
                  <a:lnTo>
                    <a:pt x="387" y="505"/>
                  </a:lnTo>
                  <a:lnTo>
                    <a:pt x="394" y="505"/>
                  </a:lnTo>
                  <a:lnTo>
                    <a:pt x="394" y="499"/>
                  </a:lnTo>
                  <a:lnTo>
                    <a:pt x="400" y="499"/>
                  </a:lnTo>
                  <a:lnTo>
                    <a:pt x="400" y="492"/>
                  </a:lnTo>
                  <a:lnTo>
                    <a:pt x="407" y="485"/>
                  </a:lnTo>
                  <a:lnTo>
                    <a:pt x="413" y="485"/>
                  </a:lnTo>
                  <a:lnTo>
                    <a:pt x="420" y="479"/>
                  </a:lnTo>
                  <a:lnTo>
                    <a:pt x="426" y="472"/>
                  </a:lnTo>
                  <a:lnTo>
                    <a:pt x="433" y="472"/>
                  </a:lnTo>
                  <a:lnTo>
                    <a:pt x="446" y="466"/>
                  </a:lnTo>
                  <a:lnTo>
                    <a:pt x="472" y="453"/>
                  </a:lnTo>
                  <a:lnTo>
                    <a:pt x="479" y="466"/>
                  </a:lnTo>
                  <a:lnTo>
                    <a:pt x="492" y="479"/>
                  </a:lnTo>
                  <a:lnTo>
                    <a:pt x="479" y="479"/>
                  </a:lnTo>
                  <a:lnTo>
                    <a:pt x="472" y="479"/>
                  </a:lnTo>
                  <a:lnTo>
                    <a:pt x="466" y="479"/>
                  </a:lnTo>
                  <a:lnTo>
                    <a:pt x="459" y="479"/>
                  </a:lnTo>
                  <a:lnTo>
                    <a:pt x="453" y="479"/>
                  </a:lnTo>
                  <a:lnTo>
                    <a:pt x="446" y="479"/>
                  </a:lnTo>
                  <a:lnTo>
                    <a:pt x="440" y="485"/>
                  </a:lnTo>
                  <a:lnTo>
                    <a:pt x="440" y="485"/>
                  </a:lnTo>
                  <a:lnTo>
                    <a:pt x="433" y="485"/>
                  </a:lnTo>
                  <a:lnTo>
                    <a:pt x="426" y="492"/>
                  </a:lnTo>
                  <a:lnTo>
                    <a:pt x="420" y="492"/>
                  </a:lnTo>
                  <a:lnTo>
                    <a:pt x="413" y="499"/>
                  </a:lnTo>
                  <a:lnTo>
                    <a:pt x="413" y="499"/>
                  </a:lnTo>
                  <a:lnTo>
                    <a:pt x="407" y="505"/>
                  </a:lnTo>
                  <a:lnTo>
                    <a:pt x="407" y="512"/>
                  </a:lnTo>
                  <a:lnTo>
                    <a:pt x="400" y="518"/>
                  </a:lnTo>
                  <a:lnTo>
                    <a:pt x="394" y="525"/>
                  </a:lnTo>
                  <a:lnTo>
                    <a:pt x="387" y="544"/>
                  </a:lnTo>
                  <a:lnTo>
                    <a:pt x="380" y="558"/>
                  </a:lnTo>
                  <a:lnTo>
                    <a:pt x="367" y="577"/>
                  </a:lnTo>
                  <a:lnTo>
                    <a:pt x="367" y="577"/>
                  </a:lnTo>
                  <a:lnTo>
                    <a:pt x="367" y="584"/>
                  </a:lnTo>
                  <a:lnTo>
                    <a:pt x="367" y="584"/>
                  </a:lnTo>
                  <a:lnTo>
                    <a:pt x="361" y="584"/>
                  </a:lnTo>
                  <a:lnTo>
                    <a:pt x="361" y="584"/>
                  </a:lnTo>
                  <a:lnTo>
                    <a:pt x="361" y="584"/>
                  </a:lnTo>
                  <a:lnTo>
                    <a:pt x="361" y="584"/>
                  </a:lnTo>
                  <a:lnTo>
                    <a:pt x="354" y="597"/>
                  </a:lnTo>
                  <a:lnTo>
                    <a:pt x="348" y="610"/>
                  </a:lnTo>
                  <a:lnTo>
                    <a:pt x="341" y="623"/>
                  </a:lnTo>
                  <a:lnTo>
                    <a:pt x="335" y="630"/>
                  </a:lnTo>
                  <a:lnTo>
                    <a:pt x="328" y="643"/>
                  </a:lnTo>
                  <a:lnTo>
                    <a:pt x="328" y="650"/>
                  </a:lnTo>
                  <a:lnTo>
                    <a:pt x="321" y="656"/>
                  </a:lnTo>
                  <a:lnTo>
                    <a:pt x="315" y="663"/>
                  </a:lnTo>
                  <a:lnTo>
                    <a:pt x="302" y="676"/>
                  </a:lnTo>
                  <a:lnTo>
                    <a:pt x="302" y="676"/>
                  </a:lnTo>
                  <a:lnTo>
                    <a:pt x="289" y="676"/>
                  </a:lnTo>
                  <a:lnTo>
                    <a:pt x="275" y="676"/>
                  </a:lnTo>
                  <a:lnTo>
                    <a:pt x="269" y="676"/>
                  </a:lnTo>
                  <a:lnTo>
                    <a:pt x="256" y="676"/>
                  </a:lnTo>
                  <a:lnTo>
                    <a:pt x="262" y="676"/>
                  </a:lnTo>
                  <a:lnTo>
                    <a:pt x="269" y="669"/>
                  </a:lnTo>
                  <a:lnTo>
                    <a:pt x="275" y="663"/>
                  </a:lnTo>
                  <a:lnTo>
                    <a:pt x="282" y="656"/>
                  </a:lnTo>
                  <a:lnTo>
                    <a:pt x="289" y="650"/>
                  </a:lnTo>
                  <a:lnTo>
                    <a:pt x="295" y="643"/>
                  </a:lnTo>
                  <a:lnTo>
                    <a:pt x="308" y="630"/>
                  </a:lnTo>
                  <a:lnTo>
                    <a:pt x="321" y="610"/>
                  </a:lnTo>
                  <a:lnTo>
                    <a:pt x="328" y="597"/>
                  </a:lnTo>
                  <a:lnTo>
                    <a:pt x="335" y="590"/>
                  </a:lnTo>
                  <a:lnTo>
                    <a:pt x="341" y="584"/>
                  </a:lnTo>
                  <a:lnTo>
                    <a:pt x="348" y="564"/>
                  </a:lnTo>
                  <a:lnTo>
                    <a:pt x="354" y="558"/>
                  </a:lnTo>
                  <a:lnTo>
                    <a:pt x="354" y="551"/>
                  </a:lnTo>
                  <a:lnTo>
                    <a:pt x="354" y="544"/>
                  </a:lnTo>
                  <a:lnTo>
                    <a:pt x="354" y="538"/>
                  </a:lnTo>
                  <a:lnTo>
                    <a:pt x="361" y="531"/>
                  </a:lnTo>
                  <a:lnTo>
                    <a:pt x="361" y="525"/>
                  </a:lnTo>
                  <a:lnTo>
                    <a:pt x="361" y="518"/>
                  </a:lnTo>
                  <a:lnTo>
                    <a:pt x="361" y="512"/>
                  </a:lnTo>
                  <a:lnTo>
                    <a:pt x="361" y="505"/>
                  </a:lnTo>
                  <a:lnTo>
                    <a:pt x="361" y="505"/>
                  </a:lnTo>
                  <a:lnTo>
                    <a:pt x="354" y="505"/>
                  </a:lnTo>
                  <a:lnTo>
                    <a:pt x="354" y="499"/>
                  </a:lnTo>
                  <a:lnTo>
                    <a:pt x="354" y="492"/>
                  </a:lnTo>
                  <a:lnTo>
                    <a:pt x="348" y="492"/>
                  </a:lnTo>
                  <a:lnTo>
                    <a:pt x="348" y="479"/>
                  </a:lnTo>
                  <a:lnTo>
                    <a:pt x="348" y="479"/>
                  </a:lnTo>
                  <a:lnTo>
                    <a:pt x="348" y="472"/>
                  </a:lnTo>
                  <a:lnTo>
                    <a:pt x="341" y="472"/>
                  </a:lnTo>
                  <a:lnTo>
                    <a:pt x="341" y="466"/>
                  </a:lnTo>
                  <a:lnTo>
                    <a:pt x="341" y="459"/>
                  </a:lnTo>
                  <a:lnTo>
                    <a:pt x="335" y="459"/>
                  </a:lnTo>
                  <a:lnTo>
                    <a:pt x="328" y="459"/>
                  </a:lnTo>
                  <a:lnTo>
                    <a:pt x="328" y="459"/>
                  </a:lnTo>
                  <a:lnTo>
                    <a:pt x="321" y="459"/>
                  </a:lnTo>
                  <a:lnTo>
                    <a:pt x="315" y="459"/>
                  </a:lnTo>
                  <a:lnTo>
                    <a:pt x="308" y="466"/>
                  </a:lnTo>
                  <a:lnTo>
                    <a:pt x="302" y="466"/>
                  </a:lnTo>
                  <a:lnTo>
                    <a:pt x="302" y="466"/>
                  </a:lnTo>
                  <a:lnTo>
                    <a:pt x="295" y="466"/>
                  </a:lnTo>
                  <a:lnTo>
                    <a:pt x="295" y="472"/>
                  </a:lnTo>
                  <a:lnTo>
                    <a:pt x="295" y="472"/>
                  </a:lnTo>
                  <a:lnTo>
                    <a:pt x="295" y="479"/>
                  </a:lnTo>
                  <a:lnTo>
                    <a:pt x="289" y="485"/>
                  </a:lnTo>
                  <a:lnTo>
                    <a:pt x="289" y="492"/>
                  </a:lnTo>
                  <a:lnTo>
                    <a:pt x="282" y="505"/>
                  </a:lnTo>
                  <a:lnTo>
                    <a:pt x="282" y="512"/>
                  </a:lnTo>
                  <a:lnTo>
                    <a:pt x="275" y="525"/>
                  </a:lnTo>
                  <a:lnTo>
                    <a:pt x="275" y="518"/>
                  </a:lnTo>
                  <a:lnTo>
                    <a:pt x="269" y="518"/>
                  </a:lnTo>
                  <a:lnTo>
                    <a:pt x="269" y="512"/>
                  </a:lnTo>
                  <a:lnTo>
                    <a:pt x="269" y="512"/>
                  </a:lnTo>
                  <a:lnTo>
                    <a:pt x="262" y="512"/>
                  </a:lnTo>
                  <a:lnTo>
                    <a:pt x="262" y="512"/>
                  </a:lnTo>
                  <a:lnTo>
                    <a:pt x="262" y="505"/>
                  </a:lnTo>
                  <a:lnTo>
                    <a:pt x="256" y="505"/>
                  </a:lnTo>
                  <a:lnTo>
                    <a:pt x="256" y="505"/>
                  </a:lnTo>
                  <a:lnTo>
                    <a:pt x="249" y="505"/>
                  </a:lnTo>
                  <a:lnTo>
                    <a:pt x="249" y="512"/>
                  </a:lnTo>
                  <a:lnTo>
                    <a:pt x="249" y="512"/>
                  </a:lnTo>
                  <a:lnTo>
                    <a:pt x="243" y="512"/>
                  </a:lnTo>
                  <a:lnTo>
                    <a:pt x="243" y="512"/>
                  </a:lnTo>
                  <a:lnTo>
                    <a:pt x="243" y="512"/>
                  </a:lnTo>
                  <a:lnTo>
                    <a:pt x="236" y="518"/>
                  </a:lnTo>
                  <a:lnTo>
                    <a:pt x="236" y="525"/>
                  </a:lnTo>
                  <a:lnTo>
                    <a:pt x="229" y="531"/>
                  </a:lnTo>
                  <a:lnTo>
                    <a:pt x="229" y="531"/>
                  </a:lnTo>
                  <a:lnTo>
                    <a:pt x="229" y="538"/>
                  </a:lnTo>
                  <a:lnTo>
                    <a:pt x="229" y="544"/>
                  </a:lnTo>
                  <a:lnTo>
                    <a:pt x="229" y="551"/>
                  </a:lnTo>
                  <a:lnTo>
                    <a:pt x="229" y="564"/>
                  </a:lnTo>
                  <a:lnTo>
                    <a:pt x="223" y="564"/>
                  </a:lnTo>
                  <a:lnTo>
                    <a:pt x="223" y="558"/>
                  </a:lnTo>
                  <a:lnTo>
                    <a:pt x="216" y="558"/>
                  </a:lnTo>
                  <a:lnTo>
                    <a:pt x="210" y="558"/>
                  </a:lnTo>
                  <a:lnTo>
                    <a:pt x="210" y="558"/>
                  </a:lnTo>
                  <a:lnTo>
                    <a:pt x="203" y="558"/>
                  </a:lnTo>
                  <a:lnTo>
                    <a:pt x="197" y="558"/>
                  </a:lnTo>
                  <a:lnTo>
                    <a:pt x="190" y="558"/>
                  </a:lnTo>
                  <a:lnTo>
                    <a:pt x="190" y="564"/>
                  </a:lnTo>
                  <a:lnTo>
                    <a:pt x="184" y="564"/>
                  </a:lnTo>
                  <a:lnTo>
                    <a:pt x="177" y="564"/>
                  </a:lnTo>
                  <a:lnTo>
                    <a:pt x="177" y="564"/>
                  </a:lnTo>
                  <a:lnTo>
                    <a:pt x="164" y="571"/>
                  </a:lnTo>
                  <a:lnTo>
                    <a:pt x="157" y="577"/>
                  </a:lnTo>
                  <a:lnTo>
                    <a:pt x="164" y="571"/>
                  </a:lnTo>
                  <a:lnTo>
                    <a:pt x="164" y="564"/>
                  </a:lnTo>
                  <a:lnTo>
                    <a:pt x="164" y="558"/>
                  </a:lnTo>
                  <a:lnTo>
                    <a:pt x="164" y="551"/>
                  </a:lnTo>
                  <a:lnTo>
                    <a:pt x="164" y="551"/>
                  </a:lnTo>
                  <a:lnTo>
                    <a:pt x="164" y="544"/>
                  </a:lnTo>
                  <a:lnTo>
                    <a:pt x="164" y="538"/>
                  </a:lnTo>
                  <a:lnTo>
                    <a:pt x="164" y="538"/>
                  </a:lnTo>
                  <a:lnTo>
                    <a:pt x="164" y="531"/>
                  </a:lnTo>
                  <a:lnTo>
                    <a:pt x="164" y="531"/>
                  </a:lnTo>
                  <a:lnTo>
                    <a:pt x="157" y="525"/>
                  </a:lnTo>
                  <a:lnTo>
                    <a:pt x="157" y="525"/>
                  </a:lnTo>
                  <a:lnTo>
                    <a:pt x="157" y="525"/>
                  </a:lnTo>
                  <a:lnTo>
                    <a:pt x="157" y="518"/>
                  </a:lnTo>
                  <a:lnTo>
                    <a:pt x="151" y="518"/>
                  </a:lnTo>
                  <a:lnTo>
                    <a:pt x="151" y="518"/>
                  </a:lnTo>
                  <a:lnTo>
                    <a:pt x="144" y="518"/>
                  </a:lnTo>
                  <a:lnTo>
                    <a:pt x="164" y="512"/>
                  </a:lnTo>
                  <a:lnTo>
                    <a:pt x="170" y="505"/>
                  </a:lnTo>
                  <a:lnTo>
                    <a:pt x="170" y="505"/>
                  </a:lnTo>
                  <a:lnTo>
                    <a:pt x="177" y="505"/>
                  </a:lnTo>
                  <a:lnTo>
                    <a:pt x="184" y="499"/>
                  </a:lnTo>
                  <a:lnTo>
                    <a:pt x="190" y="492"/>
                  </a:lnTo>
                  <a:lnTo>
                    <a:pt x="190" y="485"/>
                  </a:lnTo>
                  <a:lnTo>
                    <a:pt x="190" y="485"/>
                  </a:lnTo>
                  <a:lnTo>
                    <a:pt x="190" y="479"/>
                  </a:lnTo>
                  <a:lnTo>
                    <a:pt x="190" y="479"/>
                  </a:lnTo>
                  <a:lnTo>
                    <a:pt x="190" y="472"/>
                  </a:lnTo>
                  <a:lnTo>
                    <a:pt x="190" y="472"/>
                  </a:lnTo>
                  <a:lnTo>
                    <a:pt x="184" y="472"/>
                  </a:lnTo>
                  <a:lnTo>
                    <a:pt x="184" y="466"/>
                  </a:lnTo>
                  <a:lnTo>
                    <a:pt x="184" y="466"/>
                  </a:lnTo>
                  <a:lnTo>
                    <a:pt x="177" y="466"/>
                  </a:lnTo>
                  <a:lnTo>
                    <a:pt x="177" y="466"/>
                  </a:lnTo>
                  <a:lnTo>
                    <a:pt x="170" y="459"/>
                  </a:lnTo>
                  <a:lnTo>
                    <a:pt x="170" y="459"/>
                  </a:lnTo>
                  <a:lnTo>
                    <a:pt x="170" y="459"/>
                  </a:lnTo>
                  <a:lnTo>
                    <a:pt x="170" y="459"/>
                  </a:lnTo>
                  <a:lnTo>
                    <a:pt x="177" y="459"/>
                  </a:lnTo>
                  <a:lnTo>
                    <a:pt x="184" y="453"/>
                  </a:lnTo>
                  <a:lnTo>
                    <a:pt x="197" y="453"/>
                  </a:lnTo>
                  <a:lnTo>
                    <a:pt x="210" y="453"/>
                  </a:lnTo>
                  <a:lnTo>
                    <a:pt x="216" y="446"/>
                  </a:lnTo>
                  <a:lnTo>
                    <a:pt x="229" y="446"/>
                  </a:lnTo>
                  <a:lnTo>
                    <a:pt x="243" y="446"/>
                  </a:lnTo>
                  <a:lnTo>
                    <a:pt x="249" y="446"/>
                  </a:lnTo>
                  <a:lnTo>
                    <a:pt x="256" y="446"/>
                  </a:lnTo>
                  <a:lnTo>
                    <a:pt x="262" y="446"/>
                  </a:lnTo>
                  <a:lnTo>
                    <a:pt x="269" y="453"/>
                  </a:lnTo>
                  <a:lnTo>
                    <a:pt x="275" y="453"/>
                  </a:lnTo>
                  <a:lnTo>
                    <a:pt x="282" y="453"/>
                  </a:lnTo>
                  <a:lnTo>
                    <a:pt x="289" y="453"/>
                  </a:lnTo>
                  <a:lnTo>
                    <a:pt x="289" y="459"/>
                  </a:lnTo>
                  <a:lnTo>
                    <a:pt x="295" y="459"/>
                  </a:lnTo>
                  <a:lnTo>
                    <a:pt x="295" y="459"/>
                  </a:lnTo>
                  <a:lnTo>
                    <a:pt x="302" y="459"/>
                  </a:lnTo>
                  <a:lnTo>
                    <a:pt x="302" y="459"/>
                  </a:lnTo>
                  <a:lnTo>
                    <a:pt x="308" y="453"/>
                  </a:lnTo>
                  <a:lnTo>
                    <a:pt x="308" y="453"/>
                  </a:lnTo>
                  <a:lnTo>
                    <a:pt x="308" y="453"/>
                  </a:lnTo>
                  <a:lnTo>
                    <a:pt x="315" y="446"/>
                  </a:lnTo>
                  <a:lnTo>
                    <a:pt x="315" y="446"/>
                  </a:lnTo>
                  <a:lnTo>
                    <a:pt x="315" y="446"/>
                  </a:lnTo>
                  <a:lnTo>
                    <a:pt x="308" y="439"/>
                  </a:lnTo>
                  <a:lnTo>
                    <a:pt x="308" y="439"/>
                  </a:lnTo>
                  <a:lnTo>
                    <a:pt x="308" y="439"/>
                  </a:lnTo>
                  <a:lnTo>
                    <a:pt x="308" y="439"/>
                  </a:lnTo>
                  <a:lnTo>
                    <a:pt x="302" y="439"/>
                  </a:lnTo>
                  <a:lnTo>
                    <a:pt x="295" y="439"/>
                  </a:lnTo>
                  <a:lnTo>
                    <a:pt x="289" y="439"/>
                  </a:lnTo>
                  <a:lnTo>
                    <a:pt x="282" y="439"/>
                  </a:lnTo>
                  <a:lnTo>
                    <a:pt x="275" y="439"/>
                  </a:lnTo>
                  <a:lnTo>
                    <a:pt x="269" y="433"/>
                  </a:lnTo>
                  <a:lnTo>
                    <a:pt x="269" y="433"/>
                  </a:lnTo>
                  <a:lnTo>
                    <a:pt x="269" y="433"/>
                  </a:lnTo>
                  <a:lnTo>
                    <a:pt x="269" y="433"/>
                  </a:lnTo>
                  <a:lnTo>
                    <a:pt x="269" y="426"/>
                  </a:lnTo>
                  <a:lnTo>
                    <a:pt x="275" y="426"/>
                  </a:lnTo>
                  <a:lnTo>
                    <a:pt x="275" y="426"/>
                  </a:lnTo>
                  <a:lnTo>
                    <a:pt x="275" y="420"/>
                  </a:lnTo>
                  <a:lnTo>
                    <a:pt x="275" y="420"/>
                  </a:lnTo>
                  <a:lnTo>
                    <a:pt x="275" y="420"/>
                  </a:lnTo>
                  <a:lnTo>
                    <a:pt x="275" y="413"/>
                  </a:lnTo>
                  <a:lnTo>
                    <a:pt x="275" y="413"/>
                  </a:lnTo>
                  <a:lnTo>
                    <a:pt x="262" y="413"/>
                  </a:lnTo>
                  <a:lnTo>
                    <a:pt x="249" y="413"/>
                  </a:lnTo>
                  <a:lnTo>
                    <a:pt x="236" y="413"/>
                  </a:lnTo>
                  <a:lnTo>
                    <a:pt x="229" y="413"/>
                  </a:lnTo>
                  <a:lnTo>
                    <a:pt x="223" y="413"/>
                  </a:lnTo>
                  <a:lnTo>
                    <a:pt x="229" y="407"/>
                  </a:lnTo>
                  <a:lnTo>
                    <a:pt x="229" y="407"/>
                  </a:lnTo>
                  <a:lnTo>
                    <a:pt x="229" y="407"/>
                  </a:lnTo>
                  <a:lnTo>
                    <a:pt x="229" y="400"/>
                  </a:lnTo>
                  <a:lnTo>
                    <a:pt x="236" y="400"/>
                  </a:lnTo>
                  <a:lnTo>
                    <a:pt x="236" y="400"/>
                  </a:lnTo>
                  <a:lnTo>
                    <a:pt x="236" y="393"/>
                  </a:lnTo>
                  <a:lnTo>
                    <a:pt x="236" y="393"/>
                  </a:lnTo>
                  <a:lnTo>
                    <a:pt x="229" y="393"/>
                  </a:lnTo>
                  <a:lnTo>
                    <a:pt x="229" y="387"/>
                  </a:lnTo>
                  <a:lnTo>
                    <a:pt x="229" y="387"/>
                  </a:lnTo>
                  <a:lnTo>
                    <a:pt x="229" y="387"/>
                  </a:lnTo>
                  <a:lnTo>
                    <a:pt x="223" y="380"/>
                  </a:lnTo>
                  <a:lnTo>
                    <a:pt x="223" y="380"/>
                  </a:lnTo>
                  <a:lnTo>
                    <a:pt x="216" y="380"/>
                  </a:lnTo>
                  <a:lnTo>
                    <a:pt x="216" y="380"/>
                  </a:lnTo>
                  <a:lnTo>
                    <a:pt x="210" y="380"/>
                  </a:lnTo>
                  <a:lnTo>
                    <a:pt x="203" y="380"/>
                  </a:lnTo>
                  <a:lnTo>
                    <a:pt x="190" y="380"/>
                  </a:lnTo>
                  <a:lnTo>
                    <a:pt x="190" y="374"/>
                  </a:lnTo>
                  <a:lnTo>
                    <a:pt x="190" y="367"/>
                  </a:lnTo>
                  <a:lnTo>
                    <a:pt x="190" y="361"/>
                  </a:lnTo>
                  <a:lnTo>
                    <a:pt x="190" y="361"/>
                  </a:lnTo>
                  <a:lnTo>
                    <a:pt x="190" y="354"/>
                  </a:lnTo>
                  <a:lnTo>
                    <a:pt x="190" y="354"/>
                  </a:lnTo>
                  <a:lnTo>
                    <a:pt x="190" y="354"/>
                  </a:lnTo>
                  <a:lnTo>
                    <a:pt x="190" y="354"/>
                  </a:lnTo>
                  <a:lnTo>
                    <a:pt x="190" y="354"/>
                  </a:lnTo>
                  <a:lnTo>
                    <a:pt x="190" y="348"/>
                  </a:lnTo>
                  <a:lnTo>
                    <a:pt x="184" y="348"/>
                  </a:lnTo>
                  <a:lnTo>
                    <a:pt x="184" y="341"/>
                  </a:lnTo>
                  <a:lnTo>
                    <a:pt x="177" y="341"/>
                  </a:lnTo>
                  <a:lnTo>
                    <a:pt x="170" y="334"/>
                  </a:lnTo>
                  <a:lnTo>
                    <a:pt x="170" y="334"/>
                  </a:lnTo>
                  <a:lnTo>
                    <a:pt x="177" y="334"/>
                  </a:lnTo>
                  <a:lnTo>
                    <a:pt x="184" y="334"/>
                  </a:lnTo>
                  <a:lnTo>
                    <a:pt x="190" y="334"/>
                  </a:lnTo>
                  <a:lnTo>
                    <a:pt x="197" y="334"/>
                  </a:lnTo>
                  <a:lnTo>
                    <a:pt x="203" y="328"/>
                  </a:lnTo>
                  <a:lnTo>
                    <a:pt x="203" y="328"/>
                  </a:lnTo>
                  <a:lnTo>
                    <a:pt x="203" y="328"/>
                  </a:lnTo>
                  <a:lnTo>
                    <a:pt x="210" y="328"/>
                  </a:lnTo>
                  <a:lnTo>
                    <a:pt x="210" y="321"/>
                  </a:lnTo>
                  <a:lnTo>
                    <a:pt x="210" y="321"/>
                  </a:lnTo>
                  <a:lnTo>
                    <a:pt x="216" y="315"/>
                  </a:lnTo>
                  <a:lnTo>
                    <a:pt x="216" y="315"/>
                  </a:lnTo>
                  <a:lnTo>
                    <a:pt x="223" y="328"/>
                  </a:lnTo>
                  <a:lnTo>
                    <a:pt x="229" y="328"/>
                  </a:lnTo>
                  <a:lnTo>
                    <a:pt x="236" y="334"/>
                  </a:lnTo>
                  <a:lnTo>
                    <a:pt x="236" y="334"/>
                  </a:lnTo>
                  <a:lnTo>
                    <a:pt x="236" y="334"/>
                  </a:lnTo>
                  <a:lnTo>
                    <a:pt x="243" y="334"/>
                  </a:lnTo>
                  <a:lnTo>
                    <a:pt x="243" y="334"/>
                  </a:lnTo>
                  <a:lnTo>
                    <a:pt x="243" y="334"/>
                  </a:lnTo>
                  <a:lnTo>
                    <a:pt x="249" y="334"/>
                  </a:lnTo>
                  <a:lnTo>
                    <a:pt x="249" y="334"/>
                  </a:lnTo>
                  <a:lnTo>
                    <a:pt x="249" y="328"/>
                  </a:lnTo>
                  <a:lnTo>
                    <a:pt x="256" y="334"/>
                  </a:lnTo>
                  <a:lnTo>
                    <a:pt x="256" y="348"/>
                  </a:lnTo>
                  <a:lnTo>
                    <a:pt x="262" y="348"/>
                  </a:lnTo>
                  <a:lnTo>
                    <a:pt x="262" y="354"/>
                  </a:lnTo>
                  <a:lnTo>
                    <a:pt x="262" y="354"/>
                  </a:lnTo>
                  <a:lnTo>
                    <a:pt x="269" y="354"/>
                  </a:lnTo>
                  <a:lnTo>
                    <a:pt x="269" y="361"/>
                  </a:lnTo>
                  <a:lnTo>
                    <a:pt x="269" y="361"/>
                  </a:lnTo>
                  <a:lnTo>
                    <a:pt x="275" y="361"/>
                  </a:lnTo>
                  <a:lnTo>
                    <a:pt x="275" y="361"/>
                  </a:lnTo>
                  <a:lnTo>
                    <a:pt x="275" y="361"/>
                  </a:lnTo>
                  <a:lnTo>
                    <a:pt x="282" y="361"/>
                  </a:lnTo>
                  <a:lnTo>
                    <a:pt x="282" y="354"/>
                  </a:lnTo>
                  <a:lnTo>
                    <a:pt x="282" y="354"/>
                  </a:lnTo>
                  <a:lnTo>
                    <a:pt x="282" y="354"/>
                  </a:lnTo>
                  <a:lnTo>
                    <a:pt x="282" y="367"/>
                  </a:lnTo>
                  <a:lnTo>
                    <a:pt x="282" y="387"/>
                  </a:lnTo>
                  <a:lnTo>
                    <a:pt x="282" y="400"/>
                  </a:lnTo>
                  <a:lnTo>
                    <a:pt x="275" y="413"/>
                  </a:lnTo>
                  <a:lnTo>
                    <a:pt x="282" y="413"/>
                  </a:lnTo>
                  <a:lnTo>
                    <a:pt x="282" y="420"/>
                  </a:lnTo>
                  <a:lnTo>
                    <a:pt x="289" y="420"/>
                  </a:lnTo>
                  <a:lnTo>
                    <a:pt x="295" y="426"/>
                  </a:lnTo>
                  <a:lnTo>
                    <a:pt x="295" y="433"/>
                  </a:lnTo>
                  <a:lnTo>
                    <a:pt x="302" y="433"/>
                  </a:lnTo>
                  <a:lnTo>
                    <a:pt x="308" y="433"/>
                  </a:lnTo>
                  <a:lnTo>
                    <a:pt x="315" y="433"/>
                  </a:lnTo>
                  <a:lnTo>
                    <a:pt x="315" y="439"/>
                  </a:lnTo>
                  <a:lnTo>
                    <a:pt x="328" y="446"/>
                  </a:lnTo>
                  <a:lnTo>
                    <a:pt x="348" y="459"/>
                  </a:lnTo>
                  <a:lnTo>
                    <a:pt x="348" y="459"/>
                  </a:lnTo>
                  <a:lnTo>
                    <a:pt x="348" y="459"/>
                  </a:lnTo>
                  <a:lnTo>
                    <a:pt x="348" y="459"/>
                  </a:lnTo>
                  <a:lnTo>
                    <a:pt x="354" y="453"/>
                  </a:lnTo>
                  <a:lnTo>
                    <a:pt x="354" y="453"/>
                  </a:lnTo>
                  <a:lnTo>
                    <a:pt x="354" y="453"/>
                  </a:lnTo>
                  <a:lnTo>
                    <a:pt x="354" y="453"/>
                  </a:lnTo>
                  <a:lnTo>
                    <a:pt x="354" y="446"/>
                  </a:lnTo>
                  <a:lnTo>
                    <a:pt x="354" y="446"/>
                  </a:lnTo>
                  <a:lnTo>
                    <a:pt x="348" y="433"/>
                  </a:lnTo>
                  <a:lnTo>
                    <a:pt x="348" y="420"/>
                  </a:lnTo>
                  <a:lnTo>
                    <a:pt x="341" y="407"/>
                  </a:lnTo>
                  <a:lnTo>
                    <a:pt x="335" y="400"/>
                  </a:lnTo>
                  <a:lnTo>
                    <a:pt x="335" y="387"/>
                  </a:lnTo>
                  <a:lnTo>
                    <a:pt x="328" y="374"/>
                  </a:lnTo>
                  <a:lnTo>
                    <a:pt x="321" y="367"/>
                  </a:lnTo>
                  <a:lnTo>
                    <a:pt x="315" y="354"/>
                  </a:lnTo>
                  <a:lnTo>
                    <a:pt x="315" y="341"/>
                  </a:lnTo>
                  <a:lnTo>
                    <a:pt x="308" y="334"/>
                  </a:lnTo>
                  <a:lnTo>
                    <a:pt x="295" y="321"/>
                  </a:lnTo>
                  <a:lnTo>
                    <a:pt x="289" y="315"/>
                  </a:lnTo>
                  <a:lnTo>
                    <a:pt x="282" y="302"/>
                  </a:lnTo>
                  <a:lnTo>
                    <a:pt x="275" y="295"/>
                  </a:lnTo>
                  <a:lnTo>
                    <a:pt x="262" y="282"/>
                  </a:lnTo>
                  <a:lnTo>
                    <a:pt x="256" y="275"/>
                  </a:lnTo>
                  <a:lnTo>
                    <a:pt x="256" y="275"/>
                  </a:lnTo>
                  <a:lnTo>
                    <a:pt x="243" y="275"/>
                  </a:lnTo>
                  <a:lnTo>
                    <a:pt x="223" y="269"/>
                  </a:lnTo>
                  <a:lnTo>
                    <a:pt x="216" y="269"/>
                  </a:lnTo>
                  <a:lnTo>
                    <a:pt x="210" y="269"/>
                  </a:lnTo>
                  <a:lnTo>
                    <a:pt x="203" y="269"/>
                  </a:lnTo>
                  <a:lnTo>
                    <a:pt x="203" y="262"/>
                  </a:lnTo>
                  <a:lnTo>
                    <a:pt x="197" y="262"/>
                  </a:lnTo>
                  <a:lnTo>
                    <a:pt x="197" y="269"/>
                  </a:lnTo>
                  <a:lnTo>
                    <a:pt x="197" y="275"/>
                  </a:lnTo>
                  <a:lnTo>
                    <a:pt x="190" y="282"/>
                  </a:lnTo>
                  <a:lnTo>
                    <a:pt x="177" y="295"/>
                  </a:lnTo>
                  <a:lnTo>
                    <a:pt x="177" y="295"/>
                  </a:lnTo>
                  <a:lnTo>
                    <a:pt x="170" y="302"/>
                  </a:lnTo>
                  <a:lnTo>
                    <a:pt x="157" y="315"/>
                  </a:lnTo>
                  <a:lnTo>
                    <a:pt x="157" y="315"/>
                  </a:lnTo>
                  <a:lnTo>
                    <a:pt x="157" y="308"/>
                  </a:lnTo>
                  <a:lnTo>
                    <a:pt x="157" y="302"/>
                  </a:lnTo>
                  <a:lnTo>
                    <a:pt x="151" y="302"/>
                  </a:lnTo>
                  <a:lnTo>
                    <a:pt x="151" y="295"/>
                  </a:lnTo>
                  <a:lnTo>
                    <a:pt x="151" y="295"/>
                  </a:lnTo>
                  <a:lnTo>
                    <a:pt x="151" y="295"/>
                  </a:lnTo>
                  <a:lnTo>
                    <a:pt x="151" y="295"/>
                  </a:lnTo>
                  <a:lnTo>
                    <a:pt x="144" y="295"/>
                  </a:lnTo>
                  <a:lnTo>
                    <a:pt x="144" y="295"/>
                  </a:lnTo>
                  <a:lnTo>
                    <a:pt x="138" y="295"/>
                  </a:lnTo>
                  <a:lnTo>
                    <a:pt x="138" y="295"/>
                  </a:lnTo>
                  <a:lnTo>
                    <a:pt x="131" y="295"/>
                  </a:lnTo>
                  <a:lnTo>
                    <a:pt x="131" y="295"/>
                  </a:lnTo>
                  <a:lnTo>
                    <a:pt x="124" y="302"/>
                  </a:lnTo>
                  <a:lnTo>
                    <a:pt x="124" y="302"/>
                  </a:lnTo>
                  <a:lnTo>
                    <a:pt x="124" y="302"/>
                  </a:lnTo>
                  <a:lnTo>
                    <a:pt x="118" y="315"/>
                  </a:lnTo>
                  <a:lnTo>
                    <a:pt x="111" y="308"/>
                  </a:lnTo>
                  <a:lnTo>
                    <a:pt x="105" y="302"/>
                  </a:lnTo>
                  <a:lnTo>
                    <a:pt x="105" y="302"/>
                  </a:lnTo>
                  <a:lnTo>
                    <a:pt x="105" y="302"/>
                  </a:lnTo>
                  <a:lnTo>
                    <a:pt x="98" y="302"/>
                  </a:lnTo>
                  <a:lnTo>
                    <a:pt x="98" y="302"/>
                  </a:lnTo>
                  <a:lnTo>
                    <a:pt x="92" y="302"/>
                  </a:lnTo>
                  <a:lnTo>
                    <a:pt x="78" y="295"/>
                  </a:lnTo>
                  <a:lnTo>
                    <a:pt x="78" y="295"/>
                  </a:lnTo>
                  <a:lnTo>
                    <a:pt x="78" y="295"/>
                  </a:lnTo>
                  <a:lnTo>
                    <a:pt x="85" y="295"/>
                  </a:lnTo>
                  <a:lnTo>
                    <a:pt x="85" y="288"/>
                  </a:lnTo>
                  <a:lnTo>
                    <a:pt x="85" y="288"/>
                  </a:lnTo>
                  <a:lnTo>
                    <a:pt x="92" y="282"/>
                  </a:lnTo>
                  <a:lnTo>
                    <a:pt x="92" y="275"/>
                  </a:lnTo>
                  <a:lnTo>
                    <a:pt x="92" y="269"/>
                  </a:lnTo>
                  <a:lnTo>
                    <a:pt x="92" y="269"/>
                  </a:lnTo>
                  <a:lnTo>
                    <a:pt x="92" y="262"/>
                  </a:lnTo>
                  <a:lnTo>
                    <a:pt x="92" y="256"/>
                  </a:lnTo>
                  <a:lnTo>
                    <a:pt x="92" y="256"/>
                  </a:lnTo>
                  <a:lnTo>
                    <a:pt x="105" y="256"/>
                  </a:lnTo>
                  <a:lnTo>
                    <a:pt x="111" y="256"/>
                  </a:lnTo>
                  <a:lnTo>
                    <a:pt x="118" y="256"/>
                  </a:lnTo>
                  <a:lnTo>
                    <a:pt x="124" y="256"/>
                  </a:lnTo>
                  <a:lnTo>
                    <a:pt x="124" y="249"/>
                  </a:lnTo>
                  <a:lnTo>
                    <a:pt x="131" y="249"/>
                  </a:lnTo>
                  <a:lnTo>
                    <a:pt x="138" y="249"/>
                  </a:lnTo>
                  <a:lnTo>
                    <a:pt x="138" y="242"/>
                  </a:lnTo>
                  <a:lnTo>
                    <a:pt x="138" y="242"/>
                  </a:lnTo>
                  <a:lnTo>
                    <a:pt x="144" y="236"/>
                  </a:lnTo>
                  <a:lnTo>
                    <a:pt x="138" y="236"/>
                  </a:lnTo>
                  <a:lnTo>
                    <a:pt x="138" y="229"/>
                  </a:lnTo>
                  <a:lnTo>
                    <a:pt x="138" y="229"/>
                  </a:lnTo>
                  <a:lnTo>
                    <a:pt x="131" y="223"/>
                  </a:lnTo>
                  <a:lnTo>
                    <a:pt x="131" y="223"/>
                  </a:lnTo>
                  <a:lnTo>
                    <a:pt x="138" y="223"/>
                  </a:lnTo>
                  <a:lnTo>
                    <a:pt x="144" y="223"/>
                  </a:lnTo>
                  <a:lnTo>
                    <a:pt x="151" y="229"/>
                  </a:lnTo>
                  <a:lnTo>
                    <a:pt x="164" y="229"/>
                  </a:lnTo>
                  <a:lnTo>
                    <a:pt x="177" y="236"/>
                  </a:lnTo>
                  <a:lnTo>
                    <a:pt x="184" y="242"/>
                  </a:lnTo>
                  <a:lnTo>
                    <a:pt x="190" y="249"/>
                  </a:lnTo>
                  <a:lnTo>
                    <a:pt x="197" y="249"/>
                  </a:lnTo>
                  <a:lnTo>
                    <a:pt x="203" y="256"/>
                  </a:lnTo>
                  <a:lnTo>
                    <a:pt x="210" y="262"/>
                  </a:lnTo>
                  <a:lnTo>
                    <a:pt x="210" y="262"/>
                  </a:lnTo>
                  <a:lnTo>
                    <a:pt x="210" y="262"/>
                  </a:lnTo>
                  <a:lnTo>
                    <a:pt x="210" y="262"/>
                  </a:lnTo>
                  <a:lnTo>
                    <a:pt x="216" y="262"/>
                  </a:lnTo>
                  <a:lnTo>
                    <a:pt x="216" y="262"/>
                  </a:lnTo>
                  <a:lnTo>
                    <a:pt x="223" y="262"/>
                  </a:lnTo>
                  <a:lnTo>
                    <a:pt x="229" y="262"/>
                  </a:lnTo>
                  <a:lnTo>
                    <a:pt x="229" y="262"/>
                  </a:lnTo>
                  <a:lnTo>
                    <a:pt x="229" y="262"/>
                  </a:lnTo>
                  <a:lnTo>
                    <a:pt x="229" y="262"/>
                  </a:lnTo>
                  <a:lnTo>
                    <a:pt x="236" y="256"/>
                  </a:lnTo>
                  <a:lnTo>
                    <a:pt x="236" y="256"/>
                  </a:lnTo>
                  <a:lnTo>
                    <a:pt x="236" y="256"/>
                  </a:lnTo>
                  <a:lnTo>
                    <a:pt x="236" y="256"/>
                  </a:lnTo>
                  <a:lnTo>
                    <a:pt x="229" y="249"/>
                  </a:lnTo>
                  <a:lnTo>
                    <a:pt x="229" y="249"/>
                  </a:lnTo>
                  <a:lnTo>
                    <a:pt x="229" y="242"/>
                  </a:lnTo>
                  <a:lnTo>
                    <a:pt x="223" y="242"/>
                  </a:lnTo>
                  <a:lnTo>
                    <a:pt x="216" y="236"/>
                  </a:lnTo>
                  <a:lnTo>
                    <a:pt x="216" y="229"/>
                  </a:lnTo>
                  <a:lnTo>
                    <a:pt x="203" y="223"/>
                  </a:lnTo>
                  <a:lnTo>
                    <a:pt x="197" y="223"/>
                  </a:lnTo>
                  <a:lnTo>
                    <a:pt x="197" y="216"/>
                  </a:lnTo>
                  <a:lnTo>
                    <a:pt x="190" y="216"/>
                  </a:lnTo>
                  <a:lnTo>
                    <a:pt x="184" y="216"/>
                  </a:lnTo>
                  <a:lnTo>
                    <a:pt x="177" y="216"/>
                  </a:lnTo>
                  <a:lnTo>
                    <a:pt x="170" y="210"/>
                  </a:lnTo>
                  <a:lnTo>
                    <a:pt x="164" y="210"/>
                  </a:lnTo>
                  <a:lnTo>
                    <a:pt x="164" y="210"/>
                  </a:lnTo>
                  <a:lnTo>
                    <a:pt x="157" y="203"/>
                  </a:lnTo>
                  <a:lnTo>
                    <a:pt x="157" y="203"/>
                  </a:lnTo>
                  <a:lnTo>
                    <a:pt x="151" y="203"/>
                  </a:lnTo>
                  <a:lnTo>
                    <a:pt x="151" y="197"/>
                  </a:lnTo>
                  <a:lnTo>
                    <a:pt x="151" y="190"/>
                  </a:lnTo>
                  <a:lnTo>
                    <a:pt x="144" y="190"/>
                  </a:lnTo>
                  <a:lnTo>
                    <a:pt x="144" y="190"/>
                  </a:lnTo>
                  <a:lnTo>
                    <a:pt x="144" y="190"/>
                  </a:lnTo>
                  <a:lnTo>
                    <a:pt x="144" y="190"/>
                  </a:lnTo>
                  <a:lnTo>
                    <a:pt x="138" y="190"/>
                  </a:lnTo>
                  <a:lnTo>
                    <a:pt x="138" y="190"/>
                  </a:lnTo>
                  <a:lnTo>
                    <a:pt x="138" y="190"/>
                  </a:lnTo>
                  <a:lnTo>
                    <a:pt x="124" y="190"/>
                  </a:lnTo>
                  <a:lnTo>
                    <a:pt x="111" y="190"/>
                  </a:lnTo>
                  <a:lnTo>
                    <a:pt x="92" y="190"/>
                  </a:lnTo>
                  <a:lnTo>
                    <a:pt x="78" y="190"/>
                  </a:lnTo>
                  <a:lnTo>
                    <a:pt x="72" y="190"/>
                  </a:lnTo>
                  <a:lnTo>
                    <a:pt x="65" y="183"/>
                  </a:lnTo>
                  <a:lnTo>
                    <a:pt x="59" y="183"/>
                  </a:lnTo>
                  <a:lnTo>
                    <a:pt x="52" y="183"/>
                  </a:lnTo>
                  <a:lnTo>
                    <a:pt x="52" y="177"/>
                  </a:lnTo>
                  <a:lnTo>
                    <a:pt x="46" y="177"/>
                  </a:lnTo>
                  <a:lnTo>
                    <a:pt x="39" y="170"/>
                  </a:lnTo>
                  <a:lnTo>
                    <a:pt x="33" y="170"/>
                  </a:lnTo>
                  <a:lnTo>
                    <a:pt x="39" y="164"/>
                  </a:lnTo>
                  <a:lnTo>
                    <a:pt x="46" y="164"/>
                  </a:lnTo>
                  <a:lnTo>
                    <a:pt x="46" y="164"/>
                  </a:lnTo>
                  <a:lnTo>
                    <a:pt x="46" y="164"/>
                  </a:lnTo>
                  <a:lnTo>
                    <a:pt x="46" y="157"/>
                  </a:lnTo>
                  <a:lnTo>
                    <a:pt x="52" y="157"/>
                  </a:lnTo>
                  <a:lnTo>
                    <a:pt x="52" y="157"/>
                  </a:lnTo>
                  <a:lnTo>
                    <a:pt x="52" y="151"/>
                  </a:lnTo>
                  <a:lnTo>
                    <a:pt x="52" y="151"/>
                  </a:lnTo>
                  <a:lnTo>
                    <a:pt x="52" y="144"/>
                  </a:lnTo>
                  <a:lnTo>
                    <a:pt x="46" y="144"/>
                  </a:lnTo>
                  <a:lnTo>
                    <a:pt x="46" y="144"/>
                  </a:lnTo>
                  <a:lnTo>
                    <a:pt x="46" y="137"/>
                  </a:lnTo>
                  <a:lnTo>
                    <a:pt x="39" y="131"/>
                  </a:lnTo>
                  <a:lnTo>
                    <a:pt x="39" y="124"/>
                  </a:lnTo>
                  <a:lnTo>
                    <a:pt x="33" y="118"/>
                  </a:lnTo>
                  <a:lnTo>
                    <a:pt x="26" y="118"/>
                  </a:lnTo>
                  <a:lnTo>
                    <a:pt x="13" y="105"/>
                  </a:lnTo>
                  <a:lnTo>
                    <a:pt x="19" y="105"/>
                  </a:lnTo>
                  <a:lnTo>
                    <a:pt x="19" y="105"/>
                  </a:lnTo>
                  <a:lnTo>
                    <a:pt x="26" y="105"/>
                  </a:lnTo>
                  <a:lnTo>
                    <a:pt x="26" y="105"/>
                  </a:lnTo>
                  <a:lnTo>
                    <a:pt x="26" y="98"/>
                  </a:lnTo>
                  <a:lnTo>
                    <a:pt x="26" y="98"/>
                  </a:lnTo>
                  <a:lnTo>
                    <a:pt x="26" y="92"/>
                  </a:lnTo>
                  <a:lnTo>
                    <a:pt x="26" y="92"/>
                  </a:lnTo>
                  <a:lnTo>
                    <a:pt x="26" y="85"/>
                  </a:lnTo>
                  <a:lnTo>
                    <a:pt x="26" y="78"/>
                  </a:lnTo>
                  <a:lnTo>
                    <a:pt x="26" y="72"/>
                  </a:lnTo>
                  <a:lnTo>
                    <a:pt x="19" y="65"/>
                  </a:lnTo>
                  <a:lnTo>
                    <a:pt x="19" y="59"/>
                  </a:lnTo>
                  <a:lnTo>
                    <a:pt x="13" y="46"/>
                  </a:lnTo>
                  <a:lnTo>
                    <a:pt x="6" y="32"/>
                  </a:lnTo>
                  <a:lnTo>
                    <a:pt x="6" y="26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9" y="32"/>
                  </a:lnTo>
                  <a:lnTo>
                    <a:pt x="19" y="39"/>
                  </a:lnTo>
                  <a:lnTo>
                    <a:pt x="26" y="39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9" y="46"/>
                  </a:lnTo>
                  <a:lnTo>
                    <a:pt x="39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52" y="46"/>
                  </a:lnTo>
                  <a:lnTo>
                    <a:pt x="52" y="46"/>
                  </a:lnTo>
                  <a:lnTo>
                    <a:pt x="59" y="46"/>
                  </a:lnTo>
                  <a:lnTo>
                    <a:pt x="59" y="46"/>
                  </a:lnTo>
                  <a:lnTo>
                    <a:pt x="59" y="46"/>
                  </a:lnTo>
                  <a:lnTo>
                    <a:pt x="65" y="46"/>
                  </a:lnTo>
                  <a:lnTo>
                    <a:pt x="65" y="39"/>
                  </a:lnTo>
                  <a:lnTo>
                    <a:pt x="72" y="39"/>
                  </a:lnTo>
                  <a:lnTo>
                    <a:pt x="72" y="32"/>
                  </a:lnTo>
                  <a:lnTo>
                    <a:pt x="72" y="39"/>
                  </a:lnTo>
                  <a:lnTo>
                    <a:pt x="72" y="39"/>
                  </a:lnTo>
                  <a:lnTo>
                    <a:pt x="78" y="46"/>
                  </a:lnTo>
                  <a:lnTo>
                    <a:pt x="78" y="52"/>
                  </a:lnTo>
                  <a:lnTo>
                    <a:pt x="78" y="52"/>
                  </a:lnTo>
                  <a:lnTo>
                    <a:pt x="85" y="52"/>
                  </a:lnTo>
                  <a:lnTo>
                    <a:pt x="85" y="59"/>
                  </a:lnTo>
                  <a:lnTo>
                    <a:pt x="85" y="59"/>
                  </a:lnTo>
                  <a:lnTo>
                    <a:pt x="92" y="59"/>
                  </a:lnTo>
                  <a:lnTo>
                    <a:pt x="92" y="59"/>
                  </a:lnTo>
                  <a:lnTo>
                    <a:pt x="98" y="59"/>
                  </a:lnTo>
                  <a:lnTo>
                    <a:pt x="98" y="59"/>
                  </a:lnTo>
                  <a:lnTo>
                    <a:pt x="105" y="59"/>
                  </a:lnTo>
                  <a:lnTo>
                    <a:pt x="111" y="59"/>
                  </a:lnTo>
                  <a:lnTo>
                    <a:pt x="111" y="59"/>
                  </a:lnTo>
                  <a:lnTo>
                    <a:pt x="118" y="52"/>
                  </a:lnTo>
                  <a:lnTo>
                    <a:pt x="118" y="65"/>
                  </a:lnTo>
                  <a:lnTo>
                    <a:pt x="118" y="65"/>
                  </a:lnTo>
                  <a:lnTo>
                    <a:pt x="118" y="72"/>
                  </a:lnTo>
                  <a:lnTo>
                    <a:pt x="118" y="78"/>
                  </a:lnTo>
                  <a:lnTo>
                    <a:pt x="118" y="85"/>
                  </a:lnTo>
                  <a:lnTo>
                    <a:pt x="118" y="92"/>
                  </a:lnTo>
                  <a:lnTo>
                    <a:pt x="118" y="92"/>
                  </a:lnTo>
                  <a:lnTo>
                    <a:pt x="124" y="98"/>
                  </a:lnTo>
                  <a:lnTo>
                    <a:pt x="124" y="105"/>
                  </a:lnTo>
                  <a:lnTo>
                    <a:pt x="124" y="105"/>
                  </a:lnTo>
                  <a:lnTo>
                    <a:pt x="131" y="105"/>
                  </a:lnTo>
                  <a:lnTo>
                    <a:pt x="131" y="111"/>
                  </a:lnTo>
                  <a:lnTo>
                    <a:pt x="131" y="111"/>
                  </a:lnTo>
                  <a:lnTo>
                    <a:pt x="138" y="111"/>
                  </a:lnTo>
                  <a:lnTo>
                    <a:pt x="138" y="111"/>
                  </a:lnTo>
                  <a:lnTo>
                    <a:pt x="144" y="111"/>
                  </a:lnTo>
                  <a:lnTo>
                    <a:pt x="144" y="111"/>
                  </a:lnTo>
                  <a:lnTo>
                    <a:pt x="151" y="111"/>
                  </a:lnTo>
                  <a:lnTo>
                    <a:pt x="151" y="105"/>
                  </a:lnTo>
                  <a:lnTo>
                    <a:pt x="151" y="105"/>
                  </a:lnTo>
                  <a:lnTo>
                    <a:pt x="157" y="98"/>
                  </a:lnTo>
                  <a:lnTo>
                    <a:pt x="157" y="98"/>
                  </a:lnTo>
                  <a:lnTo>
                    <a:pt x="157" y="92"/>
                  </a:lnTo>
                  <a:lnTo>
                    <a:pt x="157" y="105"/>
                  </a:lnTo>
                  <a:lnTo>
                    <a:pt x="157" y="118"/>
                  </a:lnTo>
                  <a:lnTo>
                    <a:pt x="157" y="131"/>
                  </a:lnTo>
                  <a:lnTo>
                    <a:pt x="157" y="137"/>
                  </a:lnTo>
                  <a:lnTo>
                    <a:pt x="157" y="151"/>
                  </a:lnTo>
                  <a:lnTo>
                    <a:pt x="157" y="164"/>
                  </a:lnTo>
                  <a:lnTo>
                    <a:pt x="151" y="177"/>
                  </a:lnTo>
                  <a:lnTo>
                    <a:pt x="151" y="190"/>
                  </a:lnTo>
                  <a:lnTo>
                    <a:pt x="151" y="190"/>
                  </a:lnTo>
                  <a:lnTo>
                    <a:pt x="151" y="190"/>
                  </a:lnTo>
                  <a:lnTo>
                    <a:pt x="157" y="197"/>
                  </a:lnTo>
                  <a:lnTo>
                    <a:pt x="157" y="197"/>
                  </a:lnTo>
                  <a:lnTo>
                    <a:pt x="164" y="203"/>
                  </a:lnTo>
                  <a:lnTo>
                    <a:pt x="170" y="203"/>
                  </a:lnTo>
                  <a:lnTo>
                    <a:pt x="170" y="203"/>
                  </a:lnTo>
                  <a:lnTo>
                    <a:pt x="177" y="203"/>
                  </a:lnTo>
                  <a:lnTo>
                    <a:pt x="177" y="203"/>
                  </a:lnTo>
                  <a:lnTo>
                    <a:pt x="184" y="203"/>
                  </a:lnTo>
                  <a:lnTo>
                    <a:pt x="184" y="203"/>
                  </a:lnTo>
                  <a:lnTo>
                    <a:pt x="184" y="197"/>
                  </a:lnTo>
                  <a:lnTo>
                    <a:pt x="184" y="197"/>
                  </a:lnTo>
                  <a:lnTo>
                    <a:pt x="184" y="197"/>
                  </a:lnTo>
                  <a:lnTo>
                    <a:pt x="184" y="190"/>
                  </a:lnTo>
                  <a:lnTo>
                    <a:pt x="184" y="190"/>
                  </a:lnTo>
                  <a:lnTo>
                    <a:pt x="190" y="203"/>
                  </a:lnTo>
                  <a:lnTo>
                    <a:pt x="203" y="210"/>
                  </a:lnTo>
                  <a:lnTo>
                    <a:pt x="229" y="236"/>
                  </a:lnTo>
                  <a:lnTo>
                    <a:pt x="275" y="282"/>
                  </a:lnTo>
                  <a:lnTo>
                    <a:pt x="295" y="302"/>
                  </a:lnTo>
                  <a:lnTo>
                    <a:pt x="315" y="321"/>
                  </a:lnTo>
                  <a:lnTo>
                    <a:pt x="315" y="328"/>
                  </a:lnTo>
                  <a:lnTo>
                    <a:pt x="315" y="328"/>
                  </a:lnTo>
                  <a:lnTo>
                    <a:pt x="321" y="328"/>
                  </a:lnTo>
                  <a:lnTo>
                    <a:pt x="321" y="321"/>
                  </a:lnTo>
                  <a:lnTo>
                    <a:pt x="321" y="315"/>
                  </a:lnTo>
                  <a:lnTo>
                    <a:pt x="321" y="308"/>
                  </a:lnTo>
                  <a:lnTo>
                    <a:pt x="328" y="295"/>
                  </a:lnTo>
                  <a:lnTo>
                    <a:pt x="328" y="282"/>
                  </a:lnTo>
                  <a:lnTo>
                    <a:pt x="335" y="269"/>
                  </a:lnTo>
                  <a:lnTo>
                    <a:pt x="328" y="262"/>
                  </a:lnTo>
                  <a:lnTo>
                    <a:pt x="328" y="256"/>
                  </a:lnTo>
                  <a:lnTo>
                    <a:pt x="328" y="249"/>
                  </a:lnTo>
                  <a:lnTo>
                    <a:pt x="321" y="242"/>
                  </a:lnTo>
                  <a:lnTo>
                    <a:pt x="321" y="242"/>
                  </a:lnTo>
                  <a:lnTo>
                    <a:pt x="321" y="236"/>
                  </a:lnTo>
                  <a:lnTo>
                    <a:pt x="321" y="236"/>
                  </a:lnTo>
                  <a:lnTo>
                    <a:pt x="321" y="236"/>
                  </a:lnTo>
                  <a:lnTo>
                    <a:pt x="321" y="236"/>
                  </a:lnTo>
                  <a:lnTo>
                    <a:pt x="321" y="236"/>
                  </a:lnTo>
                  <a:lnTo>
                    <a:pt x="321" y="236"/>
                  </a:lnTo>
                  <a:lnTo>
                    <a:pt x="308" y="236"/>
                  </a:lnTo>
                  <a:lnTo>
                    <a:pt x="302" y="229"/>
                  </a:lnTo>
                  <a:lnTo>
                    <a:pt x="295" y="229"/>
                  </a:lnTo>
                  <a:lnTo>
                    <a:pt x="289" y="223"/>
                  </a:lnTo>
                  <a:lnTo>
                    <a:pt x="289" y="223"/>
                  </a:lnTo>
                  <a:lnTo>
                    <a:pt x="282" y="216"/>
                  </a:lnTo>
                  <a:lnTo>
                    <a:pt x="275" y="216"/>
                  </a:lnTo>
                  <a:lnTo>
                    <a:pt x="269" y="210"/>
                  </a:lnTo>
                  <a:lnTo>
                    <a:pt x="256" y="203"/>
                  </a:lnTo>
                  <a:lnTo>
                    <a:pt x="243" y="190"/>
                  </a:lnTo>
                  <a:lnTo>
                    <a:pt x="223" y="170"/>
                  </a:lnTo>
                  <a:lnTo>
                    <a:pt x="229" y="170"/>
                  </a:lnTo>
                  <a:lnTo>
                    <a:pt x="236" y="170"/>
                  </a:lnTo>
                  <a:lnTo>
                    <a:pt x="236" y="170"/>
                  </a:lnTo>
                  <a:lnTo>
                    <a:pt x="243" y="170"/>
                  </a:lnTo>
                  <a:lnTo>
                    <a:pt x="243" y="170"/>
                  </a:lnTo>
                  <a:lnTo>
                    <a:pt x="243" y="170"/>
                  </a:lnTo>
                  <a:lnTo>
                    <a:pt x="249" y="170"/>
                  </a:lnTo>
                  <a:lnTo>
                    <a:pt x="249" y="164"/>
                  </a:lnTo>
                  <a:lnTo>
                    <a:pt x="249" y="164"/>
                  </a:lnTo>
                  <a:lnTo>
                    <a:pt x="249" y="164"/>
                  </a:lnTo>
                  <a:lnTo>
                    <a:pt x="249" y="157"/>
                  </a:lnTo>
                  <a:lnTo>
                    <a:pt x="243" y="157"/>
                  </a:lnTo>
                  <a:lnTo>
                    <a:pt x="243" y="151"/>
                  </a:lnTo>
                  <a:lnTo>
                    <a:pt x="243" y="151"/>
                  </a:lnTo>
                  <a:lnTo>
                    <a:pt x="236" y="137"/>
                  </a:lnTo>
                  <a:lnTo>
                    <a:pt x="229" y="137"/>
                  </a:lnTo>
                  <a:lnTo>
                    <a:pt x="229" y="131"/>
                  </a:lnTo>
                  <a:lnTo>
                    <a:pt x="223" y="124"/>
                  </a:lnTo>
                  <a:lnTo>
                    <a:pt x="223" y="124"/>
                  </a:lnTo>
                  <a:lnTo>
                    <a:pt x="223" y="118"/>
                  </a:lnTo>
                  <a:lnTo>
                    <a:pt x="229" y="118"/>
                  </a:lnTo>
                  <a:lnTo>
                    <a:pt x="236" y="118"/>
                  </a:lnTo>
                  <a:lnTo>
                    <a:pt x="236" y="118"/>
                  </a:lnTo>
                  <a:lnTo>
                    <a:pt x="243" y="118"/>
                  </a:lnTo>
                  <a:lnTo>
                    <a:pt x="243" y="118"/>
                  </a:lnTo>
                  <a:lnTo>
                    <a:pt x="243" y="111"/>
                  </a:lnTo>
                  <a:lnTo>
                    <a:pt x="249" y="105"/>
                  </a:lnTo>
                  <a:lnTo>
                    <a:pt x="249" y="98"/>
                  </a:lnTo>
                  <a:lnTo>
                    <a:pt x="243" y="92"/>
                  </a:lnTo>
                  <a:lnTo>
                    <a:pt x="243" y="72"/>
                  </a:lnTo>
                  <a:lnTo>
                    <a:pt x="249" y="59"/>
                  </a:lnTo>
                  <a:lnTo>
                    <a:pt x="249" y="52"/>
                  </a:lnTo>
                  <a:lnTo>
                    <a:pt x="249" y="32"/>
                  </a:lnTo>
                  <a:lnTo>
                    <a:pt x="249" y="32"/>
                  </a:lnTo>
                  <a:lnTo>
                    <a:pt x="249" y="46"/>
                  </a:lnTo>
                  <a:lnTo>
                    <a:pt x="256" y="52"/>
                  </a:lnTo>
                  <a:lnTo>
                    <a:pt x="256" y="65"/>
                  </a:lnTo>
                  <a:lnTo>
                    <a:pt x="256" y="72"/>
                  </a:lnTo>
                  <a:lnTo>
                    <a:pt x="262" y="78"/>
                  </a:lnTo>
                  <a:lnTo>
                    <a:pt x="262" y="85"/>
                  </a:lnTo>
                  <a:lnTo>
                    <a:pt x="269" y="92"/>
                  </a:lnTo>
                  <a:lnTo>
                    <a:pt x="269" y="98"/>
                  </a:lnTo>
                  <a:lnTo>
                    <a:pt x="275" y="98"/>
                  </a:lnTo>
                  <a:lnTo>
                    <a:pt x="275" y="105"/>
                  </a:lnTo>
                  <a:lnTo>
                    <a:pt x="275" y="105"/>
                  </a:lnTo>
                  <a:lnTo>
                    <a:pt x="282" y="105"/>
                  </a:lnTo>
                  <a:lnTo>
                    <a:pt x="282" y="105"/>
                  </a:lnTo>
                  <a:lnTo>
                    <a:pt x="289" y="105"/>
                  </a:lnTo>
                  <a:lnTo>
                    <a:pt x="289" y="98"/>
                  </a:lnTo>
                  <a:lnTo>
                    <a:pt x="289" y="98"/>
                  </a:lnTo>
                  <a:lnTo>
                    <a:pt x="295" y="98"/>
                  </a:lnTo>
                  <a:lnTo>
                    <a:pt x="295" y="98"/>
                  </a:lnTo>
                  <a:lnTo>
                    <a:pt x="295" y="92"/>
                  </a:lnTo>
                  <a:lnTo>
                    <a:pt x="295" y="85"/>
                  </a:lnTo>
                  <a:lnTo>
                    <a:pt x="302" y="98"/>
                  </a:lnTo>
                  <a:lnTo>
                    <a:pt x="302" y="105"/>
                  </a:lnTo>
                  <a:lnTo>
                    <a:pt x="302" y="118"/>
                  </a:lnTo>
                  <a:lnTo>
                    <a:pt x="302" y="124"/>
                  </a:lnTo>
                  <a:lnTo>
                    <a:pt x="302" y="124"/>
                  </a:lnTo>
                  <a:lnTo>
                    <a:pt x="308" y="131"/>
                  </a:lnTo>
                  <a:lnTo>
                    <a:pt x="308" y="131"/>
                  </a:lnTo>
                  <a:lnTo>
                    <a:pt x="308" y="131"/>
                  </a:lnTo>
                  <a:lnTo>
                    <a:pt x="315" y="131"/>
                  </a:lnTo>
                  <a:lnTo>
                    <a:pt x="315" y="131"/>
                  </a:lnTo>
                  <a:lnTo>
                    <a:pt x="315" y="131"/>
                  </a:lnTo>
                  <a:lnTo>
                    <a:pt x="321" y="124"/>
                  </a:lnTo>
                  <a:lnTo>
                    <a:pt x="321" y="124"/>
                  </a:lnTo>
                  <a:lnTo>
                    <a:pt x="328" y="118"/>
                  </a:lnTo>
                  <a:lnTo>
                    <a:pt x="328" y="124"/>
                  </a:lnTo>
                  <a:lnTo>
                    <a:pt x="328" y="131"/>
                  </a:lnTo>
                  <a:lnTo>
                    <a:pt x="328" y="137"/>
                  </a:lnTo>
                  <a:lnTo>
                    <a:pt x="321" y="144"/>
                  </a:lnTo>
                  <a:lnTo>
                    <a:pt x="321" y="151"/>
                  </a:lnTo>
                  <a:lnTo>
                    <a:pt x="321" y="151"/>
                  </a:lnTo>
                  <a:lnTo>
                    <a:pt x="321" y="157"/>
                  </a:lnTo>
                  <a:lnTo>
                    <a:pt x="321" y="164"/>
                  </a:lnTo>
                  <a:lnTo>
                    <a:pt x="321" y="170"/>
                  </a:lnTo>
                  <a:lnTo>
                    <a:pt x="328" y="170"/>
                  </a:lnTo>
                  <a:lnTo>
                    <a:pt x="328" y="177"/>
                  </a:lnTo>
                  <a:lnTo>
                    <a:pt x="328" y="177"/>
                  </a:lnTo>
                  <a:lnTo>
                    <a:pt x="328" y="177"/>
                  </a:lnTo>
                  <a:lnTo>
                    <a:pt x="335" y="177"/>
                  </a:lnTo>
                  <a:lnTo>
                    <a:pt x="335" y="177"/>
                  </a:lnTo>
                  <a:lnTo>
                    <a:pt x="341" y="170"/>
                  </a:lnTo>
                  <a:lnTo>
                    <a:pt x="348" y="170"/>
                  </a:lnTo>
                  <a:lnTo>
                    <a:pt x="341" y="190"/>
                  </a:lnTo>
                  <a:lnTo>
                    <a:pt x="341" y="197"/>
                  </a:lnTo>
                  <a:lnTo>
                    <a:pt x="341" y="203"/>
                  </a:lnTo>
                  <a:lnTo>
                    <a:pt x="341" y="210"/>
                  </a:lnTo>
                  <a:lnTo>
                    <a:pt x="335" y="216"/>
                  </a:lnTo>
                  <a:lnTo>
                    <a:pt x="335" y="223"/>
                  </a:lnTo>
                  <a:lnTo>
                    <a:pt x="335" y="229"/>
                  </a:lnTo>
                  <a:lnTo>
                    <a:pt x="328" y="236"/>
                  </a:lnTo>
                  <a:lnTo>
                    <a:pt x="328" y="242"/>
                  </a:lnTo>
                  <a:lnTo>
                    <a:pt x="328" y="242"/>
                  </a:lnTo>
                  <a:lnTo>
                    <a:pt x="328" y="249"/>
                  </a:lnTo>
                  <a:lnTo>
                    <a:pt x="335" y="249"/>
                  </a:lnTo>
                  <a:lnTo>
                    <a:pt x="335" y="249"/>
                  </a:lnTo>
                  <a:lnTo>
                    <a:pt x="335" y="256"/>
                  </a:lnTo>
                  <a:lnTo>
                    <a:pt x="335" y="256"/>
                  </a:lnTo>
                  <a:lnTo>
                    <a:pt x="341" y="256"/>
                  </a:lnTo>
                  <a:lnTo>
                    <a:pt x="341" y="256"/>
                  </a:lnTo>
                  <a:lnTo>
                    <a:pt x="348" y="249"/>
                  </a:lnTo>
                  <a:lnTo>
                    <a:pt x="348" y="249"/>
                  </a:lnTo>
                  <a:lnTo>
                    <a:pt x="348" y="249"/>
                  </a:lnTo>
                  <a:lnTo>
                    <a:pt x="348" y="242"/>
                  </a:lnTo>
                  <a:lnTo>
                    <a:pt x="354" y="242"/>
                  </a:lnTo>
                  <a:lnTo>
                    <a:pt x="354" y="236"/>
                  </a:lnTo>
                  <a:lnTo>
                    <a:pt x="367" y="216"/>
                  </a:lnTo>
                  <a:lnTo>
                    <a:pt x="374" y="210"/>
                  </a:lnTo>
                  <a:lnTo>
                    <a:pt x="374" y="210"/>
                  </a:lnTo>
                  <a:lnTo>
                    <a:pt x="380" y="203"/>
                  </a:lnTo>
                  <a:lnTo>
                    <a:pt x="387" y="203"/>
                  </a:lnTo>
                  <a:lnTo>
                    <a:pt x="387" y="197"/>
                  </a:lnTo>
                  <a:lnTo>
                    <a:pt x="387" y="197"/>
                  </a:lnTo>
                  <a:lnTo>
                    <a:pt x="387" y="190"/>
                  </a:lnTo>
                  <a:lnTo>
                    <a:pt x="387" y="183"/>
                  </a:lnTo>
                  <a:lnTo>
                    <a:pt x="394" y="177"/>
                  </a:lnTo>
                  <a:lnTo>
                    <a:pt x="394" y="177"/>
                  </a:lnTo>
                  <a:lnTo>
                    <a:pt x="394" y="177"/>
                  </a:lnTo>
                  <a:lnTo>
                    <a:pt x="394" y="177"/>
                  </a:lnTo>
                  <a:lnTo>
                    <a:pt x="394" y="177"/>
                  </a:lnTo>
                  <a:lnTo>
                    <a:pt x="387" y="170"/>
                  </a:lnTo>
                  <a:lnTo>
                    <a:pt x="387" y="170"/>
                  </a:lnTo>
                  <a:lnTo>
                    <a:pt x="387" y="170"/>
                  </a:lnTo>
                  <a:lnTo>
                    <a:pt x="387" y="170"/>
                  </a:lnTo>
                  <a:lnTo>
                    <a:pt x="380" y="170"/>
                  </a:lnTo>
                  <a:lnTo>
                    <a:pt x="380" y="164"/>
                  </a:lnTo>
                  <a:lnTo>
                    <a:pt x="380" y="157"/>
                  </a:lnTo>
                  <a:lnTo>
                    <a:pt x="374" y="157"/>
                  </a:lnTo>
                  <a:lnTo>
                    <a:pt x="374" y="151"/>
                  </a:lnTo>
                  <a:lnTo>
                    <a:pt x="374" y="151"/>
                  </a:lnTo>
                  <a:lnTo>
                    <a:pt x="374" y="144"/>
                  </a:lnTo>
                  <a:lnTo>
                    <a:pt x="367" y="137"/>
                  </a:lnTo>
                  <a:lnTo>
                    <a:pt x="367" y="131"/>
                  </a:lnTo>
                  <a:lnTo>
                    <a:pt x="367" y="131"/>
                  </a:lnTo>
                  <a:lnTo>
                    <a:pt x="367" y="118"/>
                  </a:lnTo>
                  <a:lnTo>
                    <a:pt x="367" y="111"/>
                  </a:lnTo>
                  <a:lnTo>
                    <a:pt x="367" y="98"/>
                  </a:lnTo>
                  <a:lnTo>
                    <a:pt x="367" y="92"/>
                  </a:lnTo>
                  <a:lnTo>
                    <a:pt x="367" y="85"/>
                  </a:lnTo>
                  <a:lnTo>
                    <a:pt x="374" y="78"/>
                  </a:lnTo>
                  <a:lnTo>
                    <a:pt x="374" y="78"/>
                  </a:lnTo>
                  <a:lnTo>
                    <a:pt x="374" y="78"/>
                  </a:lnTo>
                  <a:lnTo>
                    <a:pt x="374" y="78"/>
                  </a:lnTo>
                  <a:lnTo>
                    <a:pt x="380" y="78"/>
                  </a:lnTo>
                  <a:lnTo>
                    <a:pt x="380" y="78"/>
                  </a:lnTo>
                  <a:lnTo>
                    <a:pt x="387" y="78"/>
                  </a:lnTo>
                  <a:lnTo>
                    <a:pt x="387" y="78"/>
                  </a:lnTo>
                  <a:lnTo>
                    <a:pt x="394" y="78"/>
                  </a:lnTo>
                  <a:lnTo>
                    <a:pt x="400" y="78"/>
                  </a:lnTo>
                  <a:lnTo>
                    <a:pt x="400" y="72"/>
                  </a:lnTo>
                  <a:lnTo>
                    <a:pt x="407" y="72"/>
                  </a:lnTo>
                  <a:lnTo>
                    <a:pt x="407" y="72"/>
                  </a:lnTo>
                  <a:lnTo>
                    <a:pt x="413" y="65"/>
                  </a:lnTo>
                  <a:lnTo>
                    <a:pt x="413" y="65"/>
                  </a:lnTo>
                  <a:lnTo>
                    <a:pt x="413" y="59"/>
                  </a:lnTo>
                  <a:lnTo>
                    <a:pt x="420" y="59"/>
                  </a:lnTo>
                  <a:lnTo>
                    <a:pt x="420" y="52"/>
                  </a:lnTo>
                  <a:lnTo>
                    <a:pt x="426" y="39"/>
                  </a:lnTo>
                  <a:lnTo>
                    <a:pt x="433" y="26"/>
                  </a:lnTo>
                  <a:lnTo>
                    <a:pt x="433" y="26"/>
                  </a:lnTo>
                  <a:lnTo>
                    <a:pt x="433" y="32"/>
                  </a:lnTo>
                  <a:lnTo>
                    <a:pt x="433" y="32"/>
                  </a:lnTo>
                  <a:lnTo>
                    <a:pt x="440" y="39"/>
                  </a:lnTo>
                  <a:lnTo>
                    <a:pt x="440" y="39"/>
                  </a:lnTo>
                  <a:lnTo>
                    <a:pt x="440" y="39"/>
                  </a:lnTo>
                  <a:lnTo>
                    <a:pt x="446" y="46"/>
                  </a:lnTo>
                  <a:lnTo>
                    <a:pt x="446" y="46"/>
                  </a:lnTo>
                  <a:lnTo>
                    <a:pt x="453" y="46"/>
                  </a:lnTo>
                  <a:lnTo>
                    <a:pt x="459" y="46"/>
                  </a:lnTo>
                  <a:lnTo>
                    <a:pt x="466" y="46"/>
                  </a:lnTo>
                  <a:lnTo>
                    <a:pt x="466" y="39"/>
                  </a:lnTo>
                  <a:lnTo>
                    <a:pt x="472" y="39"/>
                  </a:lnTo>
                  <a:lnTo>
                    <a:pt x="479" y="39"/>
                  </a:lnTo>
                  <a:lnTo>
                    <a:pt x="486" y="32"/>
                  </a:lnTo>
                  <a:lnTo>
                    <a:pt x="486" y="32"/>
                  </a:lnTo>
                  <a:lnTo>
                    <a:pt x="492" y="26"/>
                  </a:lnTo>
                  <a:lnTo>
                    <a:pt x="499" y="19"/>
                  </a:lnTo>
                  <a:lnTo>
                    <a:pt x="505" y="13"/>
                  </a:lnTo>
                  <a:lnTo>
                    <a:pt x="512" y="6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41" name="Freeform 117"/>
            <p:cNvSpPr>
              <a:spLocks/>
            </p:cNvSpPr>
            <p:nvPr/>
          </p:nvSpPr>
          <p:spPr bwMode="auto">
            <a:xfrm>
              <a:off x="-679" y="1212"/>
              <a:ext cx="28" cy="2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6"/>
                </a:cxn>
                <a:cxn ang="0">
                  <a:pos x="20" y="6"/>
                </a:cxn>
                <a:cxn ang="0">
                  <a:pos x="20" y="6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20" y="19"/>
                </a:cxn>
                <a:cxn ang="0">
                  <a:pos x="13" y="19"/>
                </a:cxn>
                <a:cxn ang="0">
                  <a:pos x="13" y="19"/>
                </a:cxn>
                <a:cxn ang="0">
                  <a:pos x="13" y="19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20" y="0"/>
                </a:cxn>
              </a:cxnLst>
              <a:rect l="0" t="0" r="r" b="b"/>
              <a:pathLst>
                <a:path w="20" h="19">
                  <a:moveTo>
                    <a:pt x="20" y="0"/>
                  </a:moveTo>
                  <a:lnTo>
                    <a:pt x="20" y="0"/>
                  </a:lnTo>
                  <a:lnTo>
                    <a:pt x="20" y="0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9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42" name="Freeform 118"/>
            <p:cNvSpPr>
              <a:spLocks/>
            </p:cNvSpPr>
            <p:nvPr/>
          </p:nvSpPr>
          <p:spPr bwMode="auto">
            <a:xfrm>
              <a:off x="-606" y="1257"/>
              <a:ext cx="35" cy="26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13"/>
                </a:cxn>
                <a:cxn ang="0">
                  <a:pos x="26" y="13"/>
                </a:cxn>
                <a:cxn ang="0">
                  <a:pos x="26" y="13"/>
                </a:cxn>
                <a:cxn ang="0">
                  <a:pos x="19" y="19"/>
                </a:cxn>
                <a:cxn ang="0">
                  <a:pos x="19" y="19"/>
                </a:cxn>
                <a:cxn ang="0">
                  <a:pos x="19" y="19"/>
                </a:cxn>
                <a:cxn ang="0">
                  <a:pos x="19" y="19"/>
                </a:cxn>
                <a:cxn ang="0">
                  <a:pos x="13" y="19"/>
                </a:cxn>
                <a:cxn ang="0">
                  <a:pos x="13" y="19"/>
                </a:cxn>
                <a:cxn ang="0">
                  <a:pos x="13" y="19"/>
                </a:cxn>
                <a:cxn ang="0">
                  <a:pos x="13" y="19"/>
                </a:cxn>
                <a:cxn ang="0">
                  <a:pos x="6" y="19"/>
                </a:cxn>
                <a:cxn ang="0">
                  <a:pos x="6" y="19"/>
                </a:cxn>
                <a:cxn ang="0">
                  <a:pos x="6" y="19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26" h="19">
                  <a:moveTo>
                    <a:pt x="19" y="0"/>
                  </a:moveTo>
                  <a:lnTo>
                    <a:pt x="19" y="0"/>
                  </a:lnTo>
                  <a:lnTo>
                    <a:pt x="19" y="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43" name="Freeform 119"/>
            <p:cNvSpPr>
              <a:spLocks/>
            </p:cNvSpPr>
            <p:nvPr/>
          </p:nvSpPr>
          <p:spPr bwMode="auto">
            <a:xfrm>
              <a:off x="-598" y="1311"/>
              <a:ext cx="27" cy="2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0"/>
                </a:cxn>
                <a:cxn ang="0">
                  <a:pos x="20" y="7"/>
                </a:cxn>
                <a:cxn ang="0">
                  <a:pos x="20" y="7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13" y="20"/>
                </a:cxn>
                <a:cxn ang="0">
                  <a:pos x="13" y="20"/>
                </a:cxn>
                <a:cxn ang="0">
                  <a:pos x="13" y="20"/>
                </a:cxn>
                <a:cxn ang="0">
                  <a:pos x="7" y="20"/>
                </a:cxn>
                <a:cxn ang="0">
                  <a:pos x="7" y="20"/>
                </a:cxn>
                <a:cxn ang="0">
                  <a:pos x="7" y="20"/>
                </a:cxn>
                <a:cxn ang="0">
                  <a:pos x="0" y="20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20" h="20">
                  <a:moveTo>
                    <a:pt x="20" y="0"/>
                  </a:moveTo>
                  <a:lnTo>
                    <a:pt x="20" y="0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44" name="Freeform 120"/>
            <p:cNvSpPr>
              <a:spLocks/>
            </p:cNvSpPr>
            <p:nvPr/>
          </p:nvSpPr>
          <p:spPr bwMode="auto">
            <a:xfrm>
              <a:off x="-273" y="132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45" name="Freeform 121"/>
            <p:cNvSpPr>
              <a:spLocks/>
            </p:cNvSpPr>
            <p:nvPr/>
          </p:nvSpPr>
          <p:spPr bwMode="auto">
            <a:xfrm>
              <a:off x="-661" y="1500"/>
              <a:ext cx="37" cy="27"/>
            </a:xfrm>
            <a:custGeom>
              <a:avLst/>
              <a:gdLst/>
              <a:ahLst/>
              <a:cxnLst>
                <a:cxn ang="0">
                  <a:pos x="27" y="6"/>
                </a:cxn>
                <a:cxn ang="0">
                  <a:pos x="27" y="6"/>
                </a:cxn>
                <a:cxn ang="0">
                  <a:pos x="27" y="6"/>
                </a:cxn>
                <a:cxn ang="0">
                  <a:pos x="27" y="13"/>
                </a:cxn>
                <a:cxn ang="0">
                  <a:pos x="27" y="13"/>
                </a:cxn>
                <a:cxn ang="0">
                  <a:pos x="27" y="13"/>
                </a:cxn>
                <a:cxn ang="0">
                  <a:pos x="27" y="20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13" y="20"/>
                </a:cxn>
                <a:cxn ang="0">
                  <a:pos x="7" y="20"/>
                </a:cxn>
                <a:cxn ang="0">
                  <a:pos x="7" y="20"/>
                </a:cxn>
                <a:cxn ang="0">
                  <a:pos x="7" y="20"/>
                </a:cxn>
                <a:cxn ang="0">
                  <a:pos x="7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7" y="6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27" y="6"/>
                </a:cxn>
              </a:cxnLst>
              <a:rect l="0" t="0" r="r" b="b"/>
              <a:pathLst>
                <a:path w="27" h="20">
                  <a:moveTo>
                    <a:pt x="27" y="6"/>
                  </a:moveTo>
                  <a:lnTo>
                    <a:pt x="27" y="6"/>
                  </a:lnTo>
                  <a:lnTo>
                    <a:pt x="27" y="6"/>
                  </a:lnTo>
                  <a:lnTo>
                    <a:pt x="27" y="13"/>
                  </a:lnTo>
                  <a:lnTo>
                    <a:pt x="27" y="13"/>
                  </a:lnTo>
                  <a:lnTo>
                    <a:pt x="27" y="13"/>
                  </a:lnTo>
                  <a:lnTo>
                    <a:pt x="27" y="20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13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6"/>
                  </a:lnTo>
                  <a:lnTo>
                    <a:pt x="0" y="6"/>
                  </a:lnTo>
                  <a:lnTo>
                    <a:pt x="7" y="6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6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46" name="Freeform 122"/>
            <p:cNvSpPr>
              <a:spLocks/>
            </p:cNvSpPr>
            <p:nvPr/>
          </p:nvSpPr>
          <p:spPr bwMode="auto">
            <a:xfrm>
              <a:off x="-543" y="1589"/>
              <a:ext cx="35" cy="27"/>
            </a:xfrm>
            <a:custGeom>
              <a:avLst/>
              <a:gdLst/>
              <a:ahLst/>
              <a:cxnLst>
                <a:cxn ang="0">
                  <a:pos x="26" y="7"/>
                </a:cxn>
                <a:cxn ang="0">
                  <a:pos x="26" y="7"/>
                </a:cxn>
                <a:cxn ang="0">
                  <a:pos x="26" y="7"/>
                </a:cxn>
                <a:cxn ang="0">
                  <a:pos x="26" y="14"/>
                </a:cxn>
                <a:cxn ang="0">
                  <a:pos x="26" y="14"/>
                </a:cxn>
                <a:cxn ang="0">
                  <a:pos x="26" y="14"/>
                </a:cxn>
                <a:cxn ang="0">
                  <a:pos x="19" y="20"/>
                </a:cxn>
                <a:cxn ang="0">
                  <a:pos x="19" y="20"/>
                </a:cxn>
                <a:cxn ang="0">
                  <a:pos x="19" y="20"/>
                </a:cxn>
                <a:cxn ang="0">
                  <a:pos x="13" y="20"/>
                </a:cxn>
                <a:cxn ang="0">
                  <a:pos x="13" y="20"/>
                </a:cxn>
                <a:cxn ang="0">
                  <a:pos x="6" y="20"/>
                </a:cxn>
                <a:cxn ang="0">
                  <a:pos x="6" y="20"/>
                </a:cxn>
                <a:cxn ang="0">
                  <a:pos x="6" y="20"/>
                </a:cxn>
                <a:cxn ang="0">
                  <a:pos x="6" y="2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26" y="7"/>
                </a:cxn>
              </a:cxnLst>
              <a:rect l="0" t="0" r="r" b="b"/>
              <a:pathLst>
                <a:path w="26" h="20">
                  <a:moveTo>
                    <a:pt x="26" y="7"/>
                  </a:moveTo>
                  <a:lnTo>
                    <a:pt x="26" y="7"/>
                  </a:lnTo>
                  <a:lnTo>
                    <a:pt x="26" y="7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6" y="7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47" name="Freeform 123"/>
            <p:cNvSpPr>
              <a:spLocks/>
            </p:cNvSpPr>
            <p:nvPr/>
          </p:nvSpPr>
          <p:spPr bwMode="auto">
            <a:xfrm>
              <a:off x="-517" y="1634"/>
              <a:ext cx="27" cy="37"/>
            </a:xfrm>
            <a:custGeom>
              <a:avLst/>
              <a:gdLst/>
              <a:ahLst/>
              <a:cxnLst>
                <a:cxn ang="0">
                  <a:pos x="20" y="7"/>
                </a:cxn>
                <a:cxn ang="0">
                  <a:pos x="20" y="7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20" y="13"/>
                </a:cxn>
                <a:cxn ang="0">
                  <a:pos x="20" y="20"/>
                </a:cxn>
                <a:cxn ang="0">
                  <a:pos x="20" y="20"/>
                </a:cxn>
                <a:cxn ang="0">
                  <a:pos x="13" y="20"/>
                </a:cxn>
                <a:cxn ang="0">
                  <a:pos x="13" y="20"/>
                </a:cxn>
                <a:cxn ang="0">
                  <a:pos x="13" y="27"/>
                </a:cxn>
                <a:cxn ang="0">
                  <a:pos x="7" y="27"/>
                </a:cxn>
                <a:cxn ang="0">
                  <a:pos x="7" y="20"/>
                </a:cxn>
                <a:cxn ang="0">
                  <a:pos x="7" y="20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20" y="0"/>
                </a:cxn>
                <a:cxn ang="0">
                  <a:pos x="20" y="7"/>
                </a:cxn>
                <a:cxn ang="0">
                  <a:pos x="20" y="7"/>
                </a:cxn>
              </a:cxnLst>
              <a:rect l="0" t="0" r="r" b="b"/>
              <a:pathLst>
                <a:path w="20" h="27">
                  <a:moveTo>
                    <a:pt x="20" y="7"/>
                  </a:moveTo>
                  <a:lnTo>
                    <a:pt x="20" y="7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27"/>
                  </a:lnTo>
                  <a:lnTo>
                    <a:pt x="7" y="27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7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0" y="0"/>
                  </a:lnTo>
                  <a:lnTo>
                    <a:pt x="20" y="7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48" name="Freeform 124"/>
            <p:cNvSpPr>
              <a:spLocks/>
            </p:cNvSpPr>
            <p:nvPr/>
          </p:nvSpPr>
          <p:spPr bwMode="auto">
            <a:xfrm>
              <a:off x="-571" y="1634"/>
              <a:ext cx="36" cy="37"/>
            </a:xfrm>
            <a:custGeom>
              <a:avLst/>
              <a:gdLst/>
              <a:ahLst/>
              <a:cxnLst>
                <a:cxn ang="0">
                  <a:pos x="20" y="7"/>
                </a:cxn>
                <a:cxn ang="0">
                  <a:pos x="20" y="7"/>
                </a:cxn>
                <a:cxn ang="0">
                  <a:pos x="26" y="7"/>
                </a:cxn>
                <a:cxn ang="0">
                  <a:pos x="26" y="13"/>
                </a:cxn>
                <a:cxn ang="0">
                  <a:pos x="26" y="13"/>
                </a:cxn>
                <a:cxn ang="0">
                  <a:pos x="26" y="13"/>
                </a:cxn>
                <a:cxn ang="0">
                  <a:pos x="26" y="20"/>
                </a:cxn>
                <a:cxn ang="0">
                  <a:pos x="26" y="20"/>
                </a:cxn>
                <a:cxn ang="0">
                  <a:pos x="20" y="20"/>
                </a:cxn>
                <a:cxn ang="0">
                  <a:pos x="20" y="27"/>
                </a:cxn>
                <a:cxn ang="0">
                  <a:pos x="20" y="27"/>
                </a:cxn>
                <a:cxn ang="0">
                  <a:pos x="13" y="27"/>
                </a:cxn>
                <a:cxn ang="0">
                  <a:pos x="13" y="27"/>
                </a:cxn>
                <a:cxn ang="0">
                  <a:pos x="6" y="27"/>
                </a:cxn>
                <a:cxn ang="0">
                  <a:pos x="6" y="27"/>
                </a:cxn>
                <a:cxn ang="0">
                  <a:pos x="6" y="20"/>
                </a:cxn>
                <a:cxn ang="0">
                  <a:pos x="0" y="20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6" y="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20" y="0"/>
                </a:cxn>
                <a:cxn ang="0">
                  <a:pos x="20" y="7"/>
                </a:cxn>
                <a:cxn ang="0">
                  <a:pos x="20" y="7"/>
                </a:cxn>
              </a:cxnLst>
              <a:rect l="0" t="0" r="r" b="b"/>
              <a:pathLst>
                <a:path w="26" h="27">
                  <a:moveTo>
                    <a:pt x="20" y="7"/>
                  </a:moveTo>
                  <a:lnTo>
                    <a:pt x="20" y="7"/>
                  </a:lnTo>
                  <a:lnTo>
                    <a:pt x="26" y="7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20" y="20"/>
                  </a:lnTo>
                  <a:lnTo>
                    <a:pt x="20" y="27"/>
                  </a:lnTo>
                  <a:lnTo>
                    <a:pt x="20" y="27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6" y="27"/>
                  </a:lnTo>
                  <a:lnTo>
                    <a:pt x="6" y="27"/>
                  </a:lnTo>
                  <a:lnTo>
                    <a:pt x="6" y="20"/>
                  </a:lnTo>
                  <a:lnTo>
                    <a:pt x="0" y="2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0" y="0"/>
                  </a:lnTo>
                  <a:lnTo>
                    <a:pt x="20" y="7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49" name="Freeform 125"/>
            <p:cNvSpPr>
              <a:spLocks/>
            </p:cNvSpPr>
            <p:nvPr/>
          </p:nvSpPr>
          <p:spPr bwMode="auto">
            <a:xfrm>
              <a:off x="-732" y="1841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50" name="Freeform 126"/>
            <p:cNvSpPr>
              <a:spLocks/>
            </p:cNvSpPr>
            <p:nvPr/>
          </p:nvSpPr>
          <p:spPr bwMode="auto">
            <a:xfrm>
              <a:off x="-616" y="1859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51" name="Freeform 127"/>
            <p:cNvSpPr>
              <a:spLocks/>
            </p:cNvSpPr>
            <p:nvPr/>
          </p:nvSpPr>
          <p:spPr bwMode="auto">
            <a:xfrm>
              <a:off x="-984" y="3325"/>
              <a:ext cx="539" cy="378"/>
            </a:xfrm>
            <a:custGeom>
              <a:avLst/>
              <a:gdLst/>
              <a:ahLst/>
              <a:cxnLst>
                <a:cxn ang="0">
                  <a:pos x="33" y="184"/>
                </a:cxn>
                <a:cxn ang="0">
                  <a:pos x="46" y="165"/>
                </a:cxn>
                <a:cxn ang="0">
                  <a:pos x="66" y="138"/>
                </a:cxn>
                <a:cxn ang="0">
                  <a:pos x="85" y="99"/>
                </a:cxn>
                <a:cxn ang="0">
                  <a:pos x="98" y="73"/>
                </a:cxn>
                <a:cxn ang="0">
                  <a:pos x="105" y="46"/>
                </a:cxn>
                <a:cxn ang="0">
                  <a:pos x="112" y="20"/>
                </a:cxn>
                <a:cxn ang="0">
                  <a:pos x="112" y="14"/>
                </a:cxn>
                <a:cxn ang="0">
                  <a:pos x="112" y="53"/>
                </a:cxn>
                <a:cxn ang="0">
                  <a:pos x="112" y="79"/>
                </a:cxn>
                <a:cxn ang="0">
                  <a:pos x="105" y="99"/>
                </a:cxn>
                <a:cxn ang="0">
                  <a:pos x="112" y="112"/>
                </a:cxn>
                <a:cxn ang="0">
                  <a:pos x="138" y="86"/>
                </a:cxn>
                <a:cxn ang="0">
                  <a:pos x="171" y="73"/>
                </a:cxn>
                <a:cxn ang="0">
                  <a:pos x="203" y="60"/>
                </a:cxn>
                <a:cxn ang="0">
                  <a:pos x="243" y="46"/>
                </a:cxn>
                <a:cxn ang="0">
                  <a:pos x="282" y="40"/>
                </a:cxn>
                <a:cxn ang="0">
                  <a:pos x="322" y="40"/>
                </a:cxn>
                <a:cxn ang="0">
                  <a:pos x="361" y="40"/>
                </a:cxn>
                <a:cxn ang="0">
                  <a:pos x="394" y="53"/>
                </a:cxn>
                <a:cxn ang="0">
                  <a:pos x="374" y="99"/>
                </a:cxn>
                <a:cxn ang="0">
                  <a:pos x="341" y="92"/>
                </a:cxn>
                <a:cxn ang="0">
                  <a:pos x="302" y="92"/>
                </a:cxn>
                <a:cxn ang="0">
                  <a:pos x="256" y="92"/>
                </a:cxn>
                <a:cxn ang="0">
                  <a:pos x="249" y="99"/>
                </a:cxn>
                <a:cxn ang="0">
                  <a:pos x="263" y="112"/>
                </a:cxn>
                <a:cxn ang="0">
                  <a:pos x="276" y="125"/>
                </a:cxn>
                <a:cxn ang="0">
                  <a:pos x="282" y="138"/>
                </a:cxn>
                <a:cxn ang="0">
                  <a:pos x="282" y="151"/>
                </a:cxn>
                <a:cxn ang="0">
                  <a:pos x="276" y="171"/>
                </a:cxn>
                <a:cxn ang="0">
                  <a:pos x="269" y="151"/>
                </a:cxn>
                <a:cxn ang="0">
                  <a:pos x="263" y="138"/>
                </a:cxn>
                <a:cxn ang="0">
                  <a:pos x="249" y="125"/>
                </a:cxn>
                <a:cxn ang="0">
                  <a:pos x="236" y="119"/>
                </a:cxn>
                <a:cxn ang="0">
                  <a:pos x="217" y="112"/>
                </a:cxn>
                <a:cxn ang="0">
                  <a:pos x="203" y="112"/>
                </a:cxn>
                <a:cxn ang="0">
                  <a:pos x="177" y="112"/>
                </a:cxn>
                <a:cxn ang="0">
                  <a:pos x="138" y="138"/>
                </a:cxn>
                <a:cxn ang="0">
                  <a:pos x="112" y="151"/>
                </a:cxn>
                <a:cxn ang="0">
                  <a:pos x="72" y="178"/>
                </a:cxn>
                <a:cxn ang="0">
                  <a:pos x="46" y="217"/>
                </a:cxn>
                <a:cxn ang="0">
                  <a:pos x="13" y="250"/>
                </a:cxn>
                <a:cxn ang="0">
                  <a:pos x="0" y="237"/>
                </a:cxn>
                <a:cxn ang="0">
                  <a:pos x="20" y="204"/>
                </a:cxn>
              </a:cxnLst>
              <a:rect l="0" t="0" r="r" b="b"/>
              <a:pathLst>
                <a:path w="394" h="276">
                  <a:moveTo>
                    <a:pt x="26" y="191"/>
                  </a:moveTo>
                  <a:lnTo>
                    <a:pt x="26" y="191"/>
                  </a:lnTo>
                  <a:lnTo>
                    <a:pt x="33" y="184"/>
                  </a:lnTo>
                  <a:lnTo>
                    <a:pt x="39" y="178"/>
                  </a:lnTo>
                  <a:lnTo>
                    <a:pt x="39" y="171"/>
                  </a:lnTo>
                  <a:lnTo>
                    <a:pt x="46" y="165"/>
                  </a:lnTo>
                  <a:lnTo>
                    <a:pt x="52" y="158"/>
                  </a:lnTo>
                  <a:lnTo>
                    <a:pt x="59" y="151"/>
                  </a:lnTo>
                  <a:lnTo>
                    <a:pt x="66" y="138"/>
                  </a:lnTo>
                  <a:lnTo>
                    <a:pt x="72" y="119"/>
                  </a:lnTo>
                  <a:lnTo>
                    <a:pt x="79" y="105"/>
                  </a:lnTo>
                  <a:lnTo>
                    <a:pt x="85" y="99"/>
                  </a:lnTo>
                  <a:lnTo>
                    <a:pt x="92" y="92"/>
                  </a:lnTo>
                  <a:lnTo>
                    <a:pt x="98" y="79"/>
                  </a:lnTo>
                  <a:lnTo>
                    <a:pt x="98" y="73"/>
                  </a:lnTo>
                  <a:lnTo>
                    <a:pt x="98" y="60"/>
                  </a:lnTo>
                  <a:lnTo>
                    <a:pt x="105" y="53"/>
                  </a:lnTo>
                  <a:lnTo>
                    <a:pt x="105" y="46"/>
                  </a:lnTo>
                  <a:lnTo>
                    <a:pt x="105" y="40"/>
                  </a:lnTo>
                  <a:lnTo>
                    <a:pt x="105" y="33"/>
                  </a:lnTo>
                  <a:lnTo>
                    <a:pt x="112" y="20"/>
                  </a:lnTo>
                  <a:lnTo>
                    <a:pt x="112" y="14"/>
                  </a:lnTo>
                  <a:lnTo>
                    <a:pt x="112" y="0"/>
                  </a:lnTo>
                  <a:lnTo>
                    <a:pt x="112" y="14"/>
                  </a:lnTo>
                  <a:lnTo>
                    <a:pt x="112" y="27"/>
                  </a:lnTo>
                  <a:lnTo>
                    <a:pt x="112" y="40"/>
                  </a:lnTo>
                  <a:lnTo>
                    <a:pt x="112" y="53"/>
                  </a:lnTo>
                  <a:lnTo>
                    <a:pt x="112" y="60"/>
                  </a:lnTo>
                  <a:lnTo>
                    <a:pt x="112" y="66"/>
                  </a:lnTo>
                  <a:lnTo>
                    <a:pt x="112" y="79"/>
                  </a:lnTo>
                  <a:lnTo>
                    <a:pt x="112" y="86"/>
                  </a:lnTo>
                  <a:lnTo>
                    <a:pt x="105" y="92"/>
                  </a:lnTo>
                  <a:lnTo>
                    <a:pt x="105" y="99"/>
                  </a:lnTo>
                  <a:lnTo>
                    <a:pt x="105" y="112"/>
                  </a:lnTo>
                  <a:lnTo>
                    <a:pt x="98" y="119"/>
                  </a:lnTo>
                  <a:lnTo>
                    <a:pt x="112" y="112"/>
                  </a:lnTo>
                  <a:lnTo>
                    <a:pt x="118" y="105"/>
                  </a:lnTo>
                  <a:lnTo>
                    <a:pt x="125" y="92"/>
                  </a:lnTo>
                  <a:lnTo>
                    <a:pt x="138" y="86"/>
                  </a:lnTo>
                  <a:lnTo>
                    <a:pt x="151" y="86"/>
                  </a:lnTo>
                  <a:lnTo>
                    <a:pt x="157" y="79"/>
                  </a:lnTo>
                  <a:lnTo>
                    <a:pt x="171" y="73"/>
                  </a:lnTo>
                  <a:lnTo>
                    <a:pt x="177" y="66"/>
                  </a:lnTo>
                  <a:lnTo>
                    <a:pt x="190" y="60"/>
                  </a:lnTo>
                  <a:lnTo>
                    <a:pt x="203" y="60"/>
                  </a:lnTo>
                  <a:lnTo>
                    <a:pt x="223" y="53"/>
                  </a:lnTo>
                  <a:lnTo>
                    <a:pt x="236" y="46"/>
                  </a:lnTo>
                  <a:lnTo>
                    <a:pt x="243" y="46"/>
                  </a:lnTo>
                  <a:lnTo>
                    <a:pt x="256" y="40"/>
                  </a:lnTo>
                  <a:lnTo>
                    <a:pt x="269" y="40"/>
                  </a:lnTo>
                  <a:lnTo>
                    <a:pt x="282" y="40"/>
                  </a:lnTo>
                  <a:lnTo>
                    <a:pt x="295" y="40"/>
                  </a:lnTo>
                  <a:lnTo>
                    <a:pt x="302" y="40"/>
                  </a:lnTo>
                  <a:lnTo>
                    <a:pt x="322" y="40"/>
                  </a:lnTo>
                  <a:lnTo>
                    <a:pt x="335" y="40"/>
                  </a:lnTo>
                  <a:lnTo>
                    <a:pt x="348" y="40"/>
                  </a:lnTo>
                  <a:lnTo>
                    <a:pt x="361" y="40"/>
                  </a:lnTo>
                  <a:lnTo>
                    <a:pt x="368" y="46"/>
                  </a:lnTo>
                  <a:lnTo>
                    <a:pt x="381" y="46"/>
                  </a:lnTo>
                  <a:lnTo>
                    <a:pt x="394" y="53"/>
                  </a:lnTo>
                  <a:lnTo>
                    <a:pt x="394" y="105"/>
                  </a:lnTo>
                  <a:lnTo>
                    <a:pt x="381" y="99"/>
                  </a:lnTo>
                  <a:lnTo>
                    <a:pt x="374" y="99"/>
                  </a:lnTo>
                  <a:lnTo>
                    <a:pt x="368" y="99"/>
                  </a:lnTo>
                  <a:lnTo>
                    <a:pt x="348" y="92"/>
                  </a:lnTo>
                  <a:lnTo>
                    <a:pt x="341" y="92"/>
                  </a:lnTo>
                  <a:lnTo>
                    <a:pt x="335" y="92"/>
                  </a:lnTo>
                  <a:lnTo>
                    <a:pt x="322" y="92"/>
                  </a:lnTo>
                  <a:lnTo>
                    <a:pt x="302" y="92"/>
                  </a:lnTo>
                  <a:lnTo>
                    <a:pt x="282" y="92"/>
                  </a:lnTo>
                  <a:lnTo>
                    <a:pt x="269" y="92"/>
                  </a:lnTo>
                  <a:lnTo>
                    <a:pt x="256" y="92"/>
                  </a:lnTo>
                  <a:lnTo>
                    <a:pt x="243" y="92"/>
                  </a:lnTo>
                  <a:lnTo>
                    <a:pt x="249" y="99"/>
                  </a:lnTo>
                  <a:lnTo>
                    <a:pt x="249" y="99"/>
                  </a:lnTo>
                  <a:lnTo>
                    <a:pt x="256" y="105"/>
                  </a:lnTo>
                  <a:lnTo>
                    <a:pt x="263" y="105"/>
                  </a:lnTo>
                  <a:lnTo>
                    <a:pt x="263" y="112"/>
                  </a:lnTo>
                  <a:lnTo>
                    <a:pt x="269" y="119"/>
                  </a:lnTo>
                  <a:lnTo>
                    <a:pt x="269" y="119"/>
                  </a:lnTo>
                  <a:lnTo>
                    <a:pt x="276" y="125"/>
                  </a:lnTo>
                  <a:lnTo>
                    <a:pt x="276" y="132"/>
                  </a:lnTo>
                  <a:lnTo>
                    <a:pt x="276" y="138"/>
                  </a:lnTo>
                  <a:lnTo>
                    <a:pt x="282" y="138"/>
                  </a:lnTo>
                  <a:lnTo>
                    <a:pt x="282" y="145"/>
                  </a:lnTo>
                  <a:lnTo>
                    <a:pt x="282" y="151"/>
                  </a:lnTo>
                  <a:lnTo>
                    <a:pt x="282" y="151"/>
                  </a:lnTo>
                  <a:lnTo>
                    <a:pt x="282" y="165"/>
                  </a:lnTo>
                  <a:lnTo>
                    <a:pt x="276" y="178"/>
                  </a:lnTo>
                  <a:lnTo>
                    <a:pt x="276" y="171"/>
                  </a:lnTo>
                  <a:lnTo>
                    <a:pt x="276" y="165"/>
                  </a:lnTo>
                  <a:lnTo>
                    <a:pt x="269" y="158"/>
                  </a:lnTo>
                  <a:lnTo>
                    <a:pt x="269" y="151"/>
                  </a:lnTo>
                  <a:lnTo>
                    <a:pt x="269" y="145"/>
                  </a:lnTo>
                  <a:lnTo>
                    <a:pt x="263" y="145"/>
                  </a:lnTo>
                  <a:lnTo>
                    <a:pt x="263" y="138"/>
                  </a:lnTo>
                  <a:lnTo>
                    <a:pt x="256" y="132"/>
                  </a:lnTo>
                  <a:lnTo>
                    <a:pt x="249" y="132"/>
                  </a:lnTo>
                  <a:lnTo>
                    <a:pt x="249" y="125"/>
                  </a:lnTo>
                  <a:lnTo>
                    <a:pt x="243" y="125"/>
                  </a:lnTo>
                  <a:lnTo>
                    <a:pt x="236" y="119"/>
                  </a:lnTo>
                  <a:lnTo>
                    <a:pt x="236" y="119"/>
                  </a:lnTo>
                  <a:lnTo>
                    <a:pt x="230" y="119"/>
                  </a:lnTo>
                  <a:lnTo>
                    <a:pt x="223" y="112"/>
                  </a:lnTo>
                  <a:lnTo>
                    <a:pt x="217" y="112"/>
                  </a:lnTo>
                  <a:lnTo>
                    <a:pt x="217" y="112"/>
                  </a:lnTo>
                  <a:lnTo>
                    <a:pt x="210" y="112"/>
                  </a:lnTo>
                  <a:lnTo>
                    <a:pt x="203" y="112"/>
                  </a:lnTo>
                  <a:lnTo>
                    <a:pt x="197" y="112"/>
                  </a:lnTo>
                  <a:lnTo>
                    <a:pt x="184" y="112"/>
                  </a:lnTo>
                  <a:lnTo>
                    <a:pt x="177" y="112"/>
                  </a:lnTo>
                  <a:lnTo>
                    <a:pt x="164" y="119"/>
                  </a:lnTo>
                  <a:lnTo>
                    <a:pt x="151" y="125"/>
                  </a:lnTo>
                  <a:lnTo>
                    <a:pt x="138" y="138"/>
                  </a:lnTo>
                  <a:lnTo>
                    <a:pt x="125" y="145"/>
                  </a:lnTo>
                  <a:lnTo>
                    <a:pt x="118" y="145"/>
                  </a:lnTo>
                  <a:lnTo>
                    <a:pt x="112" y="151"/>
                  </a:lnTo>
                  <a:lnTo>
                    <a:pt x="98" y="158"/>
                  </a:lnTo>
                  <a:lnTo>
                    <a:pt x="85" y="171"/>
                  </a:lnTo>
                  <a:lnTo>
                    <a:pt x="72" y="178"/>
                  </a:lnTo>
                  <a:lnTo>
                    <a:pt x="66" y="191"/>
                  </a:lnTo>
                  <a:lnTo>
                    <a:pt x="52" y="204"/>
                  </a:lnTo>
                  <a:lnTo>
                    <a:pt x="46" y="217"/>
                  </a:lnTo>
                  <a:lnTo>
                    <a:pt x="33" y="224"/>
                  </a:lnTo>
                  <a:lnTo>
                    <a:pt x="26" y="237"/>
                  </a:lnTo>
                  <a:lnTo>
                    <a:pt x="13" y="250"/>
                  </a:lnTo>
                  <a:lnTo>
                    <a:pt x="6" y="263"/>
                  </a:lnTo>
                  <a:lnTo>
                    <a:pt x="0" y="276"/>
                  </a:lnTo>
                  <a:lnTo>
                    <a:pt x="0" y="237"/>
                  </a:lnTo>
                  <a:lnTo>
                    <a:pt x="6" y="224"/>
                  </a:lnTo>
                  <a:lnTo>
                    <a:pt x="13" y="217"/>
                  </a:lnTo>
                  <a:lnTo>
                    <a:pt x="20" y="204"/>
                  </a:lnTo>
                  <a:lnTo>
                    <a:pt x="26" y="191"/>
                  </a:lnTo>
                  <a:lnTo>
                    <a:pt x="26" y="191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</p:grpSp>
      <p:grpSp>
        <p:nvGrpSpPr>
          <p:cNvPr id="1161" name="Group 137"/>
          <p:cNvGrpSpPr>
            <a:grpSpLocks/>
          </p:cNvGrpSpPr>
          <p:nvPr/>
        </p:nvGrpSpPr>
        <p:grpSpPr bwMode="auto">
          <a:xfrm>
            <a:off x="7832725" y="6454775"/>
            <a:ext cx="838200" cy="409575"/>
            <a:chOff x="4934" y="4066"/>
            <a:chExt cx="528" cy="258"/>
          </a:xfrm>
        </p:grpSpPr>
        <p:sp>
          <p:nvSpPr>
            <p:cNvPr id="1153" name="Freeform 129"/>
            <p:cNvSpPr>
              <a:spLocks/>
            </p:cNvSpPr>
            <p:nvPr/>
          </p:nvSpPr>
          <p:spPr bwMode="auto">
            <a:xfrm>
              <a:off x="5160" y="4066"/>
              <a:ext cx="302" cy="258"/>
            </a:xfrm>
            <a:custGeom>
              <a:avLst/>
              <a:gdLst/>
              <a:ahLst/>
              <a:cxnLst>
                <a:cxn ang="0">
                  <a:pos x="248" y="0"/>
                </a:cxn>
                <a:cxn ang="0">
                  <a:pos x="16" y="1"/>
                </a:cxn>
                <a:cxn ang="0">
                  <a:pos x="13" y="7"/>
                </a:cxn>
                <a:cxn ang="0">
                  <a:pos x="10" y="14"/>
                </a:cxn>
                <a:cxn ang="0">
                  <a:pos x="6" y="24"/>
                </a:cxn>
                <a:cxn ang="0">
                  <a:pos x="3" y="30"/>
                </a:cxn>
                <a:cxn ang="0">
                  <a:pos x="3" y="37"/>
                </a:cxn>
                <a:cxn ang="0">
                  <a:pos x="0" y="47"/>
                </a:cxn>
                <a:cxn ang="0">
                  <a:pos x="0" y="57"/>
                </a:cxn>
                <a:cxn ang="0">
                  <a:pos x="0" y="60"/>
                </a:cxn>
                <a:cxn ang="0">
                  <a:pos x="0" y="63"/>
                </a:cxn>
                <a:cxn ang="0">
                  <a:pos x="0" y="70"/>
                </a:cxn>
                <a:cxn ang="0">
                  <a:pos x="0" y="73"/>
                </a:cxn>
                <a:cxn ang="0">
                  <a:pos x="0" y="80"/>
                </a:cxn>
                <a:cxn ang="0">
                  <a:pos x="3" y="83"/>
                </a:cxn>
                <a:cxn ang="0">
                  <a:pos x="3" y="93"/>
                </a:cxn>
                <a:cxn ang="0">
                  <a:pos x="6" y="99"/>
                </a:cxn>
                <a:cxn ang="0">
                  <a:pos x="6" y="106"/>
                </a:cxn>
                <a:cxn ang="0">
                  <a:pos x="6" y="106"/>
                </a:cxn>
                <a:cxn ang="0">
                  <a:pos x="6" y="109"/>
                </a:cxn>
                <a:cxn ang="0">
                  <a:pos x="10" y="112"/>
                </a:cxn>
                <a:cxn ang="0">
                  <a:pos x="10" y="119"/>
                </a:cxn>
                <a:cxn ang="0">
                  <a:pos x="13" y="122"/>
                </a:cxn>
                <a:cxn ang="0">
                  <a:pos x="16" y="129"/>
                </a:cxn>
                <a:cxn ang="0">
                  <a:pos x="16" y="132"/>
                </a:cxn>
                <a:cxn ang="0">
                  <a:pos x="20" y="135"/>
                </a:cxn>
                <a:cxn ang="0">
                  <a:pos x="23" y="142"/>
                </a:cxn>
                <a:cxn ang="0">
                  <a:pos x="26" y="145"/>
                </a:cxn>
                <a:cxn ang="0">
                  <a:pos x="29" y="149"/>
                </a:cxn>
                <a:cxn ang="0">
                  <a:pos x="33" y="155"/>
                </a:cxn>
                <a:cxn ang="0">
                  <a:pos x="33" y="158"/>
                </a:cxn>
                <a:cxn ang="0">
                  <a:pos x="36" y="162"/>
                </a:cxn>
                <a:cxn ang="0">
                  <a:pos x="43" y="165"/>
                </a:cxn>
                <a:cxn ang="0">
                  <a:pos x="46" y="168"/>
                </a:cxn>
                <a:cxn ang="0">
                  <a:pos x="49" y="172"/>
                </a:cxn>
                <a:cxn ang="0">
                  <a:pos x="56" y="181"/>
                </a:cxn>
                <a:cxn ang="0">
                  <a:pos x="59" y="185"/>
                </a:cxn>
                <a:cxn ang="0">
                  <a:pos x="62" y="188"/>
                </a:cxn>
                <a:cxn ang="0">
                  <a:pos x="69" y="191"/>
                </a:cxn>
                <a:cxn ang="0">
                  <a:pos x="72" y="195"/>
                </a:cxn>
                <a:cxn ang="0">
                  <a:pos x="75" y="195"/>
                </a:cxn>
                <a:cxn ang="0">
                  <a:pos x="82" y="198"/>
                </a:cxn>
                <a:cxn ang="0">
                  <a:pos x="248" y="198"/>
                </a:cxn>
                <a:cxn ang="0">
                  <a:pos x="248" y="0"/>
                </a:cxn>
              </a:cxnLst>
              <a:rect l="0" t="0" r="r" b="b"/>
              <a:pathLst>
                <a:path w="248" h="198">
                  <a:moveTo>
                    <a:pt x="248" y="0"/>
                  </a:moveTo>
                  <a:lnTo>
                    <a:pt x="16" y="1"/>
                  </a:lnTo>
                  <a:lnTo>
                    <a:pt x="13" y="7"/>
                  </a:lnTo>
                  <a:lnTo>
                    <a:pt x="10" y="14"/>
                  </a:lnTo>
                  <a:lnTo>
                    <a:pt x="6" y="24"/>
                  </a:lnTo>
                  <a:lnTo>
                    <a:pt x="3" y="30"/>
                  </a:lnTo>
                  <a:lnTo>
                    <a:pt x="3" y="37"/>
                  </a:lnTo>
                  <a:lnTo>
                    <a:pt x="0" y="47"/>
                  </a:lnTo>
                  <a:lnTo>
                    <a:pt x="0" y="57"/>
                  </a:lnTo>
                  <a:lnTo>
                    <a:pt x="0" y="60"/>
                  </a:lnTo>
                  <a:lnTo>
                    <a:pt x="0" y="63"/>
                  </a:lnTo>
                  <a:lnTo>
                    <a:pt x="0" y="70"/>
                  </a:lnTo>
                  <a:lnTo>
                    <a:pt x="0" y="73"/>
                  </a:lnTo>
                  <a:lnTo>
                    <a:pt x="0" y="80"/>
                  </a:lnTo>
                  <a:lnTo>
                    <a:pt x="3" y="83"/>
                  </a:lnTo>
                  <a:lnTo>
                    <a:pt x="3" y="93"/>
                  </a:lnTo>
                  <a:lnTo>
                    <a:pt x="6" y="99"/>
                  </a:lnTo>
                  <a:lnTo>
                    <a:pt x="6" y="106"/>
                  </a:lnTo>
                  <a:lnTo>
                    <a:pt x="6" y="106"/>
                  </a:lnTo>
                  <a:lnTo>
                    <a:pt x="6" y="109"/>
                  </a:lnTo>
                  <a:lnTo>
                    <a:pt x="10" y="112"/>
                  </a:lnTo>
                  <a:lnTo>
                    <a:pt x="10" y="119"/>
                  </a:lnTo>
                  <a:lnTo>
                    <a:pt x="13" y="122"/>
                  </a:lnTo>
                  <a:lnTo>
                    <a:pt x="16" y="129"/>
                  </a:lnTo>
                  <a:lnTo>
                    <a:pt x="16" y="132"/>
                  </a:lnTo>
                  <a:lnTo>
                    <a:pt x="20" y="135"/>
                  </a:lnTo>
                  <a:lnTo>
                    <a:pt x="23" y="142"/>
                  </a:lnTo>
                  <a:lnTo>
                    <a:pt x="26" y="145"/>
                  </a:lnTo>
                  <a:lnTo>
                    <a:pt x="29" y="149"/>
                  </a:lnTo>
                  <a:lnTo>
                    <a:pt x="33" y="155"/>
                  </a:lnTo>
                  <a:lnTo>
                    <a:pt x="33" y="158"/>
                  </a:lnTo>
                  <a:lnTo>
                    <a:pt x="36" y="162"/>
                  </a:lnTo>
                  <a:lnTo>
                    <a:pt x="43" y="165"/>
                  </a:lnTo>
                  <a:lnTo>
                    <a:pt x="46" y="168"/>
                  </a:lnTo>
                  <a:lnTo>
                    <a:pt x="49" y="172"/>
                  </a:lnTo>
                  <a:lnTo>
                    <a:pt x="56" y="181"/>
                  </a:lnTo>
                  <a:lnTo>
                    <a:pt x="59" y="185"/>
                  </a:lnTo>
                  <a:lnTo>
                    <a:pt x="62" y="188"/>
                  </a:lnTo>
                  <a:lnTo>
                    <a:pt x="69" y="191"/>
                  </a:lnTo>
                  <a:lnTo>
                    <a:pt x="72" y="195"/>
                  </a:lnTo>
                  <a:lnTo>
                    <a:pt x="75" y="195"/>
                  </a:lnTo>
                  <a:lnTo>
                    <a:pt x="82" y="198"/>
                  </a:lnTo>
                  <a:lnTo>
                    <a:pt x="248" y="198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54" name="Freeform 130"/>
            <p:cNvSpPr>
              <a:spLocks/>
            </p:cNvSpPr>
            <p:nvPr/>
          </p:nvSpPr>
          <p:spPr bwMode="auto">
            <a:xfrm rot="-5400000">
              <a:off x="4950" y="4193"/>
              <a:ext cx="107" cy="140"/>
            </a:xfrm>
            <a:custGeom>
              <a:avLst/>
              <a:gdLst/>
              <a:ahLst/>
              <a:cxnLst>
                <a:cxn ang="0">
                  <a:pos x="85" y="223"/>
                </a:cxn>
                <a:cxn ang="0">
                  <a:pos x="72" y="217"/>
                </a:cxn>
                <a:cxn ang="0">
                  <a:pos x="59" y="210"/>
                </a:cxn>
                <a:cxn ang="0">
                  <a:pos x="39" y="191"/>
                </a:cxn>
                <a:cxn ang="0">
                  <a:pos x="7" y="158"/>
                </a:cxn>
                <a:cxn ang="0">
                  <a:pos x="26" y="164"/>
                </a:cxn>
                <a:cxn ang="0">
                  <a:pos x="39" y="164"/>
                </a:cxn>
                <a:cxn ang="0">
                  <a:pos x="46" y="164"/>
                </a:cxn>
                <a:cxn ang="0">
                  <a:pos x="46" y="151"/>
                </a:cxn>
                <a:cxn ang="0">
                  <a:pos x="39" y="145"/>
                </a:cxn>
                <a:cxn ang="0">
                  <a:pos x="33" y="131"/>
                </a:cxn>
                <a:cxn ang="0">
                  <a:pos x="26" y="125"/>
                </a:cxn>
                <a:cxn ang="0">
                  <a:pos x="7" y="112"/>
                </a:cxn>
                <a:cxn ang="0">
                  <a:pos x="7" y="105"/>
                </a:cxn>
                <a:cxn ang="0">
                  <a:pos x="20" y="99"/>
                </a:cxn>
                <a:cxn ang="0">
                  <a:pos x="26" y="92"/>
                </a:cxn>
                <a:cxn ang="0">
                  <a:pos x="26" y="79"/>
                </a:cxn>
                <a:cxn ang="0">
                  <a:pos x="20" y="66"/>
                </a:cxn>
                <a:cxn ang="0">
                  <a:pos x="20" y="59"/>
                </a:cxn>
                <a:cxn ang="0">
                  <a:pos x="33" y="59"/>
                </a:cxn>
                <a:cxn ang="0">
                  <a:pos x="39" y="59"/>
                </a:cxn>
                <a:cxn ang="0">
                  <a:pos x="46" y="46"/>
                </a:cxn>
                <a:cxn ang="0">
                  <a:pos x="46" y="40"/>
                </a:cxn>
                <a:cxn ang="0">
                  <a:pos x="46" y="13"/>
                </a:cxn>
                <a:cxn ang="0">
                  <a:pos x="53" y="13"/>
                </a:cxn>
                <a:cxn ang="0">
                  <a:pos x="66" y="33"/>
                </a:cxn>
                <a:cxn ang="0">
                  <a:pos x="85" y="66"/>
                </a:cxn>
                <a:cxn ang="0">
                  <a:pos x="99" y="79"/>
                </a:cxn>
                <a:cxn ang="0">
                  <a:pos x="105" y="79"/>
                </a:cxn>
                <a:cxn ang="0">
                  <a:pos x="112" y="79"/>
                </a:cxn>
                <a:cxn ang="0">
                  <a:pos x="118" y="92"/>
                </a:cxn>
                <a:cxn ang="0">
                  <a:pos x="125" y="112"/>
                </a:cxn>
                <a:cxn ang="0">
                  <a:pos x="131" y="131"/>
                </a:cxn>
                <a:cxn ang="0">
                  <a:pos x="144" y="138"/>
                </a:cxn>
                <a:cxn ang="0">
                  <a:pos x="151" y="138"/>
                </a:cxn>
                <a:cxn ang="0">
                  <a:pos x="164" y="131"/>
                </a:cxn>
                <a:cxn ang="0">
                  <a:pos x="164" y="158"/>
                </a:cxn>
                <a:cxn ang="0">
                  <a:pos x="151" y="184"/>
                </a:cxn>
                <a:cxn ang="0">
                  <a:pos x="144" y="204"/>
                </a:cxn>
                <a:cxn ang="0">
                  <a:pos x="131" y="217"/>
                </a:cxn>
                <a:cxn ang="0">
                  <a:pos x="118" y="230"/>
                </a:cxn>
                <a:cxn ang="0">
                  <a:pos x="105" y="230"/>
                </a:cxn>
                <a:cxn ang="0">
                  <a:pos x="99" y="184"/>
                </a:cxn>
                <a:cxn ang="0">
                  <a:pos x="92" y="145"/>
                </a:cxn>
                <a:cxn ang="0">
                  <a:pos x="79" y="105"/>
                </a:cxn>
                <a:cxn ang="0">
                  <a:pos x="59" y="59"/>
                </a:cxn>
                <a:cxn ang="0">
                  <a:pos x="79" y="125"/>
                </a:cxn>
                <a:cxn ang="0">
                  <a:pos x="85" y="151"/>
                </a:cxn>
                <a:cxn ang="0">
                  <a:pos x="92" y="177"/>
                </a:cxn>
                <a:cxn ang="0">
                  <a:pos x="92" y="223"/>
                </a:cxn>
              </a:cxnLst>
              <a:rect l="0" t="0" r="r" b="b"/>
              <a:pathLst>
                <a:path w="164" h="230">
                  <a:moveTo>
                    <a:pt x="92" y="223"/>
                  </a:moveTo>
                  <a:lnTo>
                    <a:pt x="92" y="223"/>
                  </a:lnTo>
                  <a:lnTo>
                    <a:pt x="85" y="223"/>
                  </a:lnTo>
                  <a:lnTo>
                    <a:pt x="85" y="223"/>
                  </a:lnTo>
                  <a:lnTo>
                    <a:pt x="79" y="223"/>
                  </a:lnTo>
                  <a:lnTo>
                    <a:pt x="72" y="217"/>
                  </a:lnTo>
                  <a:lnTo>
                    <a:pt x="66" y="217"/>
                  </a:lnTo>
                  <a:lnTo>
                    <a:pt x="59" y="210"/>
                  </a:lnTo>
                  <a:lnTo>
                    <a:pt x="59" y="210"/>
                  </a:lnTo>
                  <a:lnTo>
                    <a:pt x="46" y="204"/>
                  </a:lnTo>
                  <a:lnTo>
                    <a:pt x="39" y="197"/>
                  </a:lnTo>
                  <a:lnTo>
                    <a:pt x="39" y="191"/>
                  </a:lnTo>
                  <a:lnTo>
                    <a:pt x="26" y="177"/>
                  </a:lnTo>
                  <a:lnTo>
                    <a:pt x="20" y="171"/>
                  </a:lnTo>
                  <a:lnTo>
                    <a:pt x="7" y="158"/>
                  </a:lnTo>
                  <a:lnTo>
                    <a:pt x="20" y="164"/>
                  </a:lnTo>
                  <a:lnTo>
                    <a:pt x="20" y="164"/>
                  </a:lnTo>
                  <a:lnTo>
                    <a:pt x="26" y="164"/>
                  </a:lnTo>
                  <a:lnTo>
                    <a:pt x="33" y="164"/>
                  </a:lnTo>
                  <a:lnTo>
                    <a:pt x="33" y="164"/>
                  </a:lnTo>
                  <a:lnTo>
                    <a:pt x="39" y="164"/>
                  </a:lnTo>
                  <a:lnTo>
                    <a:pt x="39" y="164"/>
                  </a:lnTo>
                  <a:lnTo>
                    <a:pt x="39" y="164"/>
                  </a:lnTo>
                  <a:lnTo>
                    <a:pt x="46" y="164"/>
                  </a:lnTo>
                  <a:lnTo>
                    <a:pt x="46" y="158"/>
                  </a:lnTo>
                  <a:lnTo>
                    <a:pt x="46" y="158"/>
                  </a:lnTo>
                  <a:lnTo>
                    <a:pt x="46" y="151"/>
                  </a:lnTo>
                  <a:lnTo>
                    <a:pt x="46" y="151"/>
                  </a:lnTo>
                  <a:lnTo>
                    <a:pt x="39" y="145"/>
                  </a:lnTo>
                  <a:lnTo>
                    <a:pt x="39" y="145"/>
                  </a:lnTo>
                  <a:lnTo>
                    <a:pt x="39" y="138"/>
                  </a:lnTo>
                  <a:lnTo>
                    <a:pt x="33" y="138"/>
                  </a:lnTo>
                  <a:lnTo>
                    <a:pt x="33" y="131"/>
                  </a:lnTo>
                  <a:lnTo>
                    <a:pt x="33" y="131"/>
                  </a:lnTo>
                  <a:lnTo>
                    <a:pt x="26" y="125"/>
                  </a:lnTo>
                  <a:lnTo>
                    <a:pt x="26" y="125"/>
                  </a:lnTo>
                  <a:lnTo>
                    <a:pt x="20" y="118"/>
                  </a:lnTo>
                  <a:lnTo>
                    <a:pt x="7" y="112"/>
                  </a:lnTo>
                  <a:lnTo>
                    <a:pt x="7" y="112"/>
                  </a:lnTo>
                  <a:lnTo>
                    <a:pt x="0" y="105"/>
                  </a:lnTo>
                  <a:lnTo>
                    <a:pt x="7" y="105"/>
                  </a:lnTo>
                  <a:lnTo>
                    <a:pt x="7" y="105"/>
                  </a:lnTo>
                  <a:lnTo>
                    <a:pt x="13" y="105"/>
                  </a:lnTo>
                  <a:lnTo>
                    <a:pt x="13" y="105"/>
                  </a:lnTo>
                  <a:lnTo>
                    <a:pt x="20" y="99"/>
                  </a:lnTo>
                  <a:lnTo>
                    <a:pt x="20" y="99"/>
                  </a:lnTo>
                  <a:lnTo>
                    <a:pt x="20" y="99"/>
                  </a:lnTo>
                  <a:lnTo>
                    <a:pt x="26" y="92"/>
                  </a:lnTo>
                  <a:lnTo>
                    <a:pt x="26" y="92"/>
                  </a:lnTo>
                  <a:lnTo>
                    <a:pt x="26" y="85"/>
                  </a:lnTo>
                  <a:lnTo>
                    <a:pt x="26" y="79"/>
                  </a:lnTo>
                  <a:lnTo>
                    <a:pt x="20" y="79"/>
                  </a:lnTo>
                  <a:lnTo>
                    <a:pt x="20" y="72"/>
                  </a:lnTo>
                  <a:lnTo>
                    <a:pt x="20" y="66"/>
                  </a:lnTo>
                  <a:lnTo>
                    <a:pt x="13" y="59"/>
                  </a:lnTo>
                  <a:lnTo>
                    <a:pt x="13" y="59"/>
                  </a:lnTo>
                  <a:lnTo>
                    <a:pt x="20" y="59"/>
                  </a:lnTo>
                  <a:lnTo>
                    <a:pt x="26" y="59"/>
                  </a:lnTo>
                  <a:lnTo>
                    <a:pt x="33" y="59"/>
                  </a:lnTo>
                  <a:lnTo>
                    <a:pt x="33" y="59"/>
                  </a:lnTo>
                  <a:lnTo>
                    <a:pt x="33" y="59"/>
                  </a:lnTo>
                  <a:lnTo>
                    <a:pt x="39" y="59"/>
                  </a:lnTo>
                  <a:lnTo>
                    <a:pt x="39" y="59"/>
                  </a:lnTo>
                  <a:lnTo>
                    <a:pt x="46" y="53"/>
                  </a:lnTo>
                  <a:lnTo>
                    <a:pt x="46" y="53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6" y="33"/>
                  </a:lnTo>
                  <a:lnTo>
                    <a:pt x="46" y="26"/>
                  </a:lnTo>
                  <a:lnTo>
                    <a:pt x="46" y="13"/>
                  </a:lnTo>
                  <a:lnTo>
                    <a:pt x="46" y="7"/>
                  </a:lnTo>
                  <a:lnTo>
                    <a:pt x="46" y="0"/>
                  </a:lnTo>
                  <a:lnTo>
                    <a:pt x="53" y="13"/>
                  </a:lnTo>
                  <a:lnTo>
                    <a:pt x="53" y="20"/>
                  </a:lnTo>
                  <a:lnTo>
                    <a:pt x="59" y="26"/>
                  </a:lnTo>
                  <a:lnTo>
                    <a:pt x="66" y="33"/>
                  </a:lnTo>
                  <a:lnTo>
                    <a:pt x="72" y="40"/>
                  </a:lnTo>
                  <a:lnTo>
                    <a:pt x="79" y="53"/>
                  </a:lnTo>
                  <a:lnTo>
                    <a:pt x="85" y="66"/>
                  </a:lnTo>
                  <a:lnTo>
                    <a:pt x="92" y="66"/>
                  </a:lnTo>
                  <a:lnTo>
                    <a:pt x="92" y="72"/>
                  </a:lnTo>
                  <a:lnTo>
                    <a:pt x="99" y="79"/>
                  </a:lnTo>
                  <a:lnTo>
                    <a:pt x="99" y="79"/>
                  </a:lnTo>
                  <a:lnTo>
                    <a:pt x="105" y="79"/>
                  </a:lnTo>
                  <a:lnTo>
                    <a:pt x="105" y="79"/>
                  </a:lnTo>
                  <a:lnTo>
                    <a:pt x="112" y="79"/>
                  </a:lnTo>
                  <a:lnTo>
                    <a:pt x="112" y="79"/>
                  </a:lnTo>
                  <a:lnTo>
                    <a:pt x="112" y="79"/>
                  </a:lnTo>
                  <a:lnTo>
                    <a:pt x="118" y="79"/>
                  </a:lnTo>
                  <a:lnTo>
                    <a:pt x="118" y="72"/>
                  </a:lnTo>
                  <a:lnTo>
                    <a:pt x="118" y="92"/>
                  </a:lnTo>
                  <a:lnTo>
                    <a:pt x="118" y="99"/>
                  </a:lnTo>
                  <a:lnTo>
                    <a:pt x="125" y="105"/>
                  </a:lnTo>
                  <a:lnTo>
                    <a:pt x="125" y="112"/>
                  </a:lnTo>
                  <a:lnTo>
                    <a:pt x="125" y="118"/>
                  </a:lnTo>
                  <a:lnTo>
                    <a:pt x="131" y="125"/>
                  </a:lnTo>
                  <a:lnTo>
                    <a:pt x="131" y="131"/>
                  </a:lnTo>
                  <a:lnTo>
                    <a:pt x="138" y="131"/>
                  </a:lnTo>
                  <a:lnTo>
                    <a:pt x="138" y="138"/>
                  </a:lnTo>
                  <a:lnTo>
                    <a:pt x="144" y="138"/>
                  </a:lnTo>
                  <a:lnTo>
                    <a:pt x="144" y="138"/>
                  </a:lnTo>
                  <a:lnTo>
                    <a:pt x="151" y="138"/>
                  </a:lnTo>
                  <a:lnTo>
                    <a:pt x="151" y="138"/>
                  </a:lnTo>
                  <a:lnTo>
                    <a:pt x="158" y="138"/>
                  </a:lnTo>
                  <a:lnTo>
                    <a:pt x="158" y="138"/>
                  </a:lnTo>
                  <a:lnTo>
                    <a:pt x="164" y="131"/>
                  </a:lnTo>
                  <a:lnTo>
                    <a:pt x="164" y="131"/>
                  </a:lnTo>
                  <a:lnTo>
                    <a:pt x="164" y="145"/>
                  </a:lnTo>
                  <a:lnTo>
                    <a:pt x="164" y="158"/>
                  </a:lnTo>
                  <a:lnTo>
                    <a:pt x="158" y="171"/>
                  </a:lnTo>
                  <a:lnTo>
                    <a:pt x="158" y="177"/>
                  </a:lnTo>
                  <a:lnTo>
                    <a:pt x="151" y="184"/>
                  </a:lnTo>
                  <a:lnTo>
                    <a:pt x="151" y="191"/>
                  </a:lnTo>
                  <a:lnTo>
                    <a:pt x="144" y="197"/>
                  </a:lnTo>
                  <a:lnTo>
                    <a:pt x="144" y="204"/>
                  </a:lnTo>
                  <a:lnTo>
                    <a:pt x="138" y="210"/>
                  </a:lnTo>
                  <a:lnTo>
                    <a:pt x="138" y="210"/>
                  </a:lnTo>
                  <a:lnTo>
                    <a:pt x="131" y="217"/>
                  </a:lnTo>
                  <a:lnTo>
                    <a:pt x="125" y="223"/>
                  </a:lnTo>
                  <a:lnTo>
                    <a:pt x="118" y="223"/>
                  </a:lnTo>
                  <a:lnTo>
                    <a:pt x="118" y="230"/>
                  </a:lnTo>
                  <a:lnTo>
                    <a:pt x="112" y="230"/>
                  </a:lnTo>
                  <a:lnTo>
                    <a:pt x="112" y="230"/>
                  </a:lnTo>
                  <a:lnTo>
                    <a:pt x="105" y="230"/>
                  </a:lnTo>
                  <a:lnTo>
                    <a:pt x="105" y="230"/>
                  </a:lnTo>
                  <a:lnTo>
                    <a:pt x="105" y="210"/>
                  </a:lnTo>
                  <a:lnTo>
                    <a:pt x="99" y="184"/>
                  </a:lnTo>
                  <a:lnTo>
                    <a:pt x="99" y="171"/>
                  </a:lnTo>
                  <a:lnTo>
                    <a:pt x="99" y="158"/>
                  </a:lnTo>
                  <a:lnTo>
                    <a:pt x="92" y="145"/>
                  </a:lnTo>
                  <a:lnTo>
                    <a:pt x="92" y="131"/>
                  </a:lnTo>
                  <a:lnTo>
                    <a:pt x="85" y="118"/>
                  </a:lnTo>
                  <a:lnTo>
                    <a:pt x="79" y="105"/>
                  </a:lnTo>
                  <a:lnTo>
                    <a:pt x="72" y="79"/>
                  </a:lnTo>
                  <a:lnTo>
                    <a:pt x="66" y="66"/>
                  </a:lnTo>
                  <a:lnTo>
                    <a:pt x="59" y="59"/>
                  </a:lnTo>
                  <a:lnTo>
                    <a:pt x="72" y="92"/>
                  </a:lnTo>
                  <a:lnTo>
                    <a:pt x="79" y="105"/>
                  </a:lnTo>
                  <a:lnTo>
                    <a:pt x="79" y="125"/>
                  </a:lnTo>
                  <a:lnTo>
                    <a:pt x="85" y="138"/>
                  </a:lnTo>
                  <a:lnTo>
                    <a:pt x="85" y="145"/>
                  </a:lnTo>
                  <a:lnTo>
                    <a:pt x="85" y="151"/>
                  </a:lnTo>
                  <a:lnTo>
                    <a:pt x="85" y="158"/>
                  </a:lnTo>
                  <a:lnTo>
                    <a:pt x="92" y="171"/>
                  </a:lnTo>
                  <a:lnTo>
                    <a:pt x="92" y="177"/>
                  </a:lnTo>
                  <a:lnTo>
                    <a:pt x="92" y="191"/>
                  </a:lnTo>
                  <a:lnTo>
                    <a:pt x="92" y="210"/>
                  </a:lnTo>
                  <a:lnTo>
                    <a:pt x="92" y="2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55" name="Freeform 131"/>
            <p:cNvSpPr>
              <a:spLocks/>
            </p:cNvSpPr>
            <p:nvPr/>
          </p:nvSpPr>
          <p:spPr bwMode="auto">
            <a:xfrm rot="-5400000">
              <a:off x="5208" y="4085"/>
              <a:ext cx="119" cy="147"/>
            </a:xfrm>
            <a:custGeom>
              <a:avLst/>
              <a:gdLst/>
              <a:ahLst/>
              <a:cxnLst>
                <a:cxn ang="0">
                  <a:pos x="105" y="6"/>
                </a:cxn>
                <a:cxn ang="0">
                  <a:pos x="85" y="6"/>
                </a:cxn>
                <a:cxn ang="0">
                  <a:pos x="59" y="13"/>
                </a:cxn>
                <a:cxn ang="0">
                  <a:pos x="39" y="26"/>
                </a:cxn>
                <a:cxn ang="0">
                  <a:pos x="33" y="39"/>
                </a:cxn>
                <a:cxn ang="0">
                  <a:pos x="46" y="46"/>
                </a:cxn>
                <a:cxn ang="0">
                  <a:pos x="53" y="52"/>
                </a:cxn>
                <a:cxn ang="0">
                  <a:pos x="53" y="65"/>
                </a:cxn>
                <a:cxn ang="0">
                  <a:pos x="46" y="79"/>
                </a:cxn>
                <a:cxn ang="0">
                  <a:pos x="39" y="85"/>
                </a:cxn>
                <a:cxn ang="0">
                  <a:pos x="20" y="98"/>
                </a:cxn>
                <a:cxn ang="0">
                  <a:pos x="7" y="105"/>
                </a:cxn>
                <a:cxn ang="0">
                  <a:pos x="13" y="111"/>
                </a:cxn>
                <a:cxn ang="0">
                  <a:pos x="20" y="125"/>
                </a:cxn>
                <a:cxn ang="0">
                  <a:pos x="20" y="131"/>
                </a:cxn>
                <a:cxn ang="0">
                  <a:pos x="20" y="138"/>
                </a:cxn>
                <a:cxn ang="0">
                  <a:pos x="13" y="151"/>
                </a:cxn>
                <a:cxn ang="0">
                  <a:pos x="7" y="164"/>
                </a:cxn>
                <a:cxn ang="0">
                  <a:pos x="26" y="164"/>
                </a:cxn>
                <a:cxn ang="0">
                  <a:pos x="33" y="171"/>
                </a:cxn>
                <a:cxn ang="0">
                  <a:pos x="39" y="184"/>
                </a:cxn>
                <a:cxn ang="0">
                  <a:pos x="39" y="197"/>
                </a:cxn>
                <a:cxn ang="0">
                  <a:pos x="39" y="216"/>
                </a:cxn>
                <a:cxn ang="0">
                  <a:pos x="33" y="236"/>
                </a:cxn>
                <a:cxn ang="0">
                  <a:pos x="39" y="236"/>
                </a:cxn>
                <a:cxn ang="0">
                  <a:pos x="59" y="223"/>
                </a:cxn>
                <a:cxn ang="0">
                  <a:pos x="79" y="197"/>
                </a:cxn>
                <a:cxn ang="0">
                  <a:pos x="99" y="184"/>
                </a:cxn>
                <a:cxn ang="0">
                  <a:pos x="105" y="177"/>
                </a:cxn>
                <a:cxn ang="0">
                  <a:pos x="118" y="184"/>
                </a:cxn>
                <a:cxn ang="0">
                  <a:pos x="125" y="190"/>
                </a:cxn>
                <a:cxn ang="0">
                  <a:pos x="131" y="164"/>
                </a:cxn>
                <a:cxn ang="0">
                  <a:pos x="131" y="151"/>
                </a:cxn>
                <a:cxn ang="0">
                  <a:pos x="138" y="138"/>
                </a:cxn>
                <a:cxn ang="0">
                  <a:pos x="151" y="131"/>
                </a:cxn>
                <a:cxn ang="0">
                  <a:pos x="164" y="125"/>
                </a:cxn>
                <a:cxn ang="0">
                  <a:pos x="171" y="131"/>
                </a:cxn>
                <a:cxn ang="0">
                  <a:pos x="184" y="118"/>
                </a:cxn>
                <a:cxn ang="0">
                  <a:pos x="177" y="92"/>
                </a:cxn>
                <a:cxn ang="0">
                  <a:pos x="171" y="65"/>
                </a:cxn>
                <a:cxn ang="0">
                  <a:pos x="158" y="39"/>
                </a:cxn>
                <a:cxn ang="0">
                  <a:pos x="144" y="20"/>
                </a:cxn>
                <a:cxn ang="0">
                  <a:pos x="138" y="6"/>
                </a:cxn>
                <a:cxn ang="0">
                  <a:pos x="125" y="0"/>
                </a:cxn>
                <a:cxn ang="0">
                  <a:pos x="112" y="65"/>
                </a:cxn>
                <a:cxn ang="0">
                  <a:pos x="105" y="98"/>
                </a:cxn>
                <a:cxn ang="0">
                  <a:pos x="92" y="125"/>
                </a:cxn>
                <a:cxn ang="0">
                  <a:pos x="72" y="164"/>
                </a:cxn>
                <a:cxn ang="0">
                  <a:pos x="66" y="171"/>
                </a:cxn>
                <a:cxn ang="0">
                  <a:pos x="92" y="98"/>
                </a:cxn>
                <a:cxn ang="0">
                  <a:pos x="99" y="65"/>
                </a:cxn>
                <a:cxn ang="0">
                  <a:pos x="112" y="13"/>
                </a:cxn>
              </a:cxnLst>
              <a:rect l="0" t="0" r="r" b="b"/>
              <a:pathLst>
                <a:path w="184" h="243">
                  <a:moveTo>
                    <a:pt x="112" y="13"/>
                  </a:moveTo>
                  <a:lnTo>
                    <a:pt x="112" y="13"/>
                  </a:lnTo>
                  <a:lnTo>
                    <a:pt x="105" y="6"/>
                  </a:lnTo>
                  <a:lnTo>
                    <a:pt x="99" y="6"/>
                  </a:lnTo>
                  <a:lnTo>
                    <a:pt x="92" y="6"/>
                  </a:lnTo>
                  <a:lnTo>
                    <a:pt x="85" y="6"/>
                  </a:lnTo>
                  <a:lnTo>
                    <a:pt x="79" y="13"/>
                  </a:lnTo>
                  <a:lnTo>
                    <a:pt x="72" y="13"/>
                  </a:lnTo>
                  <a:lnTo>
                    <a:pt x="59" y="13"/>
                  </a:lnTo>
                  <a:lnTo>
                    <a:pt x="53" y="20"/>
                  </a:lnTo>
                  <a:lnTo>
                    <a:pt x="46" y="20"/>
                  </a:lnTo>
                  <a:lnTo>
                    <a:pt x="39" y="26"/>
                  </a:lnTo>
                  <a:lnTo>
                    <a:pt x="13" y="39"/>
                  </a:lnTo>
                  <a:lnTo>
                    <a:pt x="20" y="39"/>
                  </a:lnTo>
                  <a:lnTo>
                    <a:pt x="33" y="39"/>
                  </a:lnTo>
                  <a:lnTo>
                    <a:pt x="39" y="46"/>
                  </a:lnTo>
                  <a:lnTo>
                    <a:pt x="39" y="46"/>
                  </a:lnTo>
                  <a:lnTo>
                    <a:pt x="46" y="46"/>
                  </a:lnTo>
                  <a:lnTo>
                    <a:pt x="46" y="52"/>
                  </a:lnTo>
                  <a:lnTo>
                    <a:pt x="53" y="52"/>
                  </a:lnTo>
                  <a:lnTo>
                    <a:pt x="53" y="52"/>
                  </a:lnTo>
                  <a:lnTo>
                    <a:pt x="53" y="59"/>
                  </a:lnTo>
                  <a:lnTo>
                    <a:pt x="53" y="59"/>
                  </a:lnTo>
                  <a:lnTo>
                    <a:pt x="53" y="65"/>
                  </a:lnTo>
                  <a:lnTo>
                    <a:pt x="53" y="72"/>
                  </a:lnTo>
                  <a:lnTo>
                    <a:pt x="46" y="72"/>
                  </a:lnTo>
                  <a:lnTo>
                    <a:pt x="46" y="79"/>
                  </a:lnTo>
                  <a:lnTo>
                    <a:pt x="46" y="79"/>
                  </a:lnTo>
                  <a:lnTo>
                    <a:pt x="39" y="85"/>
                  </a:lnTo>
                  <a:lnTo>
                    <a:pt x="39" y="85"/>
                  </a:lnTo>
                  <a:lnTo>
                    <a:pt x="33" y="92"/>
                  </a:lnTo>
                  <a:lnTo>
                    <a:pt x="26" y="92"/>
                  </a:lnTo>
                  <a:lnTo>
                    <a:pt x="20" y="98"/>
                  </a:lnTo>
                  <a:lnTo>
                    <a:pt x="7" y="98"/>
                  </a:lnTo>
                  <a:lnTo>
                    <a:pt x="0" y="105"/>
                  </a:lnTo>
                  <a:lnTo>
                    <a:pt x="7" y="105"/>
                  </a:lnTo>
                  <a:lnTo>
                    <a:pt x="7" y="105"/>
                  </a:lnTo>
                  <a:lnTo>
                    <a:pt x="13" y="111"/>
                  </a:lnTo>
                  <a:lnTo>
                    <a:pt x="13" y="111"/>
                  </a:lnTo>
                  <a:lnTo>
                    <a:pt x="20" y="118"/>
                  </a:lnTo>
                  <a:lnTo>
                    <a:pt x="20" y="118"/>
                  </a:lnTo>
                  <a:lnTo>
                    <a:pt x="20" y="125"/>
                  </a:lnTo>
                  <a:lnTo>
                    <a:pt x="20" y="125"/>
                  </a:lnTo>
                  <a:lnTo>
                    <a:pt x="20" y="131"/>
                  </a:lnTo>
                  <a:lnTo>
                    <a:pt x="20" y="131"/>
                  </a:lnTo>
                  <a:lnTo>
                    <a:pt x="20" y="138"/>
                  </a:lnTo>
                  <a:lnTo>
                    <a:pt x="20" y="138"/>
                  </a:lnTo>
                  <a:lnTo>
                    <a:pt x="20" y="138"/>
                  </a:lnTo>
                  <a:lnTo>
                    <a:pt x="20" y="144"/>
                  </a:lnTo>
                  <a:lnTo>
                    <a:pt x="20" y="151"/>
                  </a:lnTo>
                  <a:lnTo>
                    <a:pt x="13" y="151"/>
                  </a:lnTo>
                  <a:lnTo>
                    <a:pt x="13" y="157"/>
                  </a:lnTo>
                  <a:lnTo>
                    <a:pt x="7" y="157"/>
                  </a:lnTo>
                  <a:lnTo>
                    <a:pt x="7" y="164"/>
                  </a:lnTo>
                  <a:lnTo>
                    <a:pt x="13" y="164"/>
                  </a:lnTo>
                  <a:lnTo>
                    <a:pt x="20" y="164"/>
                  </a:lnTo>
                  <a:lnTo>
                    <a:pt x="26" y="164"/>
                  </a:lnTo>
                  <a:lnTo>
                    <a:pt x="26" y="171"/>
                  </a:lnTo>
                  <a:lnTo>
                    <a:pt x="26" y="171"/>
                  </a:lnTo>
                  <a:lnTo>
                    <a:pt x="33" y="171"/>
                  </a:lnTo>
                  <a:lnTo>
                    <a:pt x="33" y="177"/>
                  </a:lnTo>
                  <a:lnTo>
                    <a:pt x="39" y="177"/>
                  </a:lnTo>
                  <a:lnTo>
                    <a:pt x="39" y="184"/>
                  </a:lnTo>
                  <a:lnTo>
                    <a:pt x="39" y="190"/>
                  </a:lnTo>
                  <a:lnTo>
                    <a:pt x="39" y="197"/>
                  </a:lnTo>
                  <a:lnTo>
                    <a:pt x="39" y="197"/>
                  </a:lnTo>
                  <a:lnTo>
                    <a:pt x="46" y="203"/>
                  </a:lnTo>
                  <a:lnTo>
                    <a:pt x="39" y="210"/>
                  </a:lnTo>
                  <a:lnTo>
                    <a:pt x="39" y="216"/>
                  </a:lnTo>
                  <a:lnTo>
                    <a:pt x="39" y="223"/>
                  </a:lnTo>
                  <a:lnTo>
                    <a:pt x="39" y="230"/>
                  </a:lnTo>
                  <a:lnTo>
                    <a:pt x="33" y="236"/>
                  </a:lnTo>
                  <a:lnTo>
                    <a:pt x="33" y="243"/>
                  </a:lnTo>
                  <a:lnTo>
                    <a:pt x="39" y="243"/>
                  </a:lnTo>
                  <a:lnTo>
                    <a:pt x="39" y="236"/>
                  </a:lnTo>
                  <a:lnTo>
                    <a:pt x="46" y="230"/>
                  </a:lnTo>
                  <a:lnTo>
                    <a:pt x="53" y="223"/>
                  </a:lnTo>
                  <a:lnTo>
                    <a:pt x="59" y="223"/>
                  </a:lnTo>
                  <a:lnTo>
                    <a:pt x="66" y="210"/>
                  </a:lnTo>
                  <a:lnTo>
                    <a:pt x="79" y="197"/>
                  </a:lnTo>
                  <a:lnTo>
                    <a:pt x="79" y="197"/>
                  </a:lnTo>
                  <a:lnTo>
                    <a:pt x="85" y="190"/>
                  </a:lnTo>
                  <a:lnTo>
                    <a:pt x="92" y="184"/>
                  </a:lnTo>
                  <a:lnTo>
                    <a:pt x="99" y="184"/>
                  </a:lnTo>
                  <a:lnTo>
                    <a:pt x="99" y="177"/>
                  </a:lnTo>
                  <a:lnTo>
                    <a:pt x="105" y="177"/>
                  </a:lnTo>
                  <a:lnTo>
                    <a:pt x="105" y="177"/>
                  </a:lnTo>
                  <a:lnTo>
                    <a:pt x="112" y="177"/>
                  </a:lnTo>
                  <a:lnTo>
                    <a:pt x="112" y="177"/>
                  </a:lnTo>
                  <a:lnTo>
                    <a:pt x="118" y="184"/>
                  </a:lnTo>
                  <a:lnTo>
                    <a:pt x="118" y="184"/>
                  </a:lnTo>
                  <a:lnTo>
                    <a:pt x="125" y="184"/>
                  </a:lnTo>
                  <a:lnTo>
                    <a:pt x="125" y="190"/>
                  </a:lnTo>
                  <a:lnTo>
                    <a:pt x="125" y="184"/>
                  </a:lnTo>
                  <a:lnTo>
                    <a:pt x="125" y="171"/>
                  </a:lnTo>
                  <a:lnTo>
                    <a:pt x="131" y="164"/>
                  </a:lnTo>
                  <a:lnTo>
                    <a:pt x="131" y="157"/>
                  </a:lnTo>
                  <a:lnTo>
                    <a:pt x="131" y="151"/>
                  </a:lnTo>
                  <a:lnTo>
                    <a:pt x="131" y="151"/>
                  </a:lnTo>
                  <a:lnTo>
                    <a:pt x="138" y="144"/>
                  </a:lnTo>
                  <a:lnTo>
                    <a:pt x="138" y="138"/>
                  </a:lnTo>
                  <a:lnTo>
                    <a:pt x="138" y="138"/>
                  </a:lnTo>
                  <a:lnTo>
                    <a:pt x="144" y="131"/>
                  </a:lnTo>
                  <a:lnTo>
                    <a:pt x="144" y="131"/>
                  </a:lnTo>
                  <a:lnTo>
                    <a:pt x="151" y="131"/>
                  </a:lnTo>
                  <a:lnTo>
                    <a:pt x="151" y="125"/>
                  </a:lnTo>
                  <a:lnTo>
                    <a:pt x="158" y="125"/>
                  </a:lnTo>
                  <a:lnTo>
                    <a:pt x="164" y="125"/>
                  </a:lnTo>
                  <a:lnTo>
                    <a:pt x="164" y="131"/>
                  </a:lnTo>
                  <a:lnTo>
                    <a:pt x="171" y="131"/>
                  </a:lnTo>
                  <a:lnTo>
                    <a:pt x="171" y="131"/>
                  </a:lnTo>
                  <a:lnTo>
                    <a:pt x="184" y="138"/>
                  </a:lnTo>
                  <a:lnTo>
                    <a:pt x="184" y="125"/>
                  </a:lnTo>
                  <a:lnTo>
                    <a:pt x="184" y="118"/>
                  </a:lnTo>
                  <a:lnTo>
                    <a:pt x="177" y="105"/>
                  </a:lnTo>
                  <a:lnTo>
                    <a:pt x="177" y="98"/>
                  </a:lnTo>
                  <a:lnTo>
                    <a:pt x="177" y="92"/>
                  </a:lnTo>
                  <a:lnTo>
                    <a:pt x="177" y="85"/>
                  </a:lnTo>
                  <a:lnTo>
                    <a:pt x="171" y="72"/>
                  </a:lnTo>
                  <a:lnTo>
                    <a:pt x="171" y="65"/>
                  </a:lnTo>
                  <a:lnTo>
                    <a:pt x="171" y="59"/>
                  </a:lnTo>
                  <a:lnTo>
                    <a:pt x="164" y="46"/>
                  </a:lnTo>
                  <a:lnTo>
                    <a:pt x="158" y="39"/>
                  </a:lnTo>
                  <a:lnTo>
                    <a:pt x="158" y="33"/>
                  </a:lnTo>
                  <a:lnTo>
                    <a:pt x="151" y="26"/>
                  </a:lnTo>
                  <a:lnTo>
                    <a:pt x="144" y="20"/>
                  </a:lnTo>
                  <a:lnTo>
                    <a:pt x="144" y="13"/>
                  </a:lnTo>
                  <a:lnTo>
                    <a:pt x="138" y="6"/>
                  </a:lnTo>
                  <a:lnTo>
                    <a:pt x="138" y="6"/>
                  </a:lnTo>
                  <a:lnTo>
                    <a:pt x="131" y="0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18" y="26"/>
                  </a:lnTo>
                  <a:lnTo>
                    <a:pt x="118" y="52"/>
                  </a:lnTo>
                  <a:lnTo>
                    <a:pt x="112" y="65"/>
                  </a:lnTo>
                  <a:lnTo>
                    <a:pt x="105" y="79"/>
                  </a:lnTo>
                  <a:lnTo>
                    <a:pt x="105" y="92"/>
                  </a:lnTo>
                  <a:lnTo>
                    <a:pt x="105" y="98"/>
                  </a:lnTo>
                  <a:lnTo>
                    <a:pt x="99" y="105"/>
                  </a:lnTo>
                  <a:lnTo>
                    <a:pt x="99" y="105"/>
                  </a:lnTo>
                  <a:lnTo>
                    <a:pt x="92" y="125"/>
                  </a:lnTo>
                  <a:lnTo>
                    <a:pt x="85" y="138"/>
                  </a:lnTo>
                  <a:lnTo>
                    <a:pt x="79" y="151"/>
                  </a:lnTo>
                  <a:lnTo>
                    <a:pt x="72" y="164"/>
                  </a:lnTo>
                  <a:lnTo>
                    <a:pt x="66" y="177"/>
                  </a:lnTo>
                  <a:lnTo>
                    <a:pt x="59" y="184"/>
                  </a:lnTo>
                  <a:lnTo>
                    <a:pt x="66" y="171"/>
                  </a:lnTo>
                  <a:lnTo>
                    <a:pt x="72" y="151"/>
                  </a:lnTo>
                  <a:lnTo>
                    <a:pt x="85" y="118"/>
                  </a:lnTo>
                  <a:lnTo>
                    <a:pt x="92" y="98"/>
                  </a:lnTo>
                  <a:lnTo>
                    <a:pt x="99" y="85"/>
                  </a:lnTo>
                  <a:lnTo>
                    <a:pt x="99" y="79"/>
                  </a:lnTo>
                  <a:lnTo>
                    <a:pt x="99" y="65"/>
                  </a:lnTo>
                  <a:lnTo>
                    <a:pt x="105" y="46"/>
                  </a:lnTo>
                  <a:lnTo>
                    <a:pt x="105" y="33"/>
                  </a:lnTo>
                  <a:lnTo>
                    <a:pt x="112" y="13"/>
                  </a:lnTo>
                  <a:close/>
                </a:path>
              </a:pathLst>
            </a:cu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56" name="Oval 132"/>
            <p:cNvSpPr>
              <a:spLocks noChangeArrowheads="1"/>
            </p:cNvSpPr>
            <p:nvPr/>
          </p:nvSpPr>
          <p:spPr bwMode="auto">
            <a:xfrm rot="-5400000">
              <a:off x="5199" y="4227"/>
              <a:ext cx="35" cy="32"/>
            </a:xfrm>
            <a:prstGeom prst="ellipse">
              <a:avLst/>
            </a:prstGeom>
            <a:solidFill>
              <a:srgbClr val="D7B7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57" name="Oval 133"/>
            <p:cNvSpPr>
              <a:spLocks noChangeArrowheads="1"/>
            </p:cNvSpPr>
            <p:nvPr/>
          </p:nvSpPr>
          <p:spPr bwMode="auto">
            <a:xfrm rot="-5400000">
              <a:off x="5103" y="4264"/>
              <a:ext cx="34" cy="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58" name="Oval 134"/>
            <p:cNvSpPr>
              <a:spLocks noChangeArrowheads="1"/>
            </p:cNvSpPr>
            <p:nvPr/>
          </p:nvSpPr>
          <p:spPr bwMode="auto">
            <a:xfrm rot="-5400000">
              <a:off x="5081" y="4201"/>
              <a:ext cx="38" cy="35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59" name="Freeform 135"/>
            <p:cNvSpPr>
              <a:spLocks/>
            </p:cNvSpPr>
            <p:nvPr/>
          </p:nvSpPr>
          <p:spPr bwMode="auto">
            <a:xfrm rot="-5400000">
              <a:off x="5003" y="4092"/>
              <a:ext cx="93" cy="73"/>
            </a:xfrm>
            <a:custGeom>
              <a:avLst/>
              <a:gdLst/>
              <a:ahLst/>
              <a:cxnLst>
                <a:cxn ang="0">
                  <a:pos x="6" y="105"/>
                </a:cxn>
                <a:cxn ang="0">
                  <a:pos x="0" y="92"/>
                </a:cxn>
                <a:cxn ang="0">
                  <a:pos x="0" y="86"/>
                </a:cxn>
                <a:cxn ang="0">
                  <a:pos x="0" y="73"/>
                </a:cxn>
                <a:cxn ang="0">
                  <a:pos x="6" y="53"/>
                </a:cxn>
                <a:cxn ang="0">
                  <a:pos x="13" y="40"/>
                </a:cxn>
                <a:cxn ang="0">
                  <a:pos x="19" y="27"/>
                </a:cxn>
                <a:cxn ang="0">
                  <a:pos x="19" y="33"/>
                </a:cxn>
                <a:cxn ang="0">
                  <a:pos x="26" y="33"/>
                </a:cxn>
                <a:cxn ang="0">
                  <a:pos x="26" y="40"/>
                </a:cxn>
                <a:cxn ang="0">
                  <a:pos x="33" y="40"/>
                </a:cxn>
                <a:cxn ang="0">
                  <a:pos x="39" y="40"/>
                </a:cxn>
                <a:cxn ang="0">
                  <a:pos x="46" y="33"/>
                </a:cxn>
                <a:cxn ang="0">
                  <a:pos x="52" y="27"/>
                </a:cxn>
                <a:cxn ang="0">
                  <a:pos x="65" y="14"/>
                </a:cxn>
                <a:cxn ang="0">
                  <a:pos x="65" y="7"/>
                </a:cxn>
                <a:cxn ang="0">
                  <a:pos x="72" y="14"/>
                </a:cxn>
                <a:cxn ang="0">
                  <a:pos x="78" y="20"/>
                </a:cxn>
                <a:cxn ang="0">
                  <a:pos x="85" y="20"/>
                </a:cxn>
                <a:cxn ang="0">
                  <a:pos x="85" y="20"/>
                </a:cxn>
                <a:cxn ang="0">
                  <a:pos x="98" y="20"/>
                </a:cxn>
                <a:cxn ang="0">
                  <a:pos x="118" y="14"/>
                </a:cxn>
                <a:cxn ang="0">
                  <a:pos x="144" y="0"/>
                </a:cxn>
                <a:cxn ang="0">
                  <a:pos x="131" y="7"/>
                </a:cxn>
                <a:cxn ang="0">
                  <a:pos x="118" y="20"/>
                </a:cxn>
                <a:cxn ang="0">
                  <a:pos x="111" y="33"/>
                </a:cxn>
                <a:cxn ang="0">
                  <a:pos x="111" y="33"/>
                </a:cxn>
                <a:cxn ang="0">
                  <a:pos x="111" y="40"/>
                </a:cxn>
                <a:cxn ang="0">
                  <a:pos x="111" y="40"/>
                </a:cxn>
                <a:cxn ang="0">
                  <a:pos x="118" y="46"/>
                </a:cxn>
                <a:cxn ang="0">
                  <a:pos x="124" y="46"/>
                </a:cxn>
                <a:cxn ang="0">
                  <a:pos x="138" y="53"/>
                </a:cxn>
                <a:cxn ang="0">
                  <a:pos x="118" y="53"/>
                </a:cxn>
                <a:cxn ang="0">
                  <a:pos x="111" y="60"/>
                </a:cxn>
                <a:cxn ang="0">
                  <a:pos x="105" y="60"/>
                </a:cxn>
                <a:cxn ang="0">
                  <a:pos x="105" y="66"/>
                </a:cxn>
                <a:cxn ang="0">
                  <a:pos x="105" y="66"/>
                </a:cxn>
                <a:cxn ang="0">
                  <a:pos x="105" y="73"/>
                </a:cxn>
                <a:cxn ang="0">
                  <a:pos x="111" y="79"/>
                </a:cxn>
                <a:cxn ang="0">
                  <a:pos x="111" y="79"/>
                </a:cxn>
                <a:cxn ang="0">
                  <a:pos x="85" y="86"/>
                </a:cxn>
                <a:cxn ang="0">
                  <a:pos x="78" y="86"/>
                </a:cxn>
                <a:cxn ang="0">
                  <a:pos x="72" y="86"/>
                </a:cxn>
                <a:cxn ang="0">
                  <a:pos x="65" y="92"/>
                </a:cxn>
                <a:cxn ang="0">
                  <a:pos x="65" y="92"/>
                </a:cxn>
                <a:cxn ang="0">
                  <a:pos x="65" y="99"/>
                </a:cxn>
                <a:cxn ang="0">
                  <a:pos x="72" y="105"/>
                </a:cxn>
                <a:cxn ang="0">
                  <a:pos x="78" y="105"/>
                </a:cxn>
                <a:cxn ang="0">
                  <a:pos x="72" y="105"/>
                </a:cxn>
                <a:cxn ang="0">
                  <a:pos x="59" y="112"/>
                </a:cxn>
                <a:cxn ang="0">
                  <a:pos x="39" y="119"/>
                </a:cxn>
                <a:cxn ang="0">
                  <a:pos x="26" y="112"/>
                </a:cxn>
                <a:cxn ang="0">
                  <a:pos x="19" y="112"/>
                </a:cxn>
                <a:cxn ang="0">
                  <a:pos x="6" y="105"/>
                </a:cxn>
                <a:cxn ang="0">
                  <a:pos x="6" y="105"/>
                </a:cxn>
              </a:cxnLst>
              <a:rect l="0" t="0" r="r" b="b"/>
              <a:pathLst>
                <a:path w="144" h="119">
                  <a:moveTo>
                    <a:pt x="6" y="105"/>
                  </a:moveTo>
                  <a:lnTo>
                    <a:pt x="6" y="105"/>
                  </a:lnTo>
                  <a:lnTo>
                    <a:pt x="0" y="99"/>
                  </a:lnTo>
                  <a:lnTo>
                    <a:pt x="0" y="92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79"/>
                  </a:lnTo>
                  <a:lnTo>
                    <a:pt x="0" y="73"/>
                  </a:lnTo>
                  <a:lnTo>
                    <a:pt x="0" y="60"/>
                  </a:lnTo>
                  <a:lnTo>
                    <a:pt x="6" y="53"/>
                  </a:lnTo>
                  <a:lnTo>
                    <a:pt x="6" y="46"/>
                  </a:lnTo>
                  <a:lnTo>
                    <a:pt x="13" y="40"/>
                  </a:lnTo>
                  <a:lnTo>
                    <a:pt x="19" y="20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9" y="40"/>
                  </a:lnTo>
                  <a:lnTo>
                    <a:pt x="39" y="33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52" y="27"/>
                  </a:lnTo>
                  <a:lnTo>
                    <a:pt x="59" y="20"/>
                  </a:lnTo>
                  <a:lnTo>
                    <a:pt x="65" y="14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78" y="20"/>
                  </a:lnTo>
                  <a:lnTo>
                    <a:pt x="78" y="20"/>
                  </a:lnTo>
                  <a:lnTo>
                    <a:pt x="85" y="20"/>
                  </a:lnTo>
                  <a:lnTo>
                    <a:pt x="85" y="20"/>
                  </a:lnTo>
                  <a:lnTo>
                    <a:pt x="85" y="20"/>
                  </a:lnTo>
                  <a:lnTo>
                    <a:pt x="92" y="20"/>
                  </a:lnTo>
                  <a:lnTo>
                    <a:pt x="98" y="20"/>
                  </a:lnTo>
                  <a:lnTo>
                    <a:pt x="105" y="14"/>
                  </a:lnTo>
                  <a:lnTo>
                    <a:pt x="118" y="14"/>
                  </a:lnTo>
                  <a:lnTo>
                    <a:pt x="138" y="0"/>
                  </a:lnTo>
                  <a:lnTo>
                    <a:pt x="144" y="0"/>
                  </a:lnTo>
                  <a:lnTo>
                    <a:pt x="138" y="7"/>
                  </a:lnTo>
                  <a:lnTo>
                    <a:pt x="131" y="7"/>
                  </a:lnTo>
                  <a:lnTo>
                    <a:pt x="124" y="14"/>
                  </a:lnTo>
                  <a:lnTo>
                    <a:pt x="118" y="20"/>
                  </a:lnTo>
                  <a:lnTo>
                    <a:pt x="118" y="27"/>
                  </a:lnTo>
                  <a:lnTo>
                    <a:pt x="111" y="33"/>
                  </a:lnTo>
                  <a:lnTo>
                    <a:pt x="111" y="33"/>
                  </a:lnTo>
                  <a:lnTo>
                    <a:pt x="111" y="33"/>
                  </a:lnTo>
                  <a:lnTo>
                    <a:pt x="111" y="40"/>
                  </a:lnTo>
                  <a:lnTo>
                    <a:pt x="111" y="40"/>
                  </a:lnTo>
                  <a:lnTo>
                    <a:pt x="111" y="40"/>
                  </a:lnTo>
                  <a:lnTo>
                    <a:pt x="111" y="40"/>
                  </a:lnTo>
                  <a:lnTo>
                    <a:pt x="118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4" y="46"/>
                  </a:lnTo>
                  <a:lnTo>
                    <a:pt x="131" y="46"/>
                  </a:lnTo>
                  <a:lnTo>
                    <a:pt x="138" y="53"/>
                  </a:lnTo>
                  <a:lnTo>
                    <a:pt x="131" y="53"/>
                  </a:lnTo>
                  <a:lnTo>
                    <a:pt x="118" y="53"/>
                  </a:lnTo>
                  <a:lnTo>
                    <a:pt x="111" y="53"/>
                  </a:lnTo>
                  <a:lnTo>
                    <a:pt x="111" y="60"/>
                  </a:lnTo>
                  <a:lnTo>
                    <a:pt x="105" y="60"/>
                  </a:lnTo>
                  <a:lnTo>
                    <a:pt x="105" y="60"/>
                  </a:lnTo>
                  <a:lnTo>
                    <a:pt x="105" y="60"/>
                  </a:lnTo>
                  <a:lnTo>
                    <a:pt x="105" y="66"/>
                  </a:lnTo>
                  <a:lnTo>
                    <a:pt x="105" y="66"/>
                  </a:lnTo>
                  <a:lnTo>
                    <a:pt x="105" y="66"/>
                  </a:lnTo>
                  <a:lnTo>
                    <a:pt x="105" y="66"/>
                  </a:lnTo>
                  <a:lnTo>
                    <a:pt x="105" y="73"/>
                  </a:lnTo>
                  <a:lnTo>
                    <a:pt x="111" y="73"/>
                  </a:lnTo>
                  <a:lnTo>
                    <a:pt x="111" y="79"/>
                  </a:lnTo>
                  <a:lnTo>
                    <a:pt x="118" y="79"/>
                  </a:lnTo>
                  <a:lnTo>
                    <a:pt x="111" y="79"/>
                  </a:lnTo>
                  <a:lnTo>
                    <a:pt x="92" y="79"/>
                  </a:lnTo>
                  <a:lnTo>
                    <a:pt x="85" y="86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72" y="86"/>
                  </a:lnTo>
                  <a:lnTo>
                    <a:pt x="72" y="86"/>
                  </a:lnTo>
                  <a:lnTo>
                    <a:pt x="65" y="92"/>
                  </a:lnTo>
                  <a:lnTo>
                    <a:pt x="65" y="92"/>
                  </a:lnTo>
                  <a:lnTo>
                    <a:pt x="65" y="92"/>
                  </a:lnTo>
                  <a:lnTo>
                    <a:pt x="65" y="92"/>
                  </a:lnTo>
                  <a:lnTo>
                    <a:pt x="65" y="99"/>
                  </a:lnTo>
                  <a:lnTo>
                    <a:pt x="65" y="99"/>
                  </a:lnTo>
                  <a:lnTo>
                    <a:pt x="65" y="99"/>
                  </a:lnTo>
                  <a:lnTo>
                    <a:pt x="72" y="105"/>
                  </a:lnTo>
                  <a:lnTo>
                    <a:pt x="72" y="105"/>
                  </a:lnTo>
                  <a:lnTo>
                    <a:pt x="78" y="105"/>
                  </a:lnTo>
                  <a:lnTo>
                    <a:pt x="78" y="105"/>
                  </a:lnTo>
                  <a:lnTo>
                    <a:pt x="72" y="105"/>
                  </a:lnTo>
                  <a:lnTo>
                    <a:pt x="65" y="112"/>
                  </a:lnTo>
                  <a:lnTo>
                    <a:pt x="59" y="112"/>
                  </a:lnTo>
                  <a:lnTo>
                    <a:pt x="46" y="112"/>
                  </a:lnTo>
                  <a:lnTo>
                    <a:pt x="39" y="119"/>
                  </a:lnTo>
                  <a:lnTo>
                    <a:pt x="33" y="119"/>
                  </a:lnTo>
                  <a:lnTo>
                    <a:pt x="26" y="112"/>
                  </a:lnTo>
                  <a:lnTo>
                    <a:pt x="19" y="112"/>
                  </a:lnTo>
                  <a:lnTo>
                    <a:pt x="19" y="112"/>
                  </a:lnTo>
                  <a:lnTo>
                    <a:pt x="13" y="112"/>
                  </a:lnTo>
                  <a:lnTo>
                    <a:pt x="6" y="105"/>
                  </a:lnTo>
                  <a:lnTo>
                    <a:pt x="6" y="105"/>
                  </a:lnTo>
                  <a:lnTo>
                    <a:pt x="6" y="10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  <p:sp>
          <p:nvSpPr>
            <p:cNvPr id="1160" name="Freeform 136"/>
            <p:cNvSpPr>
              <a:spLocks/>
            </p:cNvSpPr>
            <p:nvPr/>
          </p:nvSpPr>
          <p:spPr bwMode="auto">
            <a:xfrm rot="-5400000">
              <a:off x="5033" y="4112"/>
              <a:ext cx="257" cy="167"/>
            </a:xfrm>
            <a:custGeom>
              <a:avLst/>
              <a:gdLst/>
              <a:ahLst/>
              <a:cxnLst>
                <a:cxn ang="0">
                  <a:pos x="33" y="184"/>
                </a:cxn>
                <a:cxn ang="0">
                  <a:pos x="46" y="165"/>
                </a:cxn>
                <a:cxn ang="0">
                  <a:pos x="66" y="138"/>
                </a:cxn>
                <a:cxn ang="0">
                  <a:pos x="85" y="99"/>
                </a:cxn>
                <a:cxn ang="0">
                  <a:pos x="98" y="73"/>
                </a:cxn>
                <a:cxn ang="0">
                  <a:pos x="105" y="46"/>
                </a:cxn>
                <a:cxn ang="0">
                  <a:pos x="112" y="20"/>
                </a:cxn>
                <a:cxn ang="0">
                  <a:pos x="112" y="14"/>
                </a:cxn>
                <a:cxn ang="0">
                  <a:pos x="112" y="53"/>
                </a:cxn>
                <a:cxn ang="0">
                  <a:pos x="112" y="79"/>
                </a:cxn>
                <a:cxn ang="0">
                  <a:pos x="105" y="99"/>
                </a:cxn>
                <a:cxn ang="0">
                  <a:pos x="112" y="112"/>
                </a:cxn>
                <a:cxn ang="0">
                  <a:pos x="138" y="86"/>
                </a:cxn>
                <a:cxn ang="0">
                  <a:pos x="171" y="73"/>
                </a:cxn>
                <a:cxn ang="0">
                  <a:pos x="203" y="60"/>
                </a:cxn>
                <a:cxn ang="0">
                  <a:pos x="243" y="46"/>
                </a:cxn>
                <a:cxn ang="0">
                  <a:pos x="282" y="40"/>
                </a:cxn>
                <a:cxn ang="0">
                  <a:pos x="322" y="40"/>
                </a:cxn>
                <a:cxn ang="0">
                  <a:pos x="361" y="40"/>
                </a:cxn>
                <a:cxn ang="0">
                  <a:pos x="394" y="53"/>
                </a:cxn>
                <a:cxn ang="0">
                  <a:pos x="374" y="99"/>
                </a:cxn>
                <a:cxn ang="0">
                  <a:pos x="341" y="92"/>
                </a:cxn>
                <a:cxn ang="0">
                  <a:pos x="302" y="92"/>
                </a:cxn>
                <a:cxn ang="0">
                  <a:pos x="256" y="92"/>
                </a:cxn>
                <a:cxn ang="0">
                  <a:pos x="249" y="99"/>
                </a:cxn>
                <a:cxn ang="0">
                  <a:pos x="263" y="112"/>
                </a:cxn>
                <a:cxn ang="0">
                  <a:pos x="276" y="125"/>
                </a:cxn>
                <a:cxn ang="0">
                  <a:pos x="282" y="138"/>
                </a:cxn>
                <a:cxn ang="0">
                  <a:pos x="282" y="151"/>
                </a:cxn>
                <a:cxn ang="0">
                  <a:pos x="276" y="171"/>
                </a:cxn>
                <a:cxn ang="0">
                  <a:pos x="269" y="151"/>
                </a:cxn>
                <a:cxn ang="0">
                  <a:pos x="263" y="138"/>
                </a:cxn>
                <a:cxn ang="0">
                  <a:pos x="249" y="125"/>
                </a:cxn>
                <a:cxn ang="0">
                  <a:pos x="236" y="119"/>
                </a:cxn>
                <a:cxn ang="0">
                  <a:pos x="217" y="112"/>
                </a:cxn>
                <a:cxn ang="0">
                  <a:pos x="203" y="112"/>
                </a:cxn>
                <a:cxn ang="0">
                  <a:pos x="177" y="112"/>
                </a:cxn>
                <a:cxn ang="0">
                  <a:pos x="138" y="138"/>
                </a:cxn>
                <a:cxn ang="0">
                  <a:pos x="112" y="151"/>
                </a:cxn>
                <a:cxn ang="0">
                  <a:pos x="72" y="178"/>
                </a:cxn>
                <a:cxn ang="0">
                  <a:pos x="46" y="217"/>
                </a:cxn>
                <a:cxn ang="0">
                  <a:pos x="13" y="250"/>
                </a:cxn>
                <a:cxn ang="0">
                  <a:pos x="0" y="237"/>
                </a:cxn>
                <a:cxn ang="0">
                  <a:pos x="20" y="204"/>
                </a:cxn>
              </a:cxnLst>
              <a:rect l="0" t="0" r="r" b="b"/>
              <a:pathLst>
                <a:path w="394" h="276">
                  <a:moveTo>
                    <a:pt x="26" y="191"/>
                  </a:moveTo>
                  <a:lnTo>
                    <a:pt x="26" y="191"/>
                  </a:lnTo>
                  <a:lnTo>
                    <a:pt x="33" y="184"/>
                  </a:lnTo>
                  <a:lnTo>
                    <a:pt x="39" y="178"/>
                  </a:lnTo>
                  <a:lnTo>
                    <a:pt x="39" y="171"/>
                  </a:lnTo>
                  <a:lnTo>
                    <a:pt x="46" y="165"/>
                  </a:lnTo>
                  <a:lnTo>
                    <a:pt x="52" y="158"/>
                  </a:lnTo>
                  <a:lnTo>
                    <a:pt x="59" y="151"/>
                  </a:lnTo>
                  <a:lnTo>
                    <a:pt x="66" y="138"/>
                  </a:lnTo>
                  <a:lnTo>
                    <a:pt x="72" y="119"/>
                  </a:lnTo>
                  <a:lnTo>
                    <a:pt x="79" y="105"/>
                  </a:lnTo>
                  <a:lnTo>
                    <a:pt x="85" y="99"/>
                  </a:lnTo>
                  <a:lnTo>
                    <a:pt x="92" y="92"/>
                  </a:lnTo>
                  <a:lnTo>
                    <a:pt x="98" y="79"/>
                  </a:lnTo>
                  <a:lnTo>
                    <a:pt x="98" y="73"/>
                  </a:lnTo>
                  <a:lnTo>
                    <a:pt x="98" y="60"/>
                  </a:lnTo>
                  <a:lnTo>
                    <a:pt x="105" y="53"/>
                  </a:lnTo>
                  <a:lnTo>
                    <a:pt x="105" y="46"/>
                  </a:lnTo>
                  <a:lnTo>
                    <a:pt x="105" y="40"/>
                  </a:lnTo>
                  <a:lnTo>
                    <a:pt x="105" y="33"/>
                  </a:lnTo>
                  <a:lnTo>
                    <a:pt x="112" y="20"/>
                  </a:lnTo>
                  <a:lnTo>
                    <a:pt x="112" y="14"/>
                  </a:lnTo>
                  <a:lnTo>
                    <a:pt x="112" y="0"/>
                  </a:lnTo>
                  <a:lnTo>
                    <a:pt x="112" y="14"/>
                  </a:lnTo>
                  <a:lnTo>
                    <a:pt x="112" y="27"/>
                  </a:lnTo>
                  <a:lnTo>
                    <a:pt x="112" y="40"/>
                  </a:lnTo>
                  <a:lnTo>
                    <a:pt x="112" y="53"/>
                  </a:lnTo>
                  <a:lnTo>
                    <a:pt x="112" y="60"/>
                  </a:lnTo>
                  <a:lnTo>
                    <a:pt x="112" y="66"/>
                  </a:lnTo>
                  <a:lnTo>
                    <a:pt x="112" y="79"/>
                  </a:lnTo>
                  <a:lnTo>
                    <a:pt x="112" y="86"/>
                  </a:lnTo>
                  <a:lnTo>
                    <a:pt x="105" y="92"/>
                  </a:lnTo>
                  <a:lnTo>
                    <a:pt x="105" y="99"/>
                  </a:lnTo>
                  <a:lnTo>
                    <a:pt x="105" y="112"/>
                  </a:lnTo>
                  <a:lnTo>
                    <a:pt x="98" y="119"/>
                  </a:lnTo>
                  <a:lnTo>
                    <a:pt x="112" y="112"/>
                  </a:lnTo>
                  <a:lnTo>
                    <a:pt x="118" y="105"/>
                  </a:lnTo>
                  <a:lnTo>
                    <a:pt x="125" y="92"/>
                  </a:lnTo>
                  <a:lnTo>
                    <a:pt x="138" y="86"/>
                  </a:lnTo>
                  <a:lnTo>
                    <a:pt x="151" y="86"/>
                  </a:lnTo>
                  <a:lnTo>
                    <a:pt x="157" y="79"/>
                  </a:lnTo>
                  <a:lnTo>
                    <a:pt x="171" y="73"/>
                  </a:lnTo>
                  <a:lnTo>
                    <a:pt x="177" y="66"/>
                  </a:lnTo>
                  <a:lnTo>
                    <a:pt x="190" y="60"/>
                  </a:lnTo>
                  <a:lnTo>
                    <a:pt x="203" y="60"/>
                  </a:lnTo>
                  <a:lnTo>
                    <a:pt x="223" y="53"/>
                  </a:lnTo>
                  <a:lnTo>
                    <a:pt x="236" y="46"/>
                  </a:lnTo>
                  <a:lnTo>
                    <a:pt x="243" y="46"/>
                  </a:lnTo>
                  <a:lnTo>
                    <a:pt x="256" y="40"/>
                  </a:lnTo>
                  <a:lnTo>
                    <a:pt x="269" y="40"/>
                  </a:lnTo>
                  <a:lnTo>
                    <a:pt x="282" y="40"/>
                  </a:lnTo>
                  <a:lnTo>
                    <a:pt x="295" y="40"/>
                  </a:lnTo>
                  <a:lnTo>
                    <a:pt x="302" y="40"/>
                  </a:lnTo>
                  <a:lnTo>
                    <a:pt x="322" y="40"/>
                  </a:lnTo>
                  <a:lnTo>
                    <a:pt x="335" y="40"/>
                  </a:lnTo>
                  <a:lnTo>
                    <a:pt x="348" y="40"/>
                  </a:lnTo>
                  <a:lnTo>
                    <a:pt x="361" y="40"/>
                  </a:lnTo>
                  <a:lnTo>
                    <a:pt x="368" y="46"/>
                  </a:lnTo>
                  <a:lnTo>
                    <a:pt x="381" y="46"/>
                  </a:lnTo>
                  <a:lnTo>
                    <a:pt x="394" y="53"/>
                  </a:lnTo>
                  <a:lnTo>
                    <a:pt x="394" y="105"/>
                  </a:lnTo>
                  <a:lnTo>
                    <a:pt x="381" y="99"/>
                  </a:lnTo>
                  <a:lnTo>
                    <a:pt x="374" y="99"/>
                  </a:lnTo>
                  <a:lnTo>
                    <a:pt x="368" y="99"/>
                  </a:lnTo>
                  <a:lnTo>
                    <a:pt x="348" y="92"/>
                  </a:lnTo>
                  <a:lnTo>
                    <a:pt x="341" y="92"/>
                  </a:lnTo>
                  <a:lnTo>
                    <a:pt x="335" y="92"/>
                  </a:lnTo>
                  <a:lnTo>
                    <a:pt x="322" y="92"/>
                  </a:lnTo>
                  <a:lnTo>
                    <a:pt x="302" y="92"/>
                  </a:lnTo>
                  <a:lnTo>
                    <a:pt x="282" y="92"/>
                  </a:lnTo>
                  <a:lnTo>
                    <a:pt x="269" y="92"/>
                  </a:lnTo>
                  <a:lnTo>
                    <a:pt x="256" y="92"/>
                  </a:lnTo>
                  <a:lnTo>
                    <a:pt x="243" y="92"/>
                  </a:lnTo>
                  <a:lnTo>
                    <a:pt x="249" y="99"/>
                  </a:lnTo>
                  <a:lnTo>
                    <a:pt x="249" y="99"/>
                  </a:lnTo>
                  <a:lnTo>
                    <a:pt x="256" y="105"/>
                  </a:lnTo>
                  <a:lnTo>
                    <a:pt x="263" y="105"/>
                  </a:lnTo>
                  <a:lnTo>
                    <a:pt x="263" y="112"/>
                  </a:lnTo>
                  <a:lnTo>
                    <a:pt x="269" y="119"/>
                  </a:lnTo>
                  <a:lnTo>
                    <a:pt x="269" y="119"/>
                  </a:lnTo>
                  <a:lnTo>
                    <a:pt x="276" y="125"/>
                  </a:lnTo>
                  <a:lnTo>
                    <a:pt x="276" y="132"/>
                  </a:lnTo>
                  <a:lnTo>
                    <a:pt x="276" y="138"/>
                  </a:lnTo>
                  <a:lnTo>
                    <a:pt x="282" y="138"/>
                  </a:lnTo>
                  <a:lnTo>
                    <a:pt x="282" y="145"/>
                  </a:lnTo>
                  <a:lnTo>
                    <a:pt x="282" y="151"/>
                  </a:lnTo>
                  <a:lnTo>
                    <a:pt x="282" y="151"/>
                  </a:lnTo>
                  <a:lnTo>
                    <a:pt x="282" y="165"/>
                  </a:lnTo>
                  <a:lnTo>
                    <a:pt x="276" y="178"/>
                  </a:lnTo>
                  <a:lnTo>
                    <a:pt x="276" y="171"/>
                  </a:lnTo>
                  <a:lnTo>
                    <a:pt x="276" y="165"/>
                  </a:lnTo>
                  <a:lnTo>
                    <a:pt x="269" y="158"/>
                  </a:lnTo>
                  <a:lnTo>
                    <a:pt x="269" y="151"/>
                  </a:lnTo>
                  <a:lnTo>
                    <a:pt x="269" y="145"/>
                  </a:lnTo>
                  <a:lnTo>
                    <a:pt x="263" y="145"/>
                  </a:lnTo>
                  <a:lnTo>
                    <a:pt x="263" y="138"/>
                  </a:lnTo>
                  <a:lnTo>
                    <a:pt x="256" y="132"/>
                  </a:lnTo>
                  <a:lnTo>
                    <a:pt x="249" y="132"/>
                  </a:lnTo>
                  <a:lnTo>
                    <a:pt x="249" y="125"/>
                  </a:lnTo>
                  <a:lnTo>
                    <a:pt x="243" y="125"/>
                  </a:lnTo>
                  <a:lnTo>
                    <a:pt x="236" y="119"/>
                  </a:lnTo>
                  <a:lnTo>
                    <a:pt x="236" y="119"/>
                  </a:lnTo>
                  <a:lnTo>
                    <a:pt x="230" y="119"/>
                  </a:lnTo>
                  <a:lnTo>
                    <a:pt x="223" y="112"/>
                  </a:lnTo>
                  <a:lnTo>
                    <a:pt x="217" y="112"/>
                  </a:lnTo>
                  <a:lnTo>
                    <a:pt x="217" y="112"/>
                  </a:lnTo>
                  <a:lnTo>
                    <a:pt x="210" y="112"/>
                  </a:lnTo>
                  <a:lnTo>
                    <a:pt x="203" y="112"/>
                  </a:lnTo>
                  <a:lnTo>
                    <a:pt x="197" y="112"/>
                  </a:lnTo>
                  <a:lnTo>
                    <a:pt x="184" y="112"/>
                  </a:lnTo>
                  <a:lnTo>
                    <a:pt x="177" y="112"/>
                  </a:lnTo>
                  <a:lnTo>
                    <a:pt x="164" y="119"/>
                  </a:lnTo>
                  <a:lnTo>
                    <a:pt x="151" y="125"/>
                  </a:lnTo>
                  <a:lnTo>
                    <a:pt x="138" y="138"/>
                  </a:lnTo>
                  <a:lnTo>
                    <a:pt x="125" y="145"/>
                  </a:lnTo>
                  <a:lnTo>
                    <a:pt x="118" y="145"/>
                  </a:lnTo>
                  <a:lnTo>
                    <a:pt x="112" y="151"/>
                  </a:lnTo>
                  <a:lnTo>
                    <a:pt x="98" y="158"/>
                  </a:lnTo>
                  <a:lnTo>
                    <a:pt x="85" y="171"/>
                  </a:lnTo>
                  <a:lnTo>
                    <a:pt x="72" y="178"/>
                  </a:lnTo>
                  <a:lnTo>
                    <a:pt x="66" y="191"/>
                  </a:lnTo>
                  <a:lnTo>
                    <a:pt x="52" y="204"/>
                  </a:lnTo>
                  <a:lnTo>
                    <a:pt x="46" y="217"/>
                  </a:lnTo>
                  <a:lnTo>
                    <a:pt x="33" y="224"/>
                  </a:lnTo>
                  <a:lnTo>
                    <a:pt x="26" y="237"/>
                  </a:lnTo>
                  <a:lnTo>
                    <a:pt x="13" y="250"/>
                  </a:lnTo>
                  <a:lnTo>
                    <a:pt x="6" y="263"/>
                  </a:lnTo>
                  <a:lnTo>
                    <a:pt x="0" y="276"/>
                  </a:lnTo>
                  <a:lnTo>
                    <a:pt x="0" y="237"/>
                  </a:lnTo>
                  <a:lnTo>
                    <a:pt x="6" y="224"/>
                  </a:lnTo>
                  <a:lnTo>
                    <a:pt x="13" y="217"/>
                  </a:lnTo>
                  <a:lnTo>
                    <a:pt x="20" y="204"/>
                  </a:lnTo>
                  <a:lnTo>
                    <a:pt x="26" y="191"/>
                  </a:lnTo>
                  <a:lnTo>
                    <a:pt x="26" y="19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n-NO"/>
            </a:p>
          </p:txBody>
        </p:sp>
      </p:grpSp>
      <p:sp>
        <p:nvSpPr>
          <p:cNvPr id="1162" name="Rectangle 13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 i malen</a:t>
            </a:r>
          </a:p>
        </p:txBody>
      </p:sp>
      <p:sp>
        <p:nvSpPr>
          <p:cNvPr id="1163" name="Rectangle 1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Trebuchet MS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Trebuchet MS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Trebuchet MS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Trebuchet MS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Trebuchet MS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Trebuchet MS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Trebuchet MS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Trebuchet M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pPr algn="ctr"/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Rådmannen sitt framlegg til</a:t>
            </a:r>
            <a:r>
              <a:rPr lang="nn-NO" dirty="0"/>
              <a:t/>
            </a:r>
            <a:br>
              <a:rPr lang="nn-NO" dirty="0"/>
            </a:br>
            <a:r>
              <a:rPr lang="nn-NO" dirty="0" smtClean="0"/>
              <a:t>Budsjett og økonomiplan 2017-20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6400800" cy="1752600"/>
          </a:xfrm>
        </p:spPr>
        <p:txBody>
          <a:bodyPr/>
          <a:lstStyle/>
          <a:p>
            <a:r>
              <a:rPr lang="nn-NO" dirty="0" smtClean="0"/>
              <a:t>Kommunestyret 20. oktober 2016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163178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7584" y="2780928"/>
            <a:ext cx="7772400" cy="1143000"/>
          </a:xfrm>
        </p:spPr>
        <p:txBody>
          <a:bodyPr/>
          <a:lstStyle/>
          <a:p>
            <a:r>
              <a:rPr lang="nn-NO" sz="9600" dirty="0" smtClean="0"/>
              <a:t>Budsjett-forslaget</a:t>
            </a:r>
            <a:endParaRPr lang="nn-NO" sz="9600" dirty="0"/>
          </a:p>
        </p:txBody>
      </p:sp>
    </p:spTree>
    <p:extLst>
      <p:ext uri="{BB962C8B-B14F-4D97-AF65-F5344CB8AC3E}">
        <p14:creationId xmlns:p14="http://schemas.microsoft.com/office/powerpoint/2010/main" val="78409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Flyktningmottak</a:t>
            </a:r>
            <a:br>
              <a:rPr lang="nn-NO" dirty="0" smtClean="0"/>
            </a:br>
            <a:r>
              <a:rPr lang="nn-NO" dirty="0" smtClean="0"/>
              <a:t>Vertskommunetilskot asylmottak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3 mill. i tilskot som vertskommune for asylmottak</a:t>
            </a:r>
          </a:p>
          <a:p>
            <a:r>
              <a:rPr lang="nn-NO" dirty="0" smtClean="0"/>
              <a:t>37,1 mill. i integreringstilskot</a:t>
            </a:r>
            <a:br>
              <a:rPr lang="nn-NO" dirty="0" smtClean="0"/>
            </a:br>
            <a:r>
              <a:rPr lang="nn-NO" dirty="0" smtClean="0"/>
              <a:t>- lagt til grunn mottak av 60 flyktningar + </a:t>
            </a:r>
            <a:r>
              <a:rPr lang="nn-NO" dirty="0" err="1" smtClean="0"/>
              <a:t>familiegjenforeining</a:t>
            </a:r>
            <a:r>
              <a:rPr lang="nn-NO" dirty="0" smtClean="0"/>
              <a:t> (13)</a:t>
            </a:r>
          </a:p>
          <a:p>
            <a:r>
              <a:rPr lang="nn-NO" dirty="0" smtClean="0"/>
              <a:t>NB – brev om nye prognosar for mottak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578577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Ressurskrevjande tenestemottakarar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n-NO" dirty="0"/>
              <a:t>Kommunen er venta å ha 40 brukarar i 2017 som samla vil gje eit tilskot på </a:t>
            </a:r>
            <a:r>
              <a:rPr lang="nn-NO" dirty="0" smtClean="0"/>
              <a:t>49,6 </a:t>
            </a:r>
            <a:r>
              <a:rPr lang="nn-NO" dirty="0"/>
              <a:t>mill. </a:t>
            </a:r>
            <a:r>
              <a:rPr lang="nn-NO" dirty="0" smtClean="0"/>
              <a:t>kr.</a:t>
            </a:r>
            <a:br>
              <a:rPr lang="nn-NO" dirty="0" smtClean="0"/>
            </a:br>
            <a:r>
              <a:rPr lang="nn-NO" dirty="0" smtClean="0"/>
              <a:t>- eigenfinansiering rundt 55 mill. </a:t>
            </a:r>
          </a:p>
          <a:p>
            <a:pPr lvl="0"/>
            <a:r>
              <a:rPr lang="nn-NO" dirty="0" smtClean="0"/>
              <a:t>Kompensasjonsgraden 80 </a:t>
            </a:r>
            <a:r>
              <a:rPr lang="nn-NO" dirty="0"/>
              <a:t>prosent av </a:t>
            </a:r>
            <a:r>
              <a:rPr lang="nn-NO" dirty="0" smtClean="0"/>
              <a:t>lønsutgifter </a:t>
            </a:r>
            <a:r>
              <a:rPr lang="nn-NO" dirty="0"/>
              <a:t>ut over innslagsnivået.</a:t>
            </a:r>
          </a:p>
          <a:p>
            <a:pPr lvl="0"/>
            <a:r>
              <a:rPr lang="nn-NO" dirty="0"/>
              <a:t>Innslagspunktet </a:t>
            </a:r>
            <a:r>
              <a:rPr lang="nn-NO" dirty="0" smtClean="0"/>
              <a:t>kr</a:t>
            </a:r>
            <a:r>
              <a:rPr lang="nn-NO" dirty="0"/>
              <a:t>. 1 157 000 for netto utgifter i 2016. Innslagspunktet er løns- og prisjustert og auka med kr. 50 000 utover </a:t>
            </a:r>
            <a:r>
              <a:rPr lang="nn-NO" dirty="0" smtClean="0"/>
              <a:t>det</a:t>
            </a:r>
            <a:r>
              <a:rPr lang="nn-NO" dirty="0"/>
              <a:t> </a:t>
            </a:r>
            <a:r>
              <a:rPr lang="nn-NO" dirty="0" smtClean="0"/>
              <a:t>(2 mill.)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433780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575" y="188640"/>
            <a:ext cx="7772400" cy="1143000"/>
          </a:xfrm>
        </p:spPr>
        <p:txBody>
          <a:bodyPr/>
          <a:lstStyle/>
          <a:p>
            <a:r>
              <a:rPr lang="nn-NO" dirty="0" smtClean="0"/>
              <a:t>Eigedomsskatt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 dirty="0" smtClean="0"/>
          </a:p>
          <a:p>
            <a:endParaRPr lang="nn-NO" dirty="0"/>
          </a:p>
          <a:p>
            <a:endParaRPr lang="nn-NO" dirty="0" smtClean="0"/>
          </a:p>
          <a:p>
            <a:endParaRPr lang="nn-NO" dirty="0"/>
          </a:p>
          <a:p>
            <a:endParaRPr lang="nn-NO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2" y="1412776"/>
            <a:ext cx="7271423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498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Målstyring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Brukarundersøkingar skal gjennomførast i 2017</a:t>
            </a:r>
          </a:p>
          <a:p>
            <a:r>
              <a:rPr lang="nn-NO" dirty="0" smtClean="0"/>
              <a:t>Andre målsetingar:</a:t>
            </a:r>
            <a:br>
              <a:rPr lang="nn-NO" dirty="0" smtClean="0"/>
            </a:br>
            <a:r>
              <a:rPr lang="nn-NO" dirty="0" smtClean="0"/>
              <a:t>- tenesteområde</a:t>
            </a:r>
            <a:br>
              <a:rPr lang="nn-NO" dirty="0" smtClean="0"/>
            </a:br>
            <a:r>
              <a:rPr lang="nn-NO" dirty="0" smtClean="0"/>
              <a:t>- sjukefråvær</a:t>
            </a:r>
            <a:br>
              <a:rPr lang="nn-NO" dirty="0" smtClean="0"/>
            </a:br>
            <a:r>
              <a:rPr lang="nn-NO" dirty="0" smtClean="0"/>
              <a:t>- avviksregistrering</a:t>
            </a:r>
            <a:br>
              <a:rPr lang="nn-NO" dirty="0" smtClean="0"/>
            </a:br>
            <a:r>
              <a:rPr lang="nn-NO" dirty="0" smtClean="0"/>
              <a:t>- arbeidsrelatert skade</a:t>
            </a:r>
            <a:r>
              <a:rPr lang="nn-NO" dirty="0"/>
              <a:t/>
            </a:r>
            <a:br>
              <a:rPr lang="nn-NO" dirty="0"/>
            </a:br>
            <a:r>
              <a:rPr lang="nn-NO" dirty="0" smtClean="0"/>
              <a:t>- økonomistyring</a:t>
            </a:r>
            <a:br>
              <a:rPr lang="nn-NO" dirty="0" smtClean="0"/>
            </a:br>
            <a:r>
              <a:rPr lang="nn-NO" dirty="0" smtClean="0"/>
              <a:t>- Kommunebarometeret</a:t>
            </a:r>
          </a:p>
          <a:p>
            <a:r>
              <a:rPr lang="nn-NO" dirty="0" smtClean="0"/>
              <a:t>Mål for folkehelse</a:t>
            </a:r>
          </a:p>
        </p:txBody>
      </p:sp>
    </p:spTree>
    <p:extLst>
      <p:ext uri="{BB962C8B-B14F-4D97-AF65-F5344CB8AC3E}">
        <p14:creationId xmlns:p14="http://schemas.microsoft.com/office/powerpoint/2010/main" val="2264316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Investeringsprogram 2016-2019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7" y="1988840"/>
            <a:ext cx="9118971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1792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Lånegjelda</a:t>
            </a:r>
            <a:endParaRPr lang="nn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6" y="2348880"/>
            <a:ext cx="9064114" cy="319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488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Politisk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Vidareført på 2016-nivå</a:t>
            </a:r>
          </a:p>
          <a:p>
            <a:r>
              <a:rPr lang="nn-NO" dirty="0" smtClean="0"/>
              <a:t>Kr 100 000 til disposisjon for formannskapet</a:t>
            </a:r>
          </a:p>
          <a:p>
            <a:r>
              <a:rPr lang="nn-NO" dirty="0" smtClean="0"/>
              <a:t>Kr 350 000 til disposisjon for NMK</a:t>
            </a:r>
            <a:br>
              <a:rPr lang="nn-NO" dirty="0" smtClean="0"/>
            </a:br>
            <a:r>
              <a:rPr lang="nn-NO" dirty="0" smtClean="0"/>
              <a:t>- ikkje funne rom for å vidareføra løyving til lag og organisasjonar, kr 400 000</a:t>
            </a:r>
          </a:p>
          <a:p>
            <a:r>
              <a:rPr lang="nn-NO" dirty="0" smtClean="0"/>
              <a:t>Kr </a:t>
            </a:r>
            <a:r>
              <a:rPr lang="nn-NO" dirty="0"/>
              <a:t>1 179 </a:t>
            </a:r>
            <a:r>
              <a:rPr lang="nn-NO" dirty="0" smtClean="0"/>
              <a:t>290 til kontrollutvalet (auke 2,5 prosent)</a:t>
            </a:r>
          </a:p>
        </p:txBody>
      </p:sp>
    </p:spTree>
    <p:extLst>
      <p:ext uri="{BB962C8B-B14F-4D97-AF65-F5344CB8AC3E}">
        <p14:creationId xmlns:p14="http://schemas.microsoft.com/office/powerpoint/2010/main" val="4125601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IKT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err="1" smtClean="0"/>
              <a:t>Oppgradera</a:t>
            </a:r>
            <a:r>
              <a:rPr lang="nn-NO" dirty="0" smtClean="0"/>
              <a:t> Agresso (0,25 mill.)</a:t>
            </a:r>
          </a:p>
          <a:p>
            <a:r>
              <a:rPr lang="nn-NO" dirty="0" smtClean="0"/>
              <a:t>Ny versjon </a:t>
            </a:r>
            <a:r>
              <a:rPr lang="nn-NO" dirty="0" err="1" smtClean="0"/>
              <a:t>ePhorte</a:t>
            </a:r>
            <a:r>
              <a:rPr lang="nn-NO" dirty="0" smtClean="0"/>
              <a:t> (0,3 mill.)</a:t>
            </a:r>
          </a:p>
          <a:p>
            <a:r>
              <a:rPr lang="nn-NO" dirty="0" smtClean="0"/>
              <a:t>Datamaskinar til lærarane (2,43 mill.)</a:t>
            </a:r>
          </a:p>
          <a:p>
            <a:r>
              <a:rPr lang="nn-NO" dirty="0" smtClean="0"/>
              <a:t>Utvida lagringskapasitet (1 mill.)</a:t>
            </a:r>
          </a:p>
          <a:p>
            <a:r>
              <a:rPr lang="nn-NO" dirty="0" err="1" smtClean="0"/>
              <a:t>Oppgradera</a:t>
            </a:r>
            <a:r>
              <a:rPr lang="nn-NO" dirty="0" smtClean="0"/>
              <a:t> telefonsentral (0,2 mill.)</a:t>
            </a:r>
          </a:p>
          <a:p>
            <a:r>
              <a:rPr lang="nn-NO" dirty="0" smtClean="0"/>
              <a:t>Trådlaust nettverk kommunale bygg (50 000 kr)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510450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Overordna kommuneplanlegging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0,6 mill. av ‘frie midlar’ til oppfølging av kommunal planstrategi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18614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Budsjett og økonomiplan 2017-20, premissar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Gjeldande økonomiplan 2016-2019</a:t>
            </a:r>
          </a:p>
          <a:p>
            <a:r>
              <a:rPr lang="nn-NO" dirty="0" smtClean="0"/>
              <a:t>Budsjettrevisjonar og endringar elles i 2016</a:t>
            </a:r>
            <a:br>
              <a:rPr lang="nn-NO" dirty="0" smtClean="0"/>
            </a:br>
            <a:r>
              <a:rPr lang="nn-NO" dirty="0" smtClean="0"/>
              <a:t>- utviklinga i tenesteyting/kostnadsutvikling</a:t>
            </a:r>
            <a:br>
              <a:rPr lang="nn-NO" dirty="0" smtClean="0"/>
            </a:br>
            <a:r>
              <a:rPr lang="nn-NO" dirty="0" smtClean="0"/>
              <a:t>- utviklinga i skatteinntekter</a:t>
            </a:r>
            <a:br>
              <a:rPr lang="nn-NO" dirty="0" smtClean="0"/>
            </a:br>
            <a:r>
              <a:rPr lang="nn-NO" dirty="0" smtClean="0"/>
              <a:t>- arbeidsmarknadssituasjonen</a:t>
            </a:r>
          </a:p>
          <a:p>
            <a:r>
              <a:rPr lang="nn-NO" dirty="0"/>
              <a:t>Regjeringa sitt forslag til statsbudsjett</a:t>
            </a:r>
          </a:p>
          <a:p>
            <a:r>
              <a:rPr lang="nn-NO" dirty="0" smtClean="0"/>
              <a:t>Kommunestyret sitt vedtak om at eigedomsskatt ikkje skal finansiera driftsrekneskapen</a:t>
            </a:r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9304725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Kyrkjeleg fellesråd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Kr</a:t>
            </a:r>
            <a:r>
              <a:rPr lang="nn-NO" dirty="0"/>
              <a:t>. 8 179 </a:t>
            </a:r>
            <a:r>
              <a:rPr lang="nn-NO" dirty="0" smtClean="0"/>
              <a:t>176</a:t>
            </a:r>
            <a:r>
              <a:rPr lang="nn-NO" dirty="0"/>
              <a:t> </a:t>
            </a:r>
            <a:r>
              <a:rPr lang="nn-NO" dirty="0" smtClean="0"/>
              <a:t>i driftstilskot, auka 2,5 prosent (</a:t>
            </a:r>
            <a:r>
              <a:rPr lang="nn-NO" dirty="0" err="1" smtClean="0"/>
              <a:t>omsøkt</a:t>
            </a:r>
            <a:r>
              <a:rPr lang="nn-NO" dirty="0" smtClean="0"/>
              <a:t> 8,52 mill.)</a:t>
            </a:r>
          </a:p>
          <a:p>
            <a:r>
              <a:rPr lang="nn-NO" dirty="0" smtClean="0"/>
              <a:t>90 000 kr i stimuleringstilskot til urnegraver</a:t>
            </a:r>
          </a:p>
          <a:p>
            <a:r>
              <a:rPr lang="nn-NO" dirty="0" smtClean="0"/>
              <a:t>Reguleringsplan prosesjonsveg </a:t>
            </a:r>
            <a:r>
              <a:rPr lang="nn-NO" dirty="0" err="1" smtClean="0"/>
              <a:t>Frugarden</a:t>
            </a:r>
            <a:r>
              <a:rPr lang="nn-NO" dirty="0" smtClean="0"/>
              <a:t> 2017</a:t>
            </a:r>
            <a:br>
              <a:rPr lang="nn-NO" dirty="0" smtClean="0"/>
            </a:br>
            <a:r>
              <a:rPr lang="nn-NO" dirty="0" smtClean="0"/>
              <a:t>- 3,5 mill. til prosjektet i 2018</a:t>
            </a:r>
          </a:p>
          <a:p>
            <a:r>
              <a:rPr lang="nn-NO" dirty="0" smtClean="0"/>
              <a:t>1,5 mill. årleg til rehabilitering av kyrkjene</a:t>
            </a:r>
          </a:p>
          <a:p>
            <a:r>
              <a:rPr lang="nn-NO" dirty="0" smtClean="0"/>
              <a:t>0,2 mill. årleg til utstyr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909756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nn-NO" dirty="0" smtClean="0"/>
              <a:t>Driftsstyret, administrasjon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1520" y="980728"/>
            <a:ext cx="7772400" cy="4114800"/>
          </a:xfrm>
        </p:spPr>
        <p:txBody>
          <a:bodyPr/>
          <a:lstStyle/>
          <a:p>
            <a:r>
              <a:rPr lang="nn-NO" sz="2400" dirty="0"/>
              <a:t>Vidareføra</a:t>
            </a:r>
            <a:br>
              <a:rPr lang="nn-NO" sz="2400" dirty="0"/>
            </a:br>
            <a:r>
              <a:rPr lang="nn-NO" sz="2400" dirty="0"/>
              <a:t>- </a:t>
            </a:r>
            <a:r>
              <a:rPr lang="nn-NO" sz="2400" dirty="0" err="1"/>
              <a:t>trepartssamarbeid</a:t>
            </a:r>
            <a:r>
              <a:rPr lang="nn-NO" sz="2400" dirty="0"/>
              <a:t/>
            </a:r>
            <a:br>
              <a:rPr lang="nn-NO" sz="2400" dirty="0"/>
            </a:br>
            <a:r>
              <a:rPr lang="nn-NO" sz="2400" dirty="0"/>
              <a:t>- </a:t>
            </a:r>
            <a:r>
              <a:rPr lang="nn-NO" sz="2400" dirty="0" err="1"/>
              <a:t>lean</a:t>
            </a:r>
            <a:endParaRPr lang="nn-NO" sz="2400" dirty="0"/>
          </a:p>
          <a:p>
            <a:r>
              <a:rPr lang="nn-NO" sz="2400" dirty="0" smtClean="0"/>
              <a:t>Inntak av </a:t>
            </a:r>
            <a:r>
              <a:rPr lang="nn-NO" sz="2400" dirty="0"/>
              <a:t>9</a:t>
            </a:r>
            <a:r>
              <a:rPr lang="nn-NO" sz="2400" dirty="0" smtClean="0"/>
              <a:t> lærlingar i 2017, mot 18 i 2016</a:t>
            </a:r>
            <a:br>
              <a:rPr lang="nn-NO" sz="2400" dirty="0" smtClean="0"/>
            </a:br>
            <a:r>
              <a:rPr lang="nn-NO" sz="2400" dirty="0" smtClean="0"/>
              <a:t>- innsparing 2,5 mill. 2017-19</a:t>
            </a:r>
          </a:p>
          <a:p>
            <a:r>
              <a:rPr lang="nn-NO" sz="2400" dirty="0" smtClean="0"/>
              <a:t>Stillingsgruppa vidareført, med innsparingskrav </a:t>
            </a:r>
            <a:br>
              <a:rPr lang="nn-NO" sz="2400" dirty="0" smtClean="0"/>
            </a:br>
            <a:r>
              <a:rPr lang="nn-NO" sz="2400" dirty="0" smtClean="0"/>
              <a:t>2 mill. </a:t>
            </a:r>
          </a:p>
          <a:p>
            <a:r>
              <a:rPr lang="nn-NO" sz="2400" dirty="0" smtClean="0"/>
              <a:t>Trekt inn stillinga som nettredaktør (0,86 mill.)</a:t>
            </a:r>
            <a:br>
              <a:rPr lang="nn-NO" sz="2400" dirty="0" smtClean="0"/>
            </a:br>
            <a:r>
              <a:rPr lang="nn-NO" sz="2400" dirty="0" smtClean="0"/>
              <a:t>- må sjå på organisering (igjen)</a:t>
            </a:r>
          </a:p>
          <a:p>
            <a:r>
              <a:rPr lang="nn-NO" sz="2400" dirty="0" smtClean="0"/>
              <a:t>Lønsreserve 2,2 prosent (KS’ prognose, statsbudsjettet legg opp til 2,7)</a:t>
            </a:r>
          </a:p>
          <a:p>
            <a:r>
              <a:rPr lang="nn-NO" sz="2400" dirty="0" smtClean="0"/>
              <a:t>1,8 stillingar i Sunnhordland innkjøpsforum, auka med 40% retta inn mot investeringsprosjekt</a:t>
            </a:r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3578137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Pensjon</a:t>
            </a:r>
            <a:endParaRPr lang="nn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5" y="2132856"/>
            <a:ext cx="8849379" cy="269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4838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772400" cy="1143000"/>
          </a:xfrm>
        </p:spPr>
        <p:txBody>
          <a:bodyPr/>
          <a:lstStyle/>
          <a:p>
            <a:r>
              <a:rPr lang="nn-NO" dirty="0" smtClean="0"/>
              <a:t>Prosjekt </a:t>
            </a:r>
            <a:r>
              <a:rPr lang="nn-NO" dirty="0" err="1" smtClean="0"/>
              <a:t>arealeffektivisering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1340768"/>
            <a:ext cx="7772400" cy="4114800"/>
          </a:xfrm>
        </p:spPr>
        <p:txBody>
          <a:bodyPr/>
          <a:lstStyle/>
          <a:p>
            <a:r>
              <a:rPr lang="nn-NO" sz="2000" dirty="0" smtClean="0"/>
              <a:t>Oppdrag frå formannskapet om å greia ut ev. kjøp av bygget, ombygging rådhuset, leige av bygg m.m.</a:t>
            </a:r>
            <a:br>
              <a:rPr lang="nn-NO" sz="2000" dirty="0" smtClean="0"/>
            </a:br>
            <a:r>
              <a:rPr lang="nn-NO" sz="2000" dirty="0" smtClean="0"/>
              <a:t>- lagt inn 10 mill. i 2017 og 18</a:t>
            </a:r>
            <a:br>
              <a:rPr lang="nn-NO" sz="2000" dirty="0" smtClean="0"/>
            </a:br>
            <a:r>
              <a:rPr lang="nn-NO" sz="2000" dirty="0" smtClean="0"/>
              <a:t>- ikkje lagt inn til kjøp av Sparebankbygget</a:t>
            </a:r>
          </a:p>
          <a:p>
            <a:r>
              <a:rPr lang="nn-NO" sz="2000" dirty="0" smtClean="0"/>
              <a:t>Gjennomført:</a:t>
            </a:r>
            <a:br>
              <a:rPr lang="nn-NO" sz="2000" dirty="0" smtClean="0"/>
            </a:br>
            <a:r>
              <a:rPr lang="nn-NO" sz="2000" dirty="0" smtClean="0"/>
              <a:t>- sak </a:t>
            </a:r>
            <a:r>
              <a:rPr lang="nn-NO" sz="2000" dirty="0"/>
              <a:t>om rehabilitering av </a:t>
            </a:r>
            <a:r>
              <a:rPr lang="nn-NO" sz="2000" dirty="0" err="1" smtClean="0"/>
              <a:t>Skogatufto</a:t>
            </a:r>
            <a:r>
              <a:rPr lang="nn-NO" sz="2000" dirty="0" smtClean="0"/>
              <a:t>, forslag </a:t>
            </a:r>
            <a:r>
              <a:rPr lang="nn-NO" sz="2000" dirty="0"/>
              <a:t>om </a:t>
            </a:r>
            <a:r>
              <a:rPr lang="nn-NO" sz="2000" dirty="0" smtClean="0"/>
              <a:t>å samla heimebaserte </a:t>
            </a:r>
            <a:r>
              <a:rPr lang="nn-NO" sz="2000" dirty="0"/>
              <a:t>tenester </a:t>
            </a:r>
            <a:r>
              <a:rPr lang="nn-NO" sz="2000" dirty="0" smtClean="0"/>
              <a:t>i sentrum</a:t>
            </a:r>
            <a:br>
              <a:rPr lang="nn-NO" sz="2000" dirty="0" smtClean="0"/>
            </a:br>
            <a:r>
              <a:rPr lang="nn-NO" sz="2000" dirty="0" smtClean="0"/>
              <a:t>- det </a:t>
            </a:r>
            <a:r>
              <a:rPr lang="nn-NO" sz="2000" dirty="0"/>
              <a:t>vart i budsjettrevisjonen for 2. tertial bestemt at ny Eining for psykisk helse og </a:t>
            </a:r>
            <a:r>
              <a:rPr lang="nn-NO" sz="2000" dirty="0" smtClean="0"/>
              <a:t>rus skal lokaliserast i </a:t>
            </a:r>
            <a:r>
              <a:rPr lang="nn-NO" sz="2000" dirty="0" err="1" smtClean="0"/>
              <a:t>Myro</a:t>
            </a:r>
            <a:r>
              <a:rPr lang="nn-NO" sz="2000" dirty="0" smtClean="0"/>
              <a:t/>
            </a:r>
            <a:br>
              <a:rPr lang="nn-NO" sz="2000" dirty="0" smtClean="0"/>
            </a:br>
            <a:r>
              <a:rPr lang="nn-NO" sz="2000" dirty="0" smtClean="0"/>
              <a:t>- inngått </a:t>
            </a:r>
            <a:r>
              <a:rPr lang="nn-NO" sz="2000" dirty="0"/>
              <a:t>leigeavtale om (mellombelse) lokale for PPT i dei tidlegare lensmannslokala i </a:t>
            </a:r>
            <a:r>
              <a:rPr lang="nn-NO" sz="2000" dirty="0" err="1"/>
              <a:t>Bytunet</a:t>
            </a:r>
            <a:endParaRPr lang="nn-NO" sz="2000" dirty="0"/>
          </a:p>
          <a:p>
            <a:r>
              <a:rPr lang="nn-NO" sz="2000" dirty="0"/>
              <a:t>I budsjettforslaget ligg det vidare inne ei løyving på </a:t>
            </a:r>
            <a:r>
              <a:rPr lang="nn-NO" sz="2000" dirty="0" smtClean="0"/>
              <a:t>til </a:t>
            </a:r>
            <a:r>
              <a:rPr lang="nn-NO" sz="2000" dirty="0"/>
              <a:t>ombygging av </a:t>
            </a:r>
            <a:r>
              <a:rPr lang="nn-NO" sz="2000" dirty="0" err="1"/>
              <a:t>Blåbygget</a:t>
            </a:r>
            <a:r>
              <a:rPr lang="nn-NO" sz="2000" dirty="0"/>
              <a:t> i Sagvåg. Det er forslag om at bygget skal innreiast for å husa helsestasjon, </a:t>
            </a:r>
            <a:r>
              <a:rPr lang="nn-NO" sz="2000" dirty="0" err="1"/>
              <a:t>dagtilbod</a:t>
            </a:r>
            <a:r>
              <a:rPr lang="nn-NO" sz="2000" dirty="0"/>
              <a:t> for </a:t>
            </a:r>
            <a:r>
              <a:rPr lang="nn-NO" sz="2000" dirty="0" smtClean="0"/>
              <a:t>demente </a:t>
            </a:r>
            <a:r>
              <a:rPr lang="nn-NO" sz="2000" dirty="0"/>
              <a:t>og hjelpemiddellager.</a:t>
            </a:r>
          </a:p>
          <a:p>
            <a:endParaRPr lang="nn-NO" sz="2000" dirty="0"/>
          </a:p>
          <a:p>
            <a:pPr lvl="0"/>
            <a:endParaRPr lang="nn-NO" sz="2000" dirty="0"/>
          </a:p>
          <a:p>
            <a:endParaRPr lang="nn-NO" sz="2000" dirty="0"/>
          </a:p>
        </p:txBody>
      </p:sp>
    </p:spTree>
    <p:extLst>
      <p:ext uri="{BB962C8B-B14F-4D97-AF65-F5344CB8AC3E}">
        <p14:creationId xmlns:p14="http://schemas.microsoft.com/office/powerpoint/2010/main" val="41313429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7772400" cy="1143000"/>
          </a:xfrm>
        </p:spPr>
        <p:txBody>
          <a:bodyPr/>
          <a:lstStyle/>
          <a:p>
            <a:r>
              <a:rPr lang="nn-NO" sz="9600" dirty="0" smtClean="0"/>
              <a:t>Oppvekst </a:t>
            </a:r>
            <a:br>
              <a:rPr lang="nn-NO" sz="9600" dirty="0" smtClean="0"/>
            </a:br>
            <a:r>
              <a:rPr lang="nn-NO" sz="9600" dirty="0" smtClean="0"/>
              <a:t>og </a:t>
            </a:r>
            <a:br>
              <a:rPr lang="nn-NO" sz="9600" dirty="0" smtClean="0"/>
            </a:br>
            <a:r>
              <a:rPr lang="nn-NO" sz="9600" dirty="0" smtClean="0"/>
              <a:t>utdanning</a:t>
            </a:r>
            <a:endParaRPr lang="nn-NO" sz="9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90380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Skule/SFO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Ny Stord ungdomsskule ferdig januar 2018</a:t>
            </a:r>
          </a:p>
          <a:p>
            <a:r>
              <a:rPr lang="nn-NO" dirty="0" smtClean="0"/>
              <a:t>200 mill. til ny Nysæter ungdomsskule og fleirbrukshall i 2019-20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6525282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1143000"/>
          </a:xfrm>
        </p:spPr>
        <p:txBody>
          <a:bodyPr/>
          <a:lstStyle/>
          <a:p>
            <a:r>
              <a:rPr lang="nn-NO" dirty="0" smtClean="0"/>
              <a:t>Skule/SFO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3568" y="1124744"/>
            <a:ext cx="7772400" cy="4114800"/>
          </a:xfrm>
        </p:spPr>
        <p:txBody>
          <a:bodyPr/>
          <a:lstStyle/>
          <a:p>
            <a:r>
              <a:rPr lang="nn-NO" dirty="0" smtClean="0"/>
              <a:t>«Alle </a:t>
            </a:r>
            <a:r>
              <a:rPr lang="nn-NO" dirty="0"/>
              <a:t>elevar skal møta ein skule som legg til rette for og stimulerer til læring, </a:t>
            </a:r>
            <a:r>
              <a:rPr lang="nn-NO" dirty="0" err="1"/>
              <a:t>meistring</a:t>
            </a:r>
            <a:r>
              <a:rPr lang="nn-NO" dirty="0"/>
              <a:t> og </a:t>
            </a:r>
            <a:r>
              <a:rPr lang="nn-NO" dirty="0" smtClean="0"/>
              <a:t>utvikling»</a:t>
            </a:r>
            <a:br>
              <a:rPr lang="nn-NO" dirty="0" smtClean="0"/>
            </a:br>
            <a:r>
              <a:rPr lang="nn-NO" dirty="0" smtClean="0"/>
              <a:t>- kvalitetsverkty (0,2 mill.)</a:t>
            </a:r>
            <a:br>
              <a:rPr lang="nn-NO" dirty="0" smtClean="0"/>
            </a:br>
            <a:r>
              <a:rPr lang="nn-NO" dirty="0" smtClean="0"/>
              <a:t>- betre tverrfagleg innsats</a:t>
            </a:r>
            <a:br>
              <a:rPr lang="nn-NO" dirty="0" smtClean="0"/>
            </a:br>
            <a:r>
              <a:rPr lang="nn-NO" dirty="0" smtClean="0"/>
              <a:t>- vidareutdanning og kompetanseheving </a:t>
            </a:r>
            <a:br>
              <a:rPr lang="nn-NO" dirty="0" smtClean="0"/>
            </a:br>
            <a:r>
              <a:rPr lang="nn-NO" dirty="0" smtClean="0"/>
              <a:t>(1,8 mill.)</a:t>
            </a:r>
          </a:p>
          <a:p>
            <a:r>
              <a:rPr lang="nn-NO" dirty="0" smtClean="0"/>
              <a:t>Symjeopplæring som i 2016 (38 t)</a:t>
            </a:r>
            <a:br>
              <a:rPr lang="nn-NO" dirty="0" smtClean="0"/>
            </a:br>
            <a:r>
              <a:rPr lang="nn-NO" dirty="0" smtClean="0"/>
              <a:t>- opplæring for minoritetsspråklege 2 t x 20</a:t>
            </a:r>
          </a:p>
          <a:p>
            <a:r>
              <a:rPr lang="nn-NO" dirty="0" smtClean="0"/>
              <a:t>Forslag å </a:t>
            </a:r>
            <a:r>
              <a:rPr lang="nn-NO" dirty="0"/>
              <a:t>seia opp avtalen med MOT og arbeide vidare med dette innanfor ordinær </a:t>
            </a:r>
            <a:r>
              <a:rPr lang="nn-NO" dirty="0" smtClean="0"/>
              <a:t>opplæring (innsparing 0,6 </a:t>
            </a:r>
            <a:r>
              <a:rPr lang="nn-NO" dirty="0"/>
              <a:t>mill</a:t>
            </a:r>
            <a:r>
              <a:rPr lang="nn-NO" dirty="0" smtClean="0"/>
              <a:t>.)</a:t>
            </a:r>
            <a:endParaRPr lang="nn-NO" dirty="0"/>
          </a:p>
          <a:p>
            <a:r>
              <a:rPr lang="nn-NO" dirty="0" smtClean="0"/>
              <a:t>Få-delt Litlabø skule</a:t>
            </a:r>
            <a:br>
              <a:rPr lang="nn-NO" dirty="0" smtClean="0"/>
            </a:b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929913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/>
          <a:lstStyle/>
          <a:p>
            <a:r>
              <a:rPr lang="nn-NO" dirty="0"/>
              <a:t>Skule/SFO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124744"/>
            <a:ext cx="7772400" cy="4114800"/>
          </a:xfrm>
        </p:spPr>
        <p:txBody>
          <a:bodyPr/>
          <a:lstStyle/>
          <a:p>
            <a:r>
              <a:rPr lang="nn-NO" dirty="0" smtClean="0"/>
              <a:t>Delingstal 28/30</a:t>
            </a:r>
          </a:p>
          <a:p>
            <a:r>
              <a:rPr lang="nn-NO" dirty="0" smtClean="0"/>
              <a:t>Elevressursen er ikkje prisjustert</a:t>
            </a:r>
          </a:p>
          <a:p>
            <a:r>
              <a:rPr lang="nn-NO" dirty="0"/>
              <a:t>S</a:t>
            </a:r>
            <a:r>
              <a:rPr lang="nn-NO" dirty="0" smtClean="0"/>
              <a:t>pesialundervisning lagt </a:t>
            </a:r>
            <a:r>
              <a:rPr lang="nn-NO" dirty="0"/>
              <a:t>inn med utgifter knytt til </a:t>
            </a:r>
            <a:r>
              <a:rPr lang="nn-NO" dirty="0" smtClean="0"/>
              <a:t>kjende </a:t>
            </a:r>
            <a:r>
              <a:rPr lang="nn-NO" dirty="0"/>
              <a:t>vedtak </a:t>
            </a:r>
            <a:r>
              <a:rPr lang="nn-NO" dirty="0" smtClean="0"/>
              <a:t>per </a:t>
            </a:r>
            <a:r>
              <a:rPr lang="nn-NO" dirty="0"/>
              <a:t>september </a:t>
            </a:r>
            <a:r>
              <a:rPr lang="nn-NO" dirty="0" smtClean="0"/>
              <a:t>2016</a:t>
            </a:r>
            <a:endParaRPr lang="nn-NO" dirty="0"/>
          </a:p>
          <a:p>
            <a:r>
              <a:rPr lang="nn-NO" dirty="0" smtClean="0"/>
              <a:t>Ikkje funne rom for å auka </a:t>
            </a:r>
            <a:r>
              <a:rPr lang="nn-NO" dirty="0" err="1" smtClean="0"/>
              <a:t>adm</a:t>
            </a:r>
            <a:r>
              <a:rPr lang="nn-NO" dirty="0" smtClean="0"/>
              <a:t>. ressursen til rektor</a:t>
            </a:r>
          </a:p>
          <a:p>
            <a:r>
              <a:rPr lang="nn-NO" dirty="0" smtClean="0"/>
              <a:t>1 mill. til utstyr</a:t>
            </a:r>
          </a:p>
          <a:p>
            <a:r>
              <a:rPr lang="nn-NO" dirty="0" smtClean="0"/>
              <a:t>Framlegg om 20 prosent rabatt for langtidsutleige av skulebygg</a:t>
            </a:r>
          </a:p>
          <a:p>
            <a:r>
              <a:rPr lang="nn-NO" dirty="0" smtClean="0"/>
              <a:t>Foreldrebetaling SFO auka med 2,5 % til kr 2952 per månad</a:t>
            </a:r>
          </a:p>
        </p:txBody>
      </p:sp>
    </p:spTree>
    <p:extLst>
      <p:ext uri="{BB962C8B-B14F-4D97-AF65-F5344CB8AC3E}">
        <p14:creationId xmlns:p14="http://schemas.microsoft.com/office/powerpoint/2010/main" val="19383086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Vaksenopplæringa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Ny eining Vaksenopplæringa</a:t>
            </a:r>
            <a:br>
              <a:rPr lang="nn-NO" dirty="0" smtClean="0"/>
            </a:br>
            <a:r>
              <a:rPr lang="nn-NO" dirty="0" smtClean="0"/>
              <a:t>- 18 tilsette og over 200 deltakarar</a:t>
            </a:r>
          </a:p>
          <a:p>
            <a:r>
              <a:rPr lang="nn-NO" dirty="0" smtClean="0"/>
              <a:t>I hovudsak vidareført </a:t>
            </a:r>
            <a:r>
              <a:rPr lang="nn-NO" dirty="0"/>
              <a:t>som i </a:t>
            </a:r>
            <a:r>
              <a:rPr lang="nn-NO" dirty="0" smtClean="0"/>
              <a:t>2016</a:t>
            </a:r>
            <a:br>
              <a:rPr lang="nn-NO" dirty="0" smtClean="0"/>
            </a:br>
            <a:r>
              <a:rPr lang="nn-NO" dirty="0" smtClean="0"/>
              <a:t>- forventa 8 mill. i inntekter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1042255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Barnehagar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Rammene for kommunale barnehagar vidareført på 2016-nivå, ikkje prisjustert</a:t>
            </a:r>
          </a:p>
          <a:p>
            <a:r>
              <a:rPr lang="nn-NO" dirty="0" smtClean="0"/>
              <a:t>Ikkje vikarbudsjett</a:t>
            </a:r>
          </a:p>
          <a:p>
            <a:r>
              <a:rPr lang="nn-NO" dirty="0" smtClean="0"/>
              <a:t>Venta lågare søknadstal i 2017</a:t>
            </a:r>
          </a:p>
          <a:p>
            <a:r>
              <a:rPr lang="nn-NO" dirty="0" smtClean="0"/>
              <a:t>Forslag om å la ei avdeling i </a:t>
            </a:r>
            <a:r>
              <a:rPr lang="nn-NO" dirty="0" err="1" smtClean="0"/>
              <a:t>Skogatufto</a:t>
            </a:r>
            <a:r>
              <a:rPr lang="nn-NO" dirty="0" smtClean="0"/>
              <a:t> stå ledig barnehageåret 2017-18 (innsparing 0,5 mill.)</a:t>
            </a:r>
          </a:p>
          <a:p>
            <a:r>
              <a:rPr lang="nn-NO" dirty="0"/>
              <a:t>0,5 mill. årleg til utstyr</a:t>
            </a:r>
          </a:p>
          <a:p>
            <a:endParaRPr lang="nn-NO" dirty="0" smtClean="0"/>
          </a:p>
        </p:txBody>
      </p:sp>
    </p:spTree>
    <p:extLst>
      <p:ext uri="{BB962C8B-B14F-4D97-AF65-F5344CB8AC3E}">
        <p14:creationId xmlns:p14="http://schemas.microsoft.com/office/powerpoint/2010/main" val="2254754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366" y="20187"/>
            <a:ext cx="7772400" cy="1143000"/>
          </a:xfrm>
        </p:spPr>
        <p:txBody>
          <a:bodyPr/>
          <a:lstStyle/>
          <a:p>
            <a:r>
              <a:rPr lang="nn-NO" dirty="0" smtClean="0"/>
              <a:t>Framlegg til statsbudsjett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1520" y="908720"/>
            <a:ext cx="7772400" cy="4114800"/>
          </a:xfrm>
        </p:spPr>
        <p:txBody>
          <a:bodyPr/>
          <a:lstStyle/>
          <a:p>
            <a:r>
              <a:rPr lang="nn-NO" sz="2400" dirty="0" smtClean="0"/>
              <a:t>Regjeringa sitt </a:t>
            </a:r>
            <a:r>
              <a:rPr lang="nn-NO" sz="2400" dirty="0"/>
              <a:t>budsjettforslag </a:t>
            </a:r>
            <a:r>
              <a:rPr lang="nn-NO" sz="2400" dirty="0" smtClean="0"/>
              <a:t>legg opp til realvekst på </a:t>
            </a:r>
            <a:r>
              <a:rPr lang="nn-NO" sz="2400" dirty="0"/>
              <a:t>3,6 </a:t>
            </a:r>
            <a:r>
              <a:rPr lang="nn-NO" sz="2400" dirty="0" smtClean="0"/>
              <a:t>mrd. i frie inntekter. </a:t>
            </a:r>
            <a:r>
              <a:rPr lang="nn-NO" sz="2400" dirty="0"/>
              <a:t>kr. </a:t>
            </a:r>
            <a:r>
              <a:rPr lang="nn-NO" sz="2400" dirty="0" smtClean="0"/>
              <a:t>Denne skal finansiera: </a:t>
            </a:r>
            <a:br>
              <a:rPr lang="nn-NO" sz="2400" dirty="0" smtClean="0"/>
            </a:br>
            <a:r>
              <a:rPr lang="nn-NO" sz="2400" dirty="0" smtClean="0"/>
              <a:t>- Demografi (2,0 </a:t>
            </a:r>
            <a:r>
              <a:rPr lang="nn-NO" sz="2400" dirty="0"/>
              <a:t>mrd</a:t>
            </a:r>
            <a:r>
              <a:rPr lang="nn-NO" sz="2400" dirty="0" smtClean="0"/>
              <a:t>.)</a:t>
            </a:r>
            <a:br>
              <a:rPr lang="nn-NO" sz="2400" dirty="0" smtClean="0"/>
            </a:br>
            <a:r>
              <a:rPr lang="nn-NO" sz="2400" dirty="0" smtClean="0"/>
              <a:t>- Auka pensjonskostnader (0,75 </a:t>
            </a:r>
            <a:r>
              <a:rPr lang="nn-NO" sz="2400" dirty="0"/>
              <a:t>mrd</a:t>
            </a:r>
            <a:r>
              <a:rPr lang="nn-NO" sz="2400" dirty="0" smtClean="0"/>
              <a:t>.)</a:t>
            </a:r>
            <a:br>
              <a:rPr lang="nn-NO" sz="2400" dirty="0" smtClean="0"/>
            </a:br>
            <a:r>
              <a:rPr lang="nn-NO" sz="2400" dirty="0" smtClean="0"/>
              <a:t>- Rusomsorg (300 </a:t>
            </a:r>
            <a:r>
              <a:rPr lang="nn-NO" sz="2400" dirty="0"/>
              <a:t>mill</a:t>
            </a:r>
            <a:r>
              <a:rPr lang="nn-NO" sz="2400" dirty="0" smtClean="0"/>
              <a:t>.) </a:t>
            </a:r>
            <a:br>
              <a:rPr lang="nn-NO" sz="2400" dirty="0" smtClean="0"/>
            </a:br>
            <a:r>
              <a:rPr lang="nn-NO" sz="2400" dirty="0" smtClean="0"/>
              <a:t>- Tidleg </a:t>
            </a:r>
            <a:r>
              <a:rPr lang="nn-NO" sz="2400" dirty="0"/>
              <a:t>innsats i </a:t>
            </a:r>
            <a:r>
              <a:rPr lang="nn-NO" sz="2400" dirty="0" smtClean="0"/>
              <a:t>grunnskulen (</a:t>
            </a:r>
            <a:r>
              <a:rPr lang="nn-NO" sz="2400" dirty="0"/>
              <a:t>150 </a:t>
            </a:r>
            <a:r>
              <a:rPr lang="nn-NO" sz="2400" dirty="0" smtClean="0"/>
              <a:t>mill.)</a:t>
            </a:r>
            <a:br>
              <a:rPr lang="nn-NO" sz="2400" dirty="0" smtClean="0"/>
            </a:br>
            <a:r>
              <a:rPr lang="nn-NO" sz="2400" dirty="0" smtClean="0"/>
              <a:t>- Opptrappingsplan </a:t>
            </a:r>
            <a:r>
              <a:rPr lang="nn-NO" sz="2400" dirty="0"/>
              <a:t>for rehabilitering og </a:t>
            </a:r>
            <a:r>
              <a:rPr lang="nn-NO" sz="2400" dirty="0" err="1" smtClean="0"/>
              <a:t>habilitering</a:t>
            </a:r>
            <a:r>
              <a:rPr lang="nn-NO" sz="2400" dirty="0" smtClean="0"/>
              <a:t> (</a:t>
            </a:r>
            <a:r>
              <a:rPr lang="nn-NO" sz="2400" dirty="0"/>
              <a:t>100 </a:t>
            </a:r>
            <a:r>
              <a:rPr lang="nn-NO" sz="2400" dirty="0" smtClean="0"/>
              <a:t>mill.)</a:t>
            </a:r>
            <a:br>
              <a:rPr lang="nn-NO" sz="2400" dirty="0" smtClean="0"/>
            </a:br>
            <a:r>
              <a:rPr lang="nn-NO" sz="2400" dirty="0" smtClean="0"/>
              <a:t>- Fleksible </a:t>
            </a:r>
            <a:r>
              <a:rPr lang="nn-NO" sz="2400" dirty="0"/>
              <a:t>barnehageopptak (400 mill</a:t>
            </a:r>
            <a:r>
              <a:rPr lang="nn-NO" sz="2400" dirty="0" smtClean="0"/>
              <a:t>.)</a:t>
            </a:r>
            <a:br>
              <a:rPr lang="nn-NO" sz="2400" dirty="0" smtClean="0"/>
            </a:br>
            <a:r>
              <a:rPr lang="nn-NO" sz="2400" dirty="0" smtClean="0"/>
              <a:t>- Helsestasjon </a:t>
            </a:r>
            <a:r>
              <a:rPr lang="nn-NO" sz="2400" dirty="0"/>
              <a:t>og skulehelsetenesta (50 mill. kr</a:t>
            </a:r>
            <a:r>
              <a:rPr lang="nn-NO" sz="2400" dirty="0" smtClean="0"/>
              <a:t>)</a:t>
            </a:r>
          </a:p>
          <a:p>
            <a:r>
              <a:rPr lang="nn-NO" sz="2400" dirty="0" smtClean="0"/>
              <a:t>0,5 prosent </a:t>
            </a:r>
            <a:r>
              <a:rPr lang="nn-NO" sz="2400" dirty="0" err="1" smtClean="0"/>
              <a:t>effektivisering</a:t>
            </a:r>
            <a:endParaRPr lang="nn-NO" sz="2400" dirty="0" smtClean="0"/>
          </a:p>
          <a:p>
            <a:r>
              <a:rPr lang="nn-NO" sz="2400" dirty="0" smtClean="0"/>
              <a:t>8,7 prosent vekst i 2016</a:t>
            </a:r>
          </a:p>
          <a:p>
            <a:r>
              <a:rPr lang="nn-NO" sz="2400" dirty="0" smtClean="0"/>
              <a:t>2,3 prosent vekst i 2017</a:t>
            </a:r>
          </a:p>
          <a:p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15172134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Barnehagar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Behov for nye plassar først i 2022</a:t>
            </a:r>
            <a:br>
              <a:rPr lang="nn-NO" dirty="0" smtClean="0"/>
            </a:br>
            <a:r>
              <a:rPr lang="nn-NO" dirty="0" smtClean="0"/>
              <a:t>- 57,4 mill. til nye </a:t>
            </a:r>
            <a:r>
              <a:rPr lang="nn-NO" dirty="0" err="1" smtClean="0"/>
              <a:t>Tjødnalio</a:t>
            </a: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- kan medføra behov for opprusting av Sagvåg og Litlabø barnehage</a:t>
            </a:r>
            <a:br>
              <a:rPr lang="nn-NO" dirty="0" smtClean="0"/>
            </a:br>
            <a:r>
              <a:rPr lang="nn-NO" dirty="0" smtClean="0"/>
              <a:t>- bør vurdera å flytta kapasiteten i </a:t>
            </a:r>
            <a:r>
              <a:rPr lang="nn-NO" dirty="0" err="1" smtClean="0"/>
              <a:t>Trodlahaugen</a:t>
            </a:r>
            <a:r>
              <a:rPr lang="nn-NO" dirty="0" smtClean="0"/>
              <a:t> i ny barnehage i </a:t>
            </a:r>
            <a:r>
              <a:rPr lang="nn-NO" dirty="0" err="1" smtClean="0"/>
              <a:t>Tjødnalio</a:t>
            </a:r>
            <a:endParaRPr lang="nn-NO" dirty="0" smtClean="0"/>
          </a:p>
          <a:p>
            <a:r>
              <a:rPr lang="nn-NO" dirty="0" smtClean="0"/>
              <a:t>114,3 mill. til private barnehagar (100 prosent)</a:t>
            </a:r>
            <a:br>
              <a:rPr lang="nn-NO" dirty="0" smtClean="0"/>
            </a:br>
            <a:r>
              <a:rPr lang="nn-NO" dirty="0" smtClean="0"/>
              <a:t>- </a:t>
            </a:r>
            <a:r>
              <a:rPr lang="nn-NO" dirty="0" err="1" smtClean="0"/>
              <a:t>tilsvarar</a:t>
            </a:r>
            <a:r>
              <a:rPr lang="nn-NO" dirty="0" smtClean="0"/>
              <a:t> kjente vedtak på  budsjetteringstidspunktet</a:t>
            </a:r>
            <a:br>
              <a:rPr lang="nn-NO" dirty="0" smtClean="0"/>
            </a:br>
            <a:r>
              <a:rPr lang="nn-NO" dirty="0" smtClean="0"/>
              <a:t>- risiko </a:t>
            </a:r>
            <a:r>
              <a:rPr lang="nn-NO" dirty="0" err="1" smtClean="0"/>
              <a:t>i.o.m</a:t>
            </a:r>
            <a:r>
              <a:rPr lang="nn-NO" dirty="0" smtClean="0"/>
              <a:t>. at forslaget legg til grunn ledige plassar i private barnehagar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6986666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Kulturskulen	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God dekning med 24 prosent</a:t>
            </a:r>
            <a:br>
              <a:rPr lang="nn-NO" dirty="0" smtClean="0"/>
            </a:br>
            <a:r>
              <a:rPr lang="nn-NO" dirty="0" smtClean="0"/>
              <a:t>- nasjonalt mål 30 prosent</a:t>
            </a:r>
          </a:p>
          <a:p>
            <a:r>
              <a:rPr lang="nn-NO" dirty="0" smtClean="0"/>
              <a:t>Stabilt i overkant av 600 elevar, ca. 800 plassar</a:t>
            </a:r>
          </a:p>
          <a:p>
            <a:r>
              <a:rPr lang="nn-NO" dirty="0" smtClean="0"/>
              <a:t>Foreslått redusert med ein stilling for å balansera budsjettet (innsparing 0,65 mill.)</a:t>
            </a:r>
            <a:br>
              <a:rPr lang="nn-NO" dirty="0" smtClean="0"/>
            </a:br>
            <a:r>
              <a:rPr lang="nn-NO" dirty="0" smtClean="0"/>
              <a:t>- likevel venta 50 nye plassar i 2017 i samband med omlegging av distriktsmusikarordninga</a:t>
            </a:r>
          </a:p>
          <a:p>
            <a:r>
              <a:rPr lang="nn-NO" dirty="0" smtClean="0"/>
              <a:t>2,5 prosent auka brukarbetaling</a:t>
            </a:r>
          </a:p>
          <a:p>
            <a:r>
              <a:rPr lang="nn-NO" dirty="0" smtClean="0"/>
              <a:t>0,2 mill. årleg til utstyr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6958727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nn-NO" dirty="0" smtClean="0"/>
              <a:t>Førebyggjande tenester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2" y="1196752"/>
            <a:ext cx="7772400" cy="4114800"/>
          </a:xfrm>
        </p:spPr>
        <p:txBody>
          <a:bodyPr/>
          <a:lstStyle/>
          <a:p>
            <a:r>
              <a:rPr lang="nn-NO" dirty="0" smtClean="0"/>
              <a:t>Ny </a:t>
            </a:r>
            <a:r>
              <a:rPr lang="nn-NO" dirty="0"/>
              <a:t>Eining for førebyggjande </a:t>
            </a:r>
            <a:r>
              <a:rPr lang="nn-NO" dirty="0" smtClean="0"/>
              <a:t>tenester</a:t>
            </a:r>
            <a:br>
              <a:rPr lang="nn-NO" dirty="0" smtClean="0"/>
            </a:br>
            <a:r>
              <a:rPr lang="nn-NO" dirty="0" smtClean="0"/>
              <a:t>- </a:t>
            </a:r>
            <a:r>
              <a:rPr lang="nn-NO" dirty="0"/>
              <a:t>helsestasjon-, jordmor- og skulehelseteneste, pedagogisk- psykologisk- teneste (PPT), logoped teneste, spesialpedagogisk team, </a:t>
            </a:r>
            <a:r>
              <a:rPr lang="nn-NO" dirty="0" err="1"/>
              <a:t>Utekontakt</a:t>
            </a:r>
            <a:r>
              <a:rPr lang="nn-NO" dirty="0"/>
              <a:t> og samordning av lokale kriminalitetsførebyggjande tiltak (SLT</a:t>
            </a:r>
            <a:r>
              <a:rPr lang="nn-NO" dirty="0" smtClean="0"/>
              <a:t>)</a:t>
            </a:r>
          </a:p>
          <a:p>
            <a:r>
              <a:rPr lang="nn-NO" dirty="0" smtClean="0"/>
              <a:t>Vidareført ny stilling som helsesøster</a:t>
            </a:r>
            <a:br>
              <a:rPr lang="nn-NO" dirty="0" smtClean="0"/>
            </a:br>
            <a:r>
              <a:rPr lang="nn-NO" dirty="0" smtClean="0"/>
              <a:t>- men ikkje funne rom for volumauke helsestasjon/skulehelseteneste slik statsbudsjettet legg opp til</a:t>
            </a:r>
          </a:p>
          <a:p>
            <a:r>
              <a:rPr lang="nn-NO" dirty="0" smtClean="0"/>
              <a:t>Foreslått å avvikla SLT, innsparing 1 mill. </a:t>
            </a:r>
          </a:p>
          <a:p>
            <a:r>
              <a:rPr lang="nn-NO" dirty="0" smtClean="0"/>
              <a:t>Ordninga med ungdomskontraktar blir vidareført innanfor ordinære budsjettrammer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2434780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Barnevern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Starta internrevisjon i 2014, på gjennomgang av rutinar, internkontroll m.m.</a:t>
            </a:r>
          </a:p>
          <a:p>
            <a:r>
              <a:rPr lang="nn-NO" dirty="0" smtClean="0"/>
              <a:t>Har gjort div. organisatoriske endringar for å betra flyten i sakshandsaminga</a:t>
            </a:r>
          </a:p>
          <a:p>
            <a:r>
              <a:rPr lang="nn-NO" dirty="0" smtClean="0"/>
              <a:t>Skal delta i KS’ </a:t>
            </a:r>
            <a:r>
              <a:rPr lang="nn-NO" dirty="0" err="1" smtClean="0"/>
              <a:t>effektiviseringsnettverk</a:t>
            </a:r>
            <a:endParaRPr lang="nn-NO" dirty="0" smtClean="0"/>
          </a:p>
          <a:p>
            <a:r>
              <a:rPr lang="nn-NO" dirty="0" smtClean="0"/>
              <a:t>Går inn med kjente vedtak frå september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9483747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7772400" cy="1143000"/>
          </a:xfrm>
        </p:spPr>
        <p:txBody>
          <a:bodyPr/>
          <a:lstStyle/>
          <a:p>
            <a:r>
              <a:rPr lang="nn-NO" sz="9600" dirty="0" smtClean="0"/>
              <a:t>Næring, miljø og kultur</a:t>
            </a:r>
            <a:endParaRPr lang="nn-NO" sz="9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66039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Næring, miljø og kultur, tilskot/ driftsstøtte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n-NO" sz="2000" dirty="0"/>
              <a:t>Sunnhordland </a:t>
            </a:r>
            <a:r>
              <a:rPr lang="nn-NO" sz="2000" dirty="0" smtClean="0"/>
              <a:t>museum kr </a:t>
            </a:r>
            <a:r>
              <a:rPr lang="nn-NO" sz="2000" dirty="0"/>
              <a:t>610 000 </a:t>
            </a:r>
          </a:p>
          <a:p>
            <a:pPr lvl="0"/>
            <a:r>
              <a:rPr lang="nn-NO" sz="2000" dirty="0"/>
              <a:t>Friluftsrådet </a:t>
            </a:r>
            <a:r>
              <a:rPr lang="nn-NO" sz="2000" dirty="0" smtClean="0"/>
              <a:t>vest kr </a:t>
            </a:r>
            <a:r>
              <a:rPr lang="nn-NO" sz="2000" dirty="0"/>
              <a:t>320 000</a:t>
            </a:r>
          </a:p>
          <a:p>
            <a:pPr lvl="0"/>
            <a:r>
              <a:rPr lang="nn-NO" sz="2000" dirty="0"/>
              <a:t>Stord </a:t>
            </a:r>
            <a:r>
              <a:rPr lang="nn-NO" sz="2000" dirty="0" smtClean="0"/>
              <a:t>sogelag kr 10</a:t>
            </a:r>
            <a:r>
              <a:rPr lang="nn-NO" sz="2000" dirty="0"/>
              <a:t> 000</a:t>
            </a:r>
          </a:p>
          <a:p>
            <a:pPr lvl="0"/>
            <a:r>
              <a:rPr lang="nn-NO" sz="2000" dirty="0"/>
              <a:t>Sunnhordland </a:t>
            </a:r>
            <a:r>
              <a:rPr lang="nn-NO" sz="2000" dirty="0" smtClean="0"/>
              <a:t>kammerorkester kr 25</a:t>
            </a:r>
            <a:r>
              <a:rPr lang="nn-NO" sz="2000" dirty="0"/>
              <a:t> 000</a:t>
            </a:r>
          </a:p>
          <a:p>
            <a:pPr lvl="0"/>
            <a:r>
              <a:rPr lang="nn-NO" sz="2000" dirty="0" err="1"/>
              <a:t>Falturiltu</a:t>
            </a:r>
            <a:r>
              <a:rPr lang="nn-NO" sz="2000" dirty="0"/>
              <a:t> </a:t>
            </a:r>
            <a:r>
              <a:rPr lang="nn-NO" sz="2000" dirty="0" smtClean="0"/>
              <a:t>barnebokfestival kr </a:t>
            </a:r>
            <a:r>
              <a:rPr lang="nn-NO" sz="2000" dirty="0"/>
              <a:t>100 000</a:t>
            </a:r>
          </a:p>
          <a:p>
            <a:pPr lvl="0"/>
            <a:r>
              <a:rPr lang="nn-NO" sz="2000" dirty="0"/>
              <a:t>Gards- og </a:t>
            </a:r>
            <a:r>
              <a:rPr lang="nn-NO" sz="2000" dirty="0" smtClean="0"/>
              <a:t>ættesoge kr </a:t>
            </a:r>
            <a:r>
              <a:rPr lang="nn-NO" sz="2000" dirty="0"/>
              <a:t>75 000</a:t>
            </a:r>
          </a:p>
          <a:p>
            <a:pPr lvl="0"/>
            <a:r>
              <a:rPr lang="nn-NO" sz="2000" dirty="0"/>
              <a:t>Bransjetreff 100 dagar (</a:t>
            </a:r>
            <a:r>
              <a:rPr lang="nn-NO" sz="2000" dirty="0" smtClean="0"/>
              <a:t>underskotsgaranti)kr </a:t>
            </a:r>
            <a:r>
              <a:rPr lang="nn-NO" sz="2000" dirty="0"/>
              <a:t>25 </a:t>
            </a:r>
            <a:r>
              <a:rPr lang="nn-NO" sz="2000" dirty="0" smtClean="0"/>
              <a:t>000</a:t>
            </a:r>
          </a:p>
          <a:p>
            <a:pPr lvl="0"/>
            <a:r>
              <a:rPr lang="nn-NO" sz="2000" dirty="0"/>
              <a:t>Det er forslag om at Komité for næring, miljø og kultur </a:t>
            </a:r>
            <a:r>
              <a:rPr lang="nn-NO" sz="2000" dirty="0" smtClean="0"/>
              <a:t>får </a:t>
            </a:r>
            <a:r>
              <a:rPr lang="nn-NO" sz="2000" dirty="0"/>
              <a:t>fullmakt til å disponera kr 250 000 til kulturføremål </a:t>
            </a:r>
            <a:r>
              <a:rPr lang="nn-NO" sz="2000" dirty="0" smtClean="0"/>
              <a:t>og </a:t>
            </a:r>
            <a:br>
              <a:rPr lang="nn-NO" sz="2000" dirty="0" smtClean="0"/>
            </a:br>
            <a:r>
              <a:rPr lang="nn-NO" sz="2000" dirty="0" smtClean="0"/>
              <a:t>kr 100 000 til næringsføremål</a:t>
            </a:r>
            <a:br>
              <a:rPr lang="nn-NO" sz="2000" dirty="0" smtClean="0"/>
            </a:br>
            <a:r>
              <a:rPr lang="nn-NO" sz="2000" dirty="0" smtClean="0"/>
              <a:t/>
            </a:r>
            <a:br>
              <a:rPr lang="nn-NO" sz="2000" dirty="0" smtClean="0"/>
            </a:br>
            <a:r>
              <a:rPr lang="nn-NO" sz="2000" dirty="0" smtClean="0"/>
              <a:t>Ikkje funne rom for å vidareføra løyvinga på kr 400 000 til frivillige lag og organisasjonar. </a:t>
            </a:r>
            <a:endParaRPr lang="nn-NO" sz="2000" dirty="0"/>
          </a:p>
          <a:p>
            <a:endParaRPr lang="nn-NO" sz="2000" dirty="0"/>
          </a:p>
        </p:txBody>
      </p:sp>
    </p:spTree>
    <p:extLst>
      <p:ext uri="{BB962C8B-B14F-4D97-AF65-F5344CB8AC3E}">
        <p14:creationId xmlns:p14="http://schemas.microsoft.com/office/powerpoint/2010/main" val="27644467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Eining for kulturtenester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I all hovudsak vidareført 2016-nivået</a:t>
            </a:r>
            <a:br>
              <a:rPr lang="nn-NO" dirty="0" smtClean="0"/>
            </a:br>
            <a:r>
              <a:rPr lang="nn-NO" dirty="0" smtClean="0"/>
              <a:t>- men redusert kr 160 000 til tilrettelagd fritid</a:t>
            </a:r>
          </a:p>
          <a:p>
            <a:r>
              <a:rPr lang="nn-NO" dirty="0" smtClean="0"/>
              <a:t>Frivilligsentralen kommunal frå 1.1.17</a:t>
            </a:r>
          </a:p>
          <a:p>
            <a:r>
              <a:rPr lang="nn-NO" dirty="0" smtClean="0"/>
              <a:t>1,5 mill. til flygelgarasje</a:t>
            </a:r>
            <a:endParaRPr lang="nn-NO" dirty="0"/>
          </a:p>
          <a:p>
            <a:r>
              <a:rPr lang="nn-NO" dirty="0" smtClean="0"/>
              <a:t>Kr 75 000 til busetnadssoge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7879722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6653" y="116632"/>
            <a:ext cx="7772400" cy="1143000"/>
          </a:xfrm>
        </p:spPr>
        <p:txBody>
          <a:bodyPr/>
          <a:lstStyle/>
          <a:p>
            <a:r>
              <a:rPr lang="nn-NO" dirty="0" smtClean="0"/>
              <a:t>Idrett og friluftsliv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1560" y="1196752"/>
            <a:ext cx="7772400" cy="4114800"/>
          </a:xfrm>
        </p:spPr>
        <p:txBody>
          <a:bodyPr/>
          <a:lstStyle/>
          <a:p>
            <a:r>
              <a:rPr lang="nn-NO" dirty="0" smtClean="0"/>
              <a:t>Årleg 0,5 mill. til ballplassar og nærmiljøanlegg</a:t>
            </a:r>
          </a:p>
          <a:p>
            <a:r>
              <a:rPr lang="nn-NO" dirty="0" smtClean="0"/>
              <a:t>Samla 2,55 mill. til friluftsareal og turstiar</a:t>
            </a:r>
          </a:p>
          <a:p>
            <a:r>
              <a:rPr lang="nn-NO" dirty="0" smtClean="0"/>
              <a:t>13 mill. til Rackethallen i 2018</a:t>
            </a:r>
            <a:br>
              <a:rPr lang="nn-NO" dirty="0" smtClean="0"/>
            </a:br>
            <a:r>
              <a:rPr lang="nn-NO" dirty="0" smtClean="0"/>
              <a:t>- kostnader med ny hall estimert til 41 mill. </a:t>
            </a:r>
          </a:p>
          <a:p>
            <a:r>
              <a:rPr lang="nn-NO" dirty="0" smtClean="0"/>
              <a:t>4 mill. til oppfølging av plan for rehabilitering av </a:t>
            </a:r>
            <a:r>
              <a:rPr lang="nn-NO" dirty="0" err="1" smtClean="0"/>
              <a:t>Vikahaugane</a:t>
            </a:r>
            <a:endParaRPr lang="nn-NO" dirty="0" smtClean="0"/>
          </a:p>
          <a:p>
            <a:r>
              <a:rPr lang="nn-NO" dirty="0" smtClean="0"/>
              <a:t>Rehabilitering av kunstgrasbane på Hystad 3 mill. i 2020</a:t>
            </a:r>
          </a:p>
          <a:p>
            <a:r>
              <a:rPr lang="nn-NO" dirty="0" smtClean="0"/>
              <a:t>200 mill. til ny Nysæter ungdomsskule og fleirbrukshall i 2019-20</a:t>
            </a:r>
          </a:p>
          <a:p>
            <a:r>
              <a:rPr lang="nn-NO" dirty="0" smtClean="0"/>
              <a:t>200 000  kr til Stord idrettslag, jf. budsjettvedtak 2016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8013228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Bibliotek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Vidareført på 2016-nivå</a:t>
            </a:r>
          </a:p>
          <a:p>
            <a:r>
              <a:rPr lang="nn-NO" dirty="0" smtClean="0"/>
              <a:t>0,2 mill. kr til fornying av utstyr og media kvart år i perioden</a:t>
            </a:r>
          </a:p>
          <a:p>
            <a:r>
              <a:rPr lang="nn-NO" dirty="0" smtClean="0"/>
              <a:t>0,2 mill. til sluttføring av ombygging biblioteket er føresett finansiert over tiltakspakken</a:t>
            </a:r>
          </a:p>
        </p:txBody>
      </p:sp>
    </p:spTree>
    <p:extLst>
      <p:ext uri="{BB962C8B-B14F-4D97-AF65-F5344CB8AC3E}">
        <p14:creationId xmlns:p14="http://schemas.microsoft.com/office/powerpoint/2010/main" val="6707414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Brann</a:t>
            </a:r>
            <a:r>
              <a:rPr lang="nn-NO" dirty="0"/>
              <a:t>, redning og feiing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Vidareført </a:t>
            </a:r>
            <a:r>
              <a:rPr lang="nn-NO" dirty="0" smtClean="0"/>
              <a:t>på 2016-nivå</a:t>
            </a:r>
            <a:endParaRPr lang="nn-NO" dirty="0"/>
          </a:p>
          <a:p>
            <a:r>
              <a:rPr lang="nn-NO" dirty="0" smtClean="0"/>
              <a:t>0,5 </a:t>
            </a:r>
            <a:r>
              <a:rPr lang="nn-NO" dirty="0"/>
              <a:t>til utstyr brann </a:t>
            </a:r>
            <a:r>
              <a:rPr lang="nn-NO" dirty="0" smtClean="0"/>
              <a:t>årleg</a:t>
            </a:r>
          </a:p>
          <a:p>
            <a:r>
              <a:rPr lang="nn-NO" dirty="0" smtClean="0"/>
              <a:t>Ombygging til </a:t>
            </a:r>
            <a:r>
              <a:rPr lang="nn-NO" dirty="0" err="1" smtClean="0"/>
              <a:t>dagkasernering</a:t>
            </a:r>
            <a:r>
              <a:rPr lang="nn-NO" dirty="0" smtClean="0"/>
              <a:t> ligg </a:t>
            </a:r>
            <a:r>
              <a:rPr lang="nn-NO" dirty="0"/>
              <a:t>inne for </a:t>
            </a:r>
            <a:r>
              <a:rPr lang="nn-NO" dirty="0" smtClean="0"/>
              <a:t>i 2019 med 5 mill. </a:t>
            </a:r>
            <a:br>
              <a:rPr lang="nn-NO" dirty="0" smtClean="0"/>
            </a:br>
            <a:r>
              <a:rPr lang="nn-NO" dirty="0" smtClean="0"/>
              <a:t>- heilårsverknad ca. 2 mill. </a:t>
            </a:r>
            <a:endParaRPr lang="nn-NO" dirty="0">
              <a:solidFill>
                <a:srgbClr val="FF0000"/>
              </a:solidFill>
            </a:endParaRPr>
          </a:p>
          <a:p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068139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0888"/>
            <a:ext cx="8318720" cy="3469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77" y="859398"/>
            <a:ext cx="8071932" cy="1271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76630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Div</a:t>
            </a:r>
            <a:r>
              <a:rPr lang="nn-NO" dirty="0" smtClean="0"/>
              <a:t>. løyvingar til samarbeids- og næringsføremål</a:t>
            </a:r>
            <a:endParaRPr lang="nn-NO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58" y="2420888"/>
            <a:ext cx="8894796" cy="33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80587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Stord-Fitjar landbruk- og miljøkontor (SFLMK)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SFLMK </a:t>
            </a:r>
            <a:r>
              <a:rPr lang="nn-NO" dirty="0"/>
              <a:t>er vidareført på same nivå som i 2016. </a:t>
            </a:r>
            <a:endParaRPr lang="nn-NO" dirty="0" smtClean="0"/>
          </a:p>
          <a:p>
            <a:r>
              <a:rPr lang="nn-NO" dirty="0"/>
              <a:t>G</a:t>
            </a:r>
            <a:r>
              <a:rPr lang="nn-NO" dirty="0" smtClean="0"/>
              <a:t>ebyr </a:t>
            </a:r>
            <a:r>
              <a:rPr lang="nn-NO" dirty="0"/>
              <a:t>for havbrukssaker er auka med 2,5 prosent, dei andre satsane er </a:t>
            </a:r>
            <a:r>
              <a:rPr lang="nn-NO" dirty="0" err="1"/>
              <a:t>makssatsar</a:t>
            </a:r>
            <a:r>
              <a:rPr lang="nn-NO" dirty="0"/>
              <a:t> nedfelt i forskrift og er uendra frå 2016. </a:t>
            </a:r>
            <a:endParaRPr lang="nn-NO" dirty="0" smtClean="0"/>
          </a:p>
          <a:p>
            <a:r>
              <a:rPr lang="nn-NO" dirty="0" smtClean="0"/>
              <a:t>Vil vurdera samarbeidsavtalen om SFLMK i eiga sak. Økonomisk </a:t>
            </a:r>
            <a:r>
              <a:rPr lang="nn-NO" dirty="0"/>
              <a:t>motivert, men føreset at ein framleis vil kunne </a:t>
            </a:r>
            <a:r>
              <a:rPr lang="nn-NO" dirty="0" smtClean="0"/>
              <a:t>yta </a:t>
            </a:r>
            <a:r>
              <a:rPr lang="nn-NO" dirty="0"/>
              <a:t>lovpålagte tenester.</a:t>
            </a:r>
          </a:p>
          <a:p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8887705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Sunnhordland lufthamn AS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Stord </a:t>
            </a:r>
            <a:r>
              <a:rPr lang="nn-NO" dirty="0"/>
              <a:t>kommune har ikkje motteke søknad frå lufthamna om driftsstøtte for </a:t>
            </a:r>
            <a:r>
              <a:rPr lang="nn-NO" dirty="0" smtClean="0"/>
              <a:t>2017</a:t>
            </a:r>
          </a:p>
          <a:p>
            <a:r>
              <a:rPr lang="nn-NO" dirty="0" smtClean="0"/>
              <a:t>Lufthamna legg til grunn at kommunen løyver kr 395 000 til DAT i 2017</a:t>
            </a:r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5179294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Regulering, byggjesak, </a:t>
            </a:r>
            <a:r>
              <a:rPr lang="nn-NO" dirty="0" smtClean="0"/>
              <a:t>oppmåling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Sjølvkostområde</a:t>
            </a:r>
          </a:p>
          <a:p>
            <a:r>
              <a:rPr lang="nn-NO" dirty="0" smtClean="0"/>
              <a:t>Måltal </a:t>
            </a:r>
            <a:r>
              <a:rPr lang="nn-NO" dirty="0"/>
              <a:t>for </a:t>
            </a:r>
            <a:r>
              <a:rPr lang="nn-NO" dirty="0" smtClean="0"/>
              <a:t>sakshandsamingstid godt </a:t>
            </a:r>
            <a:r>
              <a:rPr lang="nn-NO" dirty="0"/>
              <a:t>innanfor lovpålagte </a:t>
            </a:r>
            <a:r>
              <a:rPr lang="nn-NO" dirty="0" smtClean="0"/>
              <a:t>tidsfristar</a:t>
            </a:r>
          </a:p>
          <a:p>
            <a:r>
              <a:rPr lang="nn-NO" dirty="0" smtClean="0"/>
              <a:t>Lagt opp til sal av oppmålingstenester for 0,75 mill. 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6616524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b="1" dirty="0"/>
              <a:t>Stord kommunalteknikk, </a:t>
            </a:r>
            <a:r>
              <a:rPr lang="nn-NO" b="1" dirty="0" smtClean="0"/>
              <a:t>VA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Tufta </a:t>
            </a:r>
            <a:r>
              <a:rPr lang="nn-NO" dirty="0"/>
              <a:t>på tiltaksprogrammet i hovudplan for vassforsyning og hovudplan for </a:t>
            </a:r>
            <a:r>
              <a:rPr lang="nn-NO" dirty="0" smtClean="0"/>
              <a:t>avlaup</a:t>
            </a:r>
          </a:p>
          <a:p>
            <a:r>
              <a:rPr lang="nn-NO" dirty="0" err="1"/>
              <a:t>Oppstart</a:t>
            </a:r>
            <a:r>
              <a:rPr lang="nn-NO" dirty="0"/>
              <a:t> </a:t>
            </a:r>
            <a:r>
              <a:rPr lang="nn-NO" dirty="0" smtClean="0"/>
              <a:t>kommunedelplan </a:t>
            </a:r>
            <a:r>
              <a:rPr lang="nn-NO" dirty="0"/>
              <a:t>overvatn </a:t>
            </a:r>
            <a:r>
              <a:rPr lang="nn-NO" dirty="0" smtClean="0"/>
              <a:t>føresett </a:t>
            </a:r>
            <a:r>
              <a:rPr lang="nn-NO" dirty="0"/>
              <a:t>starta opp i 2017 </a:t>
            </a:r>
            <a:endParaRPr lang="nn-NO" dirty="0" smtClean="0"/>
          </a:p>
          <a:p>
            <a:r>
              <a:rPr lang="nn-NO" dirty="0" smtClean="0"/>
              <a:t>Investeringar </a:t>
            </a:r>
            <a:r>
              <a:rPr lang="nn-NO" dirty="0"/>
              <a:t>for kr 81,45 mill. </a:t>
            </a:r>
            <a:r>
              <a:rPr lang="nn-NO" dirty="0" smtClean="0"/>
              <a:t>i </a:t>
            </a:r>
            <a:r>
              <a:rPr lang="nn-NO" dirty="0"/>
              <a:t>vass-sektoren og kr 84,3 </a:t>
            </a:r>
            <a:r>
              <a:rPr lang="nn-NO" dirty="0" smtClean="0"/>
              <a:t>mill. i avlaup i 2017 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266911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b="1" dirty="0" smtClean="0"/>
              <a:t>Stord kommunalteknikk, VA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82" y="1838324"/>
            <a:ext cx="8871213" cy="4058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74770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Fagavdeling for veg, trafikk og parkering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sz="2000" dirty="0" smtClean="0"/>
              <a:t>Redusert budsjettramme</a:t>
            </a:r>
          </a:p>
          <a:p>
            <a:r>
              <a:rPr lang="nn-NO" sz="2000" dirty="0" smtClean="0"/>
              <a:t>0,2 mill. kr ekstra til </a:t>
            </a:r>
            <a:r>
              <a:rPr lang="nn-NO" sz="2000" dirty="0" err="1" smtClean="0"/>
              <a:t>drifting</a:t>
            </a:r>
            <a:r>
              <a:rPr lang="nn-NO" sz="2000" dirty="0" smtClean="0"/>
              <a:t> av veglys</a:t>
            </a:r>
          </a:p>
          <a:p>
            <a:r>
              <a:rPr lang="nn-NO" sz="2000" dirty="0" smtClean="0"/>
              <a:t>4,8 mill. kr til </a:t>
            </a:r>
            <a:r>
              <a:rPr lang="nn-NO" sz="2000" dirty="0" err="1" smtClean="0"/>
              <a:t>asfaltering</a:t>
            </a:r>
            <a:r>
              <a:rPr lang="nn-NO" sz="2000" dirty="0" smtClean="0"/>
              <a:t/>
            </a:r>
            <a:br>
              <a:rPr lang="nn-NO" sz="2000" dirty="0" smtClean="0"/>
            </a:br>
            <a:r>
              <a:rPr lang="nn-NO" sz="2000" dirty="0" smtClean="0"/>
              <a:t>- lagt til grunn at 2 mill. kan finansierast over tiltakspakken</a:t>
            </a:r>
            <a:br>
              <a:rPr lang="nn-NO" sz="2000" dirty="0" smtClean="0"/>
            </a:br>
            <a:r>
              <a:rPr lang="nn-NO" sz="2000" dirty="0" smtClean="0"/>
              <a:t>- vil bli lagt fram prioriteringsliste i detaljbudsjettet til NMK</a:t>
            </a:r>
          </a:p>
          <a:p>
            <a:r>
              <a:rPr lang="nn-NO" sz="2000" dirty="0" smtClean="0"/>
              <a:t>1,0  </a:t>
            </a:r>
            <a:r>
              <a:rPr lang="nn-NO" sz="2000" dirty="0"/>
              <a:t>mill. kr til oppfølging av Kommunedelplan </a:t>
            </a:r>
            <a:r>
              <a:rPr lang="nn-NO" sz="2000" dirty="0" smtClean="0"/>
              <a:t>Trafikksikring, prioritert: </a:t>
            </a:r>
            <a:r>
              <a:rPr lang="nn-NO" sz="2000" dirty="0"/>
              <a:t>fortau i </a:t>
            </a:r>
            <a:r>
              <a:rPr lang="nn-NO" sz="2000" dirty="0" err="1"/>
              <a:t>Hornelandsvegen</a:t>
            </a:r>
            <a:r>
              <a:rPr lang="nn-NO" sz="2000" dirty="0"/>
              <a:t> og trafikksikring Litlabø skule med fortau og </a:t>
            </a:r>
            <a:r>
              <a:rPr lang="nn-NO" sz="2000" dirty="0" smtClean="0"/>
              <a:t>snuplass</a:t>
            </a:r>
          </a:p>
          <a:p>
            <a:r>
              <a:rPr lang="nn-NO" sz="2000" dirty="0"/>
              <a:t>2,0  mill. til samarbeidsprosjekt i 2016</a:t>
            </a:r>
            <a:r>
              <a:rPr lang="nn-NO" sz="2000" dirty="0" smtClean="0"/>
              <a:t>, prioritert: fortau </a:t>
            </a:r>
            <a:r>
              <a:rPr lang="nn-NO" sz="2000" dirty="0"/>
              <a:t>i Kåreviksvegen, opprusting </a:t>
            </a:r>
            <a:r>
              <a:rPr lang="nn-NO" sz="2000" dirty="0" err="1"/>
              <a:t>Sponaviksdalen</a:t>
            </a:r>
            <a:r>
              <a:rPr lang="nn-NO" sz="2000" dirty="0"/>
              <a:t> og </a:t>
            </a:r>
            <a:r>
              <a:rPr lang="nn-NO" sz="2000" dirty="0" smtClean="0"/>
              <a:t>Bjellandsvegen</a:t>
            </a:r>
          </a:p>
          <a:p>
            <a:r>
              <a:rPr lang="nn-NO" sz="2000" dirty="0"/>
              <a:t>1,0 </a:t>
            </a:r>
            <a:r>
              <a:rPr lang="nn-NO" sz="2000" dirty="0" smtClean="0"/>
              <a:t>mill. i 2018 og 2019 til </a:t>
            </a:r>
            <a:r>
              <a:rPr lang="nn-NO" sz="2000" dirty="0"/>
              <a:t>LED gatelys som eit energisparande tiltak</a:t>
            </a:r>
          </a:p>
        </p:txBody>
      </p:sp>
    </p:spTree>
    <p:extLst>
      <p:ext uri="{BB962C8B-B14F-4D97-AF65-F5344CB8AC3E}">
        <p14:creationId xmlns:p14="http://schemas.microsoft.com/office/powerpoint/2010/main" val="28726790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nn-NO" dirty="0" smtClean="0"/>
              <a:t>Stord kommunale eigedom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1560" y="1340768"/>
            <a:ext cx="7772400" cy="4114800"/>
          </a:xfrm>
        </p:spPr>
        <p:txBody>
          <a:bodyPr/>
          <a:lstStyle/>
          <a:p>
            <a:r>
              <a:rPr lang="nn-NO" dirty="0"/>
              <a:t>13,268 mill. kroner i ekstraordinært </a:t>
            </a:r>
            <a:r>
              <a:rPr lang="nn-NO" dirty="0" smtClean="0"/>
              <a:t>vedlikehaldstilskot</a:t>
            </a:r>
            <a:br>
              <a:rPr lang="nn-NO" dirty="0" smtClean="0"/>
            </a:br>
            <a:r>
              <a:rPr lang="nn-NO" dirty="0" smtClean="0"/>
              <a:t>- kan bli auka ytterlegare</a:t>
            </a:r>
            <a:br>
              <a:rPr lang="nn-NO" dirty="0" smtClean="0"/>
            </a:br>
            <a:r>
              <a:rPr lang="nn-NO" dirty="0" smtClean="0"/>
              <a:t>- </a:t>
            </a:r>
            <a:r>
              <a:rPr lang="nn-NO" dirty="0" err="1" smtClean="0"/>
              <a:t>opprinneleg</a:t>
            </a:r>
            <a:r>
              <a:rPr lang="nn-NO" dirty="0" smtClean="0"/>
              <a:t> post til vedlikehald redusert med 2,5 mill.</a:t>
            </a:r>
            <a:br>
              <a:rPr lang="nn-NO" dirty="0" smtClean="0"/>
            </a:br>
            <a:r>
              <a:rPr lang="nn-NO" dirty="0" smtClean="0"/>
              <a:t>- eiga sak til kommunestyret på vedlikehaldspakken</a:t>
            </a:r>
          </a:p>
          <a:p>
            <a:r>
              <a:rPr lang="nn-NO" dirty="0" smtClean="0"/>
              <a:t>Rehabiliteringsplan </a:t>
            </a:r>
            <a:r>
              <a:rPr lang="nn-NO" dirty="0" err="1" smtClean="0"/>
              <a:t>Vikahaugane</a:t>
            </a:r>
            <a:r>
              <a:rPr lang="nn-NO" dirty="0" smtClean="0"/>
              <a:t> 1 mill. </a:t>
            </a:r>
          </a:p>
          <a:p>
            <a:r>
              <a:rPr lang="nn-NO" dirty="0" smtClean="0"/>
              <a:t>5 mill. til enøk</a:t>
            </a:r>
            <a:r>
              <a:rPr lang="nn-NO" dirty="0"/>
              <a:t>, </a:t>
            </a:r>
            <a:r>
              <a:rPr lang="nn-NO" dirty="0" err="1"/>
              <a:t>innemiljø</a:t>
            </a:r>
            <a:r>
              <a:rPr lang="nn-NO" dirty="0"/>
              <a:t>, brannsikring og </a:t>
            </a:r>
            <a:r>
              <a:rPr lang="nn-NO" dirty="0" smtClean="0"/>
              <a:t>HMT</a:t>
            </a:r>
            <a:br>
              <a:rPr lang="nn-NO" dirty="0" smtClean="0"/>
            </a:br>
            <a:r>
              <a:rPr lang="nn-NO" dirty="0" smtClean="0"/>
              <a:t>- legg opp til ytterlegare 2,5 over tiltakspakken</a:t>
            </a:r>
          </a:p>
          <a:p>
            <a:r>
              <a:rPr lang="nn-NO" dirty="0" smtClean="0"/>
              <a:t>Brannsikring m.m. rådhuset, 9 mill. i 2018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0330734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7772400" cy="1143000"/>
          </a:xfrm>
        </p:spPr>
        <p:txBody>
          <a:bodyPr/>
          <a:lstStyle/>
          <a:p>
            <a:r>
              <a:rPr lang="nn-NO" sz="8800" dirty="0" smtClean="0"/>
              <a:t>Rehabilitering, helse og omsorg</a:t>
            </a:r>
            <a:endParaRPr lang="nn-NO" sz="8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53598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r>
              <a:rPr lang="nn-NO" dirty="0" smtClean="0"/>
              <a:t>Innleiing</a:t>
            </a:r>
            <a:endParaRPr lang="nn-NO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48995"/>
            <a:ext cx="6840760" cy="5358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697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77" y="859398"/>
            <a:ext cx="8071932" cy="1271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76872"/>
            <a:ext cx="5904656" cy="361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52805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NAV-kommune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Økonomisk sosialhjelp vidareført som i 2016</a:t>
            </a:r>
            <a:br>
              <a:rPr lang="nn-NO" dirty="0" smtClean="0"/>
            </a:br>
            <a:r>
              <a:rPr lang="nn-NO" dirty="0" smtClean="0"/>
              <a:t>- venta at blir innført </a:t>
            </a:r>
            <a:r>
              <a:rPr lang="nn-NO" dirty="0" err="1" smtClean="0"/>
              <a:t>aktivitesplikt</a:t>
            </a:r>
            <a:r>
              <a:rPr lang="nn-NO" dirty="0" smtClean="0"/>
              <a:t> i 2017</a:t>
            </a:r>
          </a:p>
          <a:p>
            <a:r>
              <a:rPr lang="nn-NO" dirty="0" smtClean="0"/>
              <a:t>Finansiering av springbrettet</a:t>
            </a:r>
          </a:p>
          <a:p>
            <a:r>
              <a:rPr lang="nn-NO" dirty="0" err="1" smtClean="0"/>
              <a:t>Flyktningetenesta</a:t>
            </a:r>
            <a:r>
              <a:rPr lang="nn-NO" dirty="0" smtClean="0"/>
              <a:t> må revurderast, jf. brev om redusert mottak</a:t>
            </a:r>
          </a:p>
          <a:p>
            <a:r>
              <a:rPr lang="nn-NO" dirty="0" smtClean="0"/>
              <a:t>Forslag om å avvikla samarbeidet med </a:t>
            </a:r>
            <a:r>
              <a:rPr lang="nn-NO" dirty="0" err="1" smtClean="0"/>
              <a:t>Kirkens</a:t>
            </a:r>
            <a:r>
              <a:rPr lang="nn-NO" dirty="0" smtClean="0"/>
              <a:t> </a:t>
            </a:r>
            <a:r>
              <a:rPr lang="nn-NO" dirty="0" err="1" smtClean="0"/>
              <a:t>bymisjon</a:t>
            </a:r>
            <a:r>
              <a:rPr lang="nn-NO" dirty="0" smtClean="0"/>
              <a:t> frå 1.5. Innsparing kr 525.000 (</a:t>
            </a:r>
            <a:r>
              <a:rPr lang="nn-NO" dirty="0" err="1" smtClean="0"/>
              <a:t>heilår</a:t>
            </a:r>
            <a:r>
              <a:rPr lang="nn-NO" dirty="0" smtClean="0"/>
              <a:t> 788.000) 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4267007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Eining for psykisk helse og rus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Ny eining</a:t>
            </a:r>
            <a:br>
              <a:rPr lang="nn-NO" dirty="0" smtClean="0"/>
            </a:br>
            <a:r>
              <a:rPr lang="nn-NO" dirty="0" smtClean="0"/>
              <a:t>- </a:t>
            </a:r>
            <a:r>
              <a:rPr lang="nn-NO" dirty="0"/>
              <a:t>Hamna </a:t>
            </a:r>
            <a:r>
              <a:rPr lang="nn-NO" dirty="0" smtClean="0"/>
              <a:t>kontaktsenter, Maris</a:t>
            </a:r>
            <a:r>
              <a:rPr lang="nn-NO" dirty="0"/>
              <a:t>, </a:t>
            </a:r>
            <a:r>
              <a:rPr lang="nn-NO" dirty="0" smtClean="0"/>
              <a:t>bufellesskap i </a:t>
            </a:r>
            <a:r>
              <a:rPr lang="nn-NO" dirty="0"/>
              <a:t>Åkervikåsen og </a:t>
            </a:r>
            <a:r>
              <a:rPr lang="nn-NO" dirty="0" smtClean="0"/>
              <a:t>Apalvegen, og </a:t>
            </a:r>
            <a:r>
              <a:rPr lang="nn-NO" dirty="0" err="1" smtClean="0"/>
              <a:t>oppfølgjande</a:t>
            </a:r>
            <a:r>
              <a:rPr lang="nn-NO" dirty="0" smtClean="0"/>
              <a:t> </a:t>
            </a:r>
            <a:r>
              <a:rPr lang="nn-NO" dirty="0"/>
              <a:t>tenester  med </a:t>
            </a:r>
            <a:r>
              <a:rPr lang="nn-NO" dirty="0" err="1"/>
              <a:t>buoppfølging</a:t>
            </a:r>
            <a:r>
              <a:rPr lang="nn-NO" dirty="0"/>
              <a:t>, støttesamtalar og </a:t>
            </a:r>
            <a:r>
              <a:rPr lang="nn-NO" dirty="0" err="1"/>
              <a:t>medisinskfagleg</a:t>
            </a:r>
            <a:r>
              <a:rPr lang="nn-NO" dirty="0"/>
              <a:t> </a:t>
            </a:r>
            <a:r>
              <a:rPr lang="nn-NO" dirty="0" smtClean="0"/>
              <a:t>kompetanse</a:t>
            </a:r>
          </a:p>
          <a:p>
            <a:r>
              <a:rPr lang="nn-NO" dirty="0" smtClean="0"/>
              <a:t>Avvikla statstilskot til rus- og psykiatrisk helsearbeid (1,8 årsverk), innan m.a. bustadsosialt arbeid og </a:t>
            </a:r>
            <a:r>
              <a:rPr lang="nn-NO" dirty="0" err="1" smtClean="0"/>
              <a:t>lågterskel</a:t>
            </a:r>
            <a:r>
              <a:rPr lang="nn-NO" dirty="0" smtClean="0"/>
              <a:t> helsestasjon</a:t>
            </a:r>
          </a:p>
          <a:p>
            <a:r>
              <a:rPr lang="nn-NO" dirty="0" smtClean="0"/>
              <a:t>Tillitsperson</a:t>
            </a:r>
            <a:r>
              <a:rPr lang="nn-NO" dirty="0"/>
              <a:t> </a:t>
            </a:r>
            <a:r>
              <a:rPr lang="nn-NO" dirty="0" smtClean="0"/>
              <a:t>og erfaringsmedarbeidar ikkje med vidare, innsparing 0,8 mill. </a:t>
            </a:r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7492736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Eining for </a:t>
            </a:r>
            <a:r>
              <a:rPr lang="nn-NO" dirty="0" err="1" smtClean="0"/>
              <a:t>habilitering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sz="2400" dirty="0" smtClean="0"/>
              <a:t>Inn i 2017 med dekning for kjende vedtak</a:t>
            </a:r>
          </a:p>
          <a:p>
            <a:r>
              <a:rPr lang="nn-NO" sz="2400" dirty="0" smtClean="0"/>
              <a:t>1 mill. til løa på Sæbø gard</a:t>
            </a:r>
          </a:p>
          <a:p>
            <a:r>
              <a:rPr lang="nn-NO" sz="2400" dirty="0" smtClean="0"/>
              <a:t>Arbeidet </a:t>
            </a:r>
            <a:r>
              <a:rPr lang="nn-NO" sz="2400" dirty="0"/>
              <a:t>med nytt </a:t>
            </a:r>
            <a:r>
              <a:rPr lang="nn-NO" sz="2400" dirty="0" err="1"/>
              <a:t>dagtilbod</a:t>
            </a:r>
            <a:r>
              <a:rPr lang="nn-NO" sz="2400" dirty="0"/>
              <a:t> på Sæbø gard er kome i </a:t>
            </a:r>
            <a:r>
              <a:rPr lang="nn-NO" sz="2400" dirty="0" smtClean="0"/>
              <a:t>gong, men forseinka. Bygget </a:t>
            </a:r>
            <a:r>
              <a:rPr lang="nn-NO" sz="2400" dirty="0"/>
              <a:t>er førebels kostnadsrekna til kr. 28, 6 mill. og er planlagt ferdig </a:t>
            </a:r>
            <a:r>
              <a:rPr lang="nn-NO" sz="2400" dirty="0" smtClean="0"/>
              <a:t>hausten 2018. </a:t>
            </a:r>
            <a:r>
              <a:rPr lang="nn-NO" sz="2400" dirty="0"/>
              <a:t>Driftskostnadene vil ha ei gradvis opptrapping til om lag kr. 3,4 mill</a:t>
            </a:r>
            <a:r>
              <a:rPr lang="nn-NO" sz="2400" dirty="0" smtClean="0"/>
              <a:t>.</a:t>
            </a:r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1824611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/>
          <a:lstStyle/>
          <a:p>
            <a:r>
              <a:rPr lang="nn-NO" dirty="0"/>
              <a:t>Institusjonsdrift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4114800"/>
          </a:xfrm>
        </p:spPr>
        <p:txBody>
          <a:bodyPr/>
          <a:lstStyle/>
          <a:p>
            <a:r>
              <a:rPr lang="nn-NO" dirty="0" smtClean="0"/>
              <a:t>Drift som 2016 vidareført</a:t>
            </a:r>
            <a:br>
              <a:rPr lang="nn-NO" dirty="0" smtClean="0"/>
            </a:br>
            <a:r>
              <a:rPr lang="nn-NO" dirty="0" smtClean="0"/>
              <a:t>- utfordringar med ressurskrevjande brukarar personar med demensproblematikk</a:t>
            </a:r>
          </a:p>
          <a:p>
            <a:r>
              <a:rPr lang="nn-NO" dirty="0" smtClean="0"/>
              <a:t>172,6 mill</a:t>
            </a:r>
            <a:r>
              <a:rPr lang="nn-NO" dirty="0"/>
              <a:t>. kr til </a:t>
            </a:r>
            <a:r>
              <a:rPr lang="nn-NO" dirty="0" smtClean="0"/>
              <a:t>nye </a:t>
            </a:r>
            <a:r>
              <a:rPr lang="nn-NO" dirty="0"/>
              <a:t>sjukeheimsplassar </a:t>
            </a:r>
            <a:r>
              <a:rPr lang="nn-NO" dirty="0" smtClean="0"/>
              <a:t>planlagt ferdig i 2018</a:t>
            </a:r>
            <a:br>
              <a:rPr lang="nn-NO" dirty="0" smtClean="0"/>
            </a:br>
            <a:r>
              <a:rPr lang="nn-NO" dirty="0" smtClean="0"/>
              <a:t>- forprosjekt før årsskifte</a:t>
            </a:r>
            <a:br>
              <a:rPr lang="nn-NO" dirty="0" smtClean="0"/>
            </a:br>
            <a:r>
              <a:rPr lang="nn-NO" dirty="0" smtClean="0"/>
              <a:t>- det </a:t>
            </a:r>
            <a:r>
              <a:rPr lang="nn-NO" dirty="0"/>
              <a:t>er lagt opp til å ta i bruk fem nye </a:t>
            </a:r>
            <a:r>
              <a:rPr lang="nn-NO" dirty="0" smtClean="0"/>
              <a:t>plassar årleg</a:t>
            </a:r>
          </a:p>
          <a:p>
            <a:r>
              <a:rPr lang="nn-NO" dirty="0" smtClean="0"/>
              <a:t>Vedlikehaldsplan </a:t>
            </a:r>
            <a:r>
              <a:rPr lang="nn-NO" dirty="0" err="1"/>
              <a:t>Knutsaåsen</a:t>
            </a:r>
            <a:r>
              <a:rPr lang="nn-NO" dirty="0"/>
              <a:t> </a:t>
            </a:r>
            <a:r>
              <a:rPr lang="nn-NO" dirty="0" smtClean="0"/>
              <a:t>3 mill. i 2018 (ventilasjon)</a:t>
            </a:r>
          </a:p>
          <a:p>
            <a:r>
              <a:rPr lang="nn-NO" dirty="0" smtClean="0"/>
              <a:t>125 000 kr til kjøling bårerom og 200 000 til trådlaust nettverk</a:t>
            </a:r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1600560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Aktivitet og rehabilitering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Heimerehabilitering prioritert</a:t>
            </a:r>
          </a:p>
          <a:p>
            <a:r>
              <a:rPr lang="nn-NO" dirty="0" smtClean="0"/>
              <a:t>Auka leige for bassenget med kr 40/time</a:t>
            </a:r>
            <a:endParaRPr lang="nn-NO" dirty="0"/>
          </a:p>
          <a:p>
            <a:r>
              <a:rPr lang="nn-NO" dirty="0" smtClean="0"/>
              <a:t>Vidareføra to dobbeltrom (16 plassar)</a:t>
            </a:r>
            <a:br>
              <a:rPr lang="nn-NO" dirty="0" smtClean="0"/>
            </a:br>
            <a:r>
              <a:rPr lang="nn-NO" dirty="0" smtClean="0"/>
              <a:t>- fem til rehabiliteringsopphald</a:t>
            </a:r>
            <a:br>
              <a:rPr lang="nn-NO" dirty="0" smtClean="0"/>
            </a:br>
            <a:r>
              <a:rPr lang="nn-NO" dirty="0" smtClean="0"/>
              <a:t>- elles ordinære institusjonsplassar</a:t>
            </a:r>
          </a:p>
          <a:p>
            <a:r>
              <a:rPr lang="nn-NO" dirty="0" smtClean="0"/>
              <a:t>Forslag om å avvikla </a:t>
            </a:r>
            <a:r>
              <a:rPr lang="nn-NO" dirty="0" err="1" smtClean="0"/>
              <a:t>Frisklivssentralen</a:t>
            </a:r>
            <a:r>
              <a:rPr lang="nn-NO" dirty="0" smtClean="0"/>
              <a:t> som innsparingstiltak, innsparing kr 150 000, </a:t>
            </a:r>
            <a:r>
              <a:rPr lang="nn-NO" dirty="0" err="1" smtClean="0"/>
              <a:t>heilår</a:t>
            </a:r>
            <a:r>
              <a:rPr lang="nn-NO" dirty="0" smtClean="0"/>
              <a:t> 380 000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02707201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nn-NO" dirty="0"/>
              <a:t>Heimebaserte tenester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1560" y="1556792"/>
            <a:ext cx="7772400" cy="4114800"/>
          </a:xfrm>
        </p:spPr>
        <p:txBody>
          <a:bodyPr/>
          <a:lstStyle/>
          <a:p>
            <a:r>
              <a:rPr lang="nn-NO" dirty="0" smtClean="0"/>
              <a:t>Tenesta samla i SKE-bygget frå årsskifte</a:t>
            </a:r>
          </a:p>
          <a:p>
            <a:r>
              <a:rPr lang="nn-NO" dirty="0" smtClean="0"/>
              <a:t>Vidareført på om lag 2016-nivå</a:t>
            </a:r>
            <a:br>
              <a:rPr lang="nn-NO" dirty="0" smtClean="0"/>
            </a:br>
            <a:r>
              <a:rPr lang="nn-NO" dirty="0" smtClean="0"/>
              <a:t>- vil krevja ei viss omprioritering for å finansiera vedtak for yngre ressurskrevjande brukarar</a:t>
            </a:r>
          </a:p>
          <a:p>
            <a:r>
              <a:rPr lang="nn-NO" dirty="0" err="1" smtClean="0"/>
              <a:t>Dagaktivitetstilbodet</a:t>
            </a:r>
            <a:r>
              <a:rPr lang="nn-NO" dirty="0" smtClean="0"/>
              <a:t> utvida med ein dag i veka</a:t>
            </a:r>
          </a:p>
          <a:p>
            <a:r>
              <a:rPr lang="nn-NO" dirty="0" err="1" smtClean="0"/>
              <a:t>Vidareføreer</a:t>
            </a:r>
            <a:r>
              <a:rPr lang="nn-NO" dirty="0" smtClean="0"/>
              <a:t> </a:t>
            </a:r>
            <a:r>
              <a:rPr lang="nn-NO" dirty="0"/>
              <a:t>satsing på heimerehabilitering, velferdsteknologi, førebyggjande heimebesøk og «Godt å bu heime</a:t>
            </a:r>
            <a:r>
              <a:rPr lang="nn-NO" dirty="0" smtClean="0"/>
              <a:t>»</a:t>
            </a:r>
          </a:p>
          <a:p>
            <a:r>
              <a:rPr lang="nn-NO" dirty="0" smtClean="0"/>
              <a:t>Nattpatruljen tilbakeført til heimebaserte tenester frå 1.1.17, frå aktivitet og rehabilitering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225588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Kundetorget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Ikkje funne rom for å auka bemanninga sjølv om det er restanselister</a:t>
            </a:r>
          </a:p>
          <a:p>
            <a:r>
              <a:rPr lang="nn-NO" dirty="0" smtClean="0"/>
              <a:t>Leigd inn to plassar i Fitjar (2,2 mill.)</a:t>
            </a:r>
          </a:p>
          <a:p>
            <a:r>
              <a:rPr lang="nn-NO" dirty="0" smtClean="0"/>
              <a:t>To observasjonsplassar frå mars 2017</a:t>
            </a:r>
          </a:p>
          <a:p>
            <a:r>
              <a:rPr lang="nn-NO" dirty="0" smtClean="0"/>
              <a:t>1,3 mill. til betaling for utskrivingsklare pasientar (prognose 2016 4 mill.)</a:t>
            </a:r>
          </a:p>
          <a:p>
            <a:r>
              <a:rPr lang="nn-NO" dirty="0" smtClean="0"/>
              <a:t>Rammene til startlån vidareført med 30 mill. 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58258509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Legetenesta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Tenesta er vidareført på </a:t>
            </a:r>
            <a:r>
              <a:rPr lang="nn-NO" dirty="0" smtClean="0"/>
              <a:t>2016-nivå</a:t>
            </a:r>
          </a:p>
          <a:p>
            <a:r>
              <a:rPr lang="nn-NO" dirty="0" smtClean="0"/>
              <a:t>Forslag om å avvikla utjamningstilskotet</a:t>
            </a:r>
          </a:p>
          <a:p>
            <a:r>
              <a:rPr lang="nn-NO" dirty="0" smtClean="0"/>
              <a:t>Legevakt i nytt bygg frå mars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957887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z="2800" b="1" dirty="0"/>
              <a:t>Bustader for personar med </a:t>
            </a:r>
            <a:r>
              <a:rPr lang="nn-NO" sz="2800" b="1" dirty="0" smtClean="0"/>
              <a:t>særlege </a:t>
            </a:r>
            <a:r>
              <a:rPr lang="nn-NO" sz="2800" b="1" dirty="0"/>
              <a:t>behov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n-NO" sz="2400" dirty="0" smtClean="0"/>
              <a:t>Kommunen har 40 bustader til funksjonshemma</a:t>
            </a:r>
            <a:br>
              <a:rPr lang="nn-NO" sz="2400" dirty="0" smtClean="0"/>
            </a:br>
            <a:r>
              <a:rPr lang="nn-NO" sz="2400" dirty="0" smtClean="0"/>
              <a:t>- dei fleste organisert som bufellesskap</a:t>
            </a:r>
          </a:p>
          <a:p>
            <a:pPr lvl="0"/>
            <a:r>
              <a:rPr lang="nn-NO" sz="2400" dirty="0" smtClean="0"/>
              <a:t>Per 09.16 23 søkjarar med utviklingshemming</a:t>
            </a:r>
          </a:p>
          <a:p>
            <a:pPr lvl="0"/>
            <a:r>
              <a:rPr lang="nn-NO" sz="2400" dirty="0" smtClean="0"/>
              <a:t>Forslag om å byggja åtte bustader i 2017 (20,3 mill.)</a:t>
            </a:r>
            <a:br>
              <a:rPr lang="nn-NO" sz="2400" dirty="0" smtClean="0"/>
            </a:br>
            <a:r>
              <a:rPr lang="nn-NO" sz="2400" dirty="0" smtClean="0"/>
              <a:t>- vil utvida med fire</a:t>
            </a:r>
          </a:p>
        </p:txBody>
      </p:sp>
    </p:spTree>
    <p:extLst>
      <p:ext uri="{BB962C8B-B14F-4D97-AF65-F5344CB8AC3E}">
        <p14:creationId xmlns:p14="http://schemas.microsoft.com/office/powerpoint/2010/main" val="35793371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Interkommunale akutte døgnsenger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Sunnhordland interkommunale legevakt IKS skal stå for drift av </a:t>
            </a:r>
            <a:r>
              <a:rPr lang="nn-NO" dirty="0" smtClean="0"/>
              <a:t>eininga</a:t>
            </a:r>
          </a:p>
          <a:p>
            <a:r>
              <a:rPr lang="nn-NO" dirty="0" smtClean="0"/>
              <a:t>Ferdigstilling første kvartal 2017</a:t>
            </a:r>
          </a:p>
          <a:p>
            <a:r>
              <a:rPr lang="nn-NO" dirty="0" smtClean="0"/>
              <a:t>7,6 </a:t>
            </a:r>
            <a:r>
              <a:rPr lang="nn-NO" dirty="0"/>
              <a:t>mill</a:t>
            </a:r>
            <a:r>
              <a:rPr lang="nn-NO" dirty="0" smtClean="0"/>
              <a:t>. til drift i 2017</a:t>
            </a:r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536996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44624"/>
            <a:ext cx="7772400" cy="1143000"/>
          </a:xfrm>
        </p:spPr>
        <p:txBody>
          <a:bodyPr/>
          <a:lstStyle/>
          <a:p>
            <a:r>
              <a:rPr lang="nn-NO" sz="2800" b="1" dirty="0" smtClean="0"/>
              <a:t>Nokre hovudtal 2017-budsjettet (mill. kr) </a:t>
            </a:r>
            <a:endParaRPr lang="nn-NO" sz="2800" b="1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521461"/>
              </p:ext>
            </p:extLst>
          </p:nvPr>
        </p:nvGraphicFramePr>
        <p:xfrm>
          <a:off x="395536" y="1340769"/>
          <a:ext cx="7704856" cy="4423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0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4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4669">
                <a:tc>
                  <a:txBody>
                    <a:bodyPr/>
                    <a:lstStyle/>
                    <a:p>
                      <a:pPr algn="l" fontAlgn="b"/>
                      <a:endParaRPr lang="nn-NO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2017</a:t>
                      </a:r>
                      <a:endParaRPr lang="nn-NO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669">
                <a:tc>
                  <a:txBody>
                    <a:bodyPr/>
                    <a:lstStyle/>
                    <a:p>
                      <a:pPr algn="l" fontAlgn="b"/>
                      <a:r>
                        <a:rPr lang="nn-NO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Vekst frie inntekter</a:t>
                      </a:r>
                      <a:endParaRPr lang="nn-NO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2800" dirty="0" smtClean="0">
                          <a:solidFill>
                            <a:schemeClr val="tx1"/>
                          </a:solidFill>
                        </a:rPr>
                        <a:t>28,6</a:t>
                      </a:r>
                      <a:endParaRPr lang="nn-NO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669">
                <a:tc>
                  <a:txBody>
                    <a:bodyPr/>
                    <a:lstStyle/>
                    <a:p>
                      <a:pPr algn="l" fontAlgn="b"/>
                      <a:r>
                        <a:rPr lang="nn-NO" sz="2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Løns- og pensjonsauke</a:t>
                      </a:r>
                      <a:endParaRPr lang="nn-NO" sz="2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2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-40,3</a:t>
                      </a:r>
                      <a:endParaRPr lang="nn-NO" sz="2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669">
                <a:tc>
                  <a:txBody>
                    <a:bodyPr/>
                    <a:lstStyle/>
                    <a:p>
                      <a:pPr algn="l" fontAlgn="b"/>
                      <a:r>
                        <a:rPr lang="nn-NO" sz="2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Demografikostnader</a:t>
                      </a:r>
                      <a:endParaRPr lang="nn-NO" sz="2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2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-13,0</a:t>
                      </a:r>
                      <a:endParaRPr lang="nn-NO" sz="2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4669">
                <a:tc>
                  <a:txBody>
                    <a:bodyPr/>
                    <a:lstStyle/>
                    <a:p>
                      <a:pPr algn="l" fontAlgn="b"/>
                      <a:r>
                        <a:rPr lang="nn-NO" sz="2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Finanskostnader</a:t>
                      </a:r>
                      <a:endParaRPr lang="nn-NO" sz="2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2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-5,9</a:t>
                      </a:r>
                      <a:endParaRPr lang="nn-NO" sz="2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66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Gebyr og betalingssatsar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4,9</a:t>
            </a:r>
            <a:r>
              <a:rPr lang="nn-NO" dirty="0"/>
              <a:t> prosent </a:t>
            </a:r>
            <a:r>
              <a:rPr lang="nn-NO" dirty="0" smtClean="0"/>
              <a:t>avgiftsauke på </a:t>
            </a:r>
            <a:r>
              <a:rPr lang="nn-NO" dirty="0"/>
              <a:t>gebyr for feiing og </a:t>
            </a:r>
            <a:r>
              <a:rPr lang="nn-NO" dirty="0" smtClean="0"/>
              <a:t>branntilsyn (ny forskrift, ny sak </a:t>
            </a:r>
            <a:r>
              <a:rPr lang="nn-NO" smtClean="0"/>
              <a:t>på nyåret)</a:t>
            </a:r>
            <a:endParaRPr lang="nn-NO" dirty="0" smtClean="0"/>
          </a:p>
          <a:p>
            <a:r>
              <a:rPr lang="nn-NO" dirty="0"/>
              <a:t>Torgavgifta er </a:t>
            </a:r>
            <a:r>
              <a:rPr lang="nn-NO" dirty="0" smtClean="0"/>
              <a:t>foreslått </a:t>
            </a:r>
            <a:r>
              <a:rPr lang="nn-NO" dirty="0"/>
              <a:t>auka med </a:t>
            </a:r>
            <a:r>
              <a:rPr lang="nn-NO" dirty="0" smtClean="0"/>
              <a:t>2,7 prosent</a:t>
            </a:r>
          </a:p>
          <a:p>
            <a:r>
              <a:rPr lang="nn-NO" dirty="0" err="1" smtClean="0"/>
              <a:t>Gebryrregulativ</a:t>
            </a:r>
            <a:r>
              <a:rPr lang="nn-NO" dirty="0" smtClean="0"/>
              <a:t> som vanleg handsama i komiteane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30831940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13765" y="188640"/>
            <a:ext cx="7772400" cy="1143000"/>
          </a:xfrm>
        </p:spPr>
        <p:txBody>
          <a:bodyPr/>
          <a:lstStyle/>
          <a:p>
            <a:r>
              <a:rPr lang="nn-NO" dirty="0"/>
              <a:t>Finansinntekter og –utgifter, </a:t>
            </a:r>
            <a:r>
              <a:rPr lang="nn-NO" dirty="0" smtClean="0"/>
              <a:t>gjeld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28614"/>
            <a:ext cx="6408712" cy="5424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19477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Avkasting </a:t>
            </a:r>
            <a:r>
              <a:rPr lang="nn-NO" dirty="0" err="1" smtClean="0"/>
              <a:t>kraftsalsfond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066" y="1710981"/>
            <a:ext cx="9171065" cy="3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22262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Oppsummert</a:t>
            </a:r>
            <a:r>
              <a:rPr lang="nn-NO" dirty="0" smtClean="0"/>
              <a:t> 2017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Brutto driftsutgifter 1,288 mrd. kr.</a:t>
            </a:r>
          </a:p>
          <a:p>
            <a:r>
              <a:rPr lang="nn-NO" dirty="0" smtClean="0"/>
              <a:t>Mange og gode tenester</a:t>
            </a:r>
            <a:br>
              <a:rPr lang="nn-NO" dirty="0" smtClean="0"/>
            </a:br>
            <a:r>
              <a:rPr lang="nn-NO" dirty="0" smtClean="0"/>
              <a:t>- men stramt og lite rom for volumauke</a:t>
            </a:r>
            <a:br>
              <a:rPr lang="nn-NO" dirty="0" smtClean="0"/>
            </a:br>
            <a:r>
              <a:rPr lang="nn-NO" dirty="0" smtClean="0"/>
              <a:t>- aktivitetsnivået er redusert på somme område</a:t>
            </a:r>
          </a:p>
          <a:p>
            <a:r>
              <a:rPr lang="nn-NO" dirty="0" smtClean="0"/>
              <a:t>Driftsresultat på 38,2 mill., ikkje lagt eigedomsskatten inn i drifta</a:t>
            </a:r>
          </a:p>
          <a:p>
            <a:r>
              <a:rPr lang="nn-NO" dirty="0" smtClean="0"/>
              <a:t>433 mill. kr i investeringar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894549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nn-NO" dirty="0" smtClean="0"/>
              <a:t>Skatteanslag</a:t>
            </a:r>
            <a:endParaRPr lang="nn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785624"/>
              </p:ext>
            </p:extLst>
          </p:nvPr>
        </p:nvGraphicFramePr>
        <p:xfrm>
          <a:off x="683568" y="1628800"/>
          <a:ext cx="77724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0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3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dirty="0" smtClean="0"/>
                        <a:t>Stord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dirty="0" smtClean="0"/>
                        <a:t>Landet</a:t>
                      </a:r>
                      <a:endParaRPr lang="nn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n-NO" dirty="0" smtClean="0"/>
                        <a:t>Vekst</a:t>
                      </a:r>
                      <a:r>
                        <a:rPr lang="nn-NO" baseline="0" dirty="0" smtClean="0"/>
                        <a:t> i skatteinntekter 31.8.16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dirty="0" smtClean="0"/>
                        <a:t>0,4 %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dirty="0" smtClean="0"/>
                        <a:t>8,2 %</a:t>
                      </a:r>
                      <a:endParaRPr lang="nn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n-NO" dirty="0" smtClean="0"/>
                        <a:t>Vekst i skatteinntekter 30.9.16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dirty="0" smtClean="0"/>
                        <a:t>1,32 %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dirty="0" smtClean="0"/>
                        <a:t>8,2 %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n-NO" dirty="0" smtClean="0"/>
                        <a:t>Prognose skattevekst 2016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dirty="0" smtClean="0"/>
                        <a:t>2 %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dirty="0" smtClean="0"/>
                        <a:t>8,7 %</a:t>
                      </a:r>
                      <a:endParaRPr lang="nn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n-NO" dirty="0" smtClean="0"/>
                        <a:t>Prognose skattevekst 2016-2017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dirty="0" smtClean="0"/>
                        <a:t>2,3 %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dirty="0" smtClean="0"/>
                        <a:t>2,3 %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n-NO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n-NO" dirty="0" smtClean="0"/>
                        <a:t>Skatteinngang</a:t>
                      </a:r>
                      <a:r>
                        <a:rPr lang="nn-NO" baseline="0" dirty="0" smtClean="0"/>
                        <a:t> Stord 2016, statsbudsjettet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n-NO" dirty="0" smtClean="0"/>
                    </a:p>
                    <a:p>
                      <a:pPr algn="r"/>
                      <a:r>
                        <a:rPr lang="nn-NO" dirty="0" smtClean="0"/>
                        <a:t>518 928 000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n-NO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dirty="0" smtClean="0"/>
                        <a:t>Skatteinngang</a:t>
                      </a:r>
                      <a:r>
                        <a:rPr lang="nn-NO" baseline="0" dirty="0" smtClean="0"/>
                        <a:t> Stord 2016, rådmann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493 928 000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n-NO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dirty="0" smtClean="0"/>
                        <a:t>Mindreinntekt</a:t>
                      </a:r>
                      <a:r>
                        <a:rPr lang="nn-NO" baseline="0" dirty="0" smtClean="0"/>
                        <a:t> skatt 2016, brutto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dirty="0" smtClean="0"/>
                        <a:t>25</a:t>
                      </a:r>
                      <a:r>
                        <a:rPr lang="nn-NO" baseline="0" dirty="0" smtClean="0"/>
                        <a:t> 000 000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n-NO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dirty="0" smtClean="0"/>
                        <a:t>Inntektsutjamning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dirty="0" smtClean="0"/>
                        <a:t>15 000 000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n-NO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b="1" dirty="0" smtClean="0"/>
                        <a:t>Mindreinntekt</a:t>
                      </a:r>
                      <a:r>
                        <a:rPr lang="nn-NO" b="1" baseline="0" dirty="0" smtClean="0"/>
                        <a:t> skatt 2016, brutto</a:t>
                      </a:r>
                      <a:endParaRPr lang="nn-NO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b="1" dirty="0" smtClean="0"/>
                        <a:t>10 000 000</a:t>
                      </a:r>
                      <a:endParaRPr lang="nn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n-NO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204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KOSTRA-/effektivitetsanalyse</a:t>
            </a:r>
            <a:endParaRPr lang="nn-N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124297" cy="443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7646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Siste tre år</a:t>
            </a:r>
            <a:endParaRPr lang="nn-N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44" y="1988840"/>
            <a:ext cx="8163530" cy="23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34181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7B71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7B71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1638</TotalTime>
  <Words>1473</Words>
  <Application>Microsoft Office PowerPoint</Application>
  <PresentationFormat>Skjermfremvisning (4:3)</PresentationFormat>
  <Paragraphs>328</Paragraphs>
  <Slides>63</Slides>
  <Notes>11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63</vt:i4>
      </vt:variant>
    </vt:vector>
  </HeadingPairs>
  <TitlesOfParts>
    <vt:vector size="67" baseType="lpstr">
      <vt:lpstr>Calibri</vt:lpstr>
      <vt:lpstr>Times</vt:lpstr>
      <vt:lpstr>Trebuchet MS</vt:lpstr>
      <vt:lpstr>blank</vt:lpstr>
      <vt:lpstr> Rådmannen sitt framlegg til Budsjett og økonomiplan 2017-20</vt:lpstr>
      <vt:lpstr>Budsjett og økonomiplan 2017-20, premissar</vt:lpstr>
      <vt:lpstr>Framlegg til statsbudsjett</vt:lpstr>
      <vt:lpstr>PowerPoint-presentasjon</vt:lpstr>
      <vt:lpstr>PowerPoint-presentasjon</vt:lpstr>
      <vt:lpstr>Nokre hovudtal 2017-budsjettet (mill. kr) </vt:lpstr>
      <vt:lpstr>Skatteanslag</vt:lpstr>
      <vt:lpstr>KOSTRA-/effektivitetsanalyse</vt:lpstr>
      <vt:lpstr>Siste tre år</vt:lpstr>
      <vt:lpstr>Budsjett-forslaget</vt:lpstr>
      <vt:lpstr>Flyktningmottak Vertskommunetilskot asylmottak</vt:lpstr>
      <vt:lpstr>Ressurskrevjande tenestemottakarar</vt:lpstr>
      <vt:lpstr>Eigedomsskatt</vt:lpstr>
      <vt:lpstr>Målstyring</vt:lpstr>
      <vt:lpstr>Investeringsprogram 2016-2019</vt:lpstr>
      <vt:lpstr>Lånegjelda</vt:lpstr>
      <vt:lpstr>Politisk</vt:lpstr>
      <vt:lpstr>IKT</vt:lpstr>
      <vt:lpstr>Overordna kommuneplanlegging</vt:lpstr>
      <vt:lpstr>Kyrkjeleg fellesråd</vt:lpstr>
      <vt:lpstr>Driftsstyret, administrasjon</vt:lpstr>
      <vt:lpstr>Pensjon</vt:lpstr>
      <vt:lpstr>Prosjekt arealeffektivisering</vt:lpstr>
      <vt:lpstr>Oppvekst  og  utdanning</vt:lpstr>
      <vt:lpstr>Skule/SFO</vt:lpstr>
      <vt:lpstr>Skule/SFO</vt:lpstr>
      <vt:lpstr>Skule/SFO</vt:lpstr>
      <vt:lpstr>Vaksenopplæringa</vt:lpstr>
      <vt:lpstr>Barnehagar</vt:lpstr>
      <vt:lpstr>Barnehagar</vt:lpstr>
      <vt:lpstr>Kulturskulen </vt:lpstr>
      <vt:lpstr>Førebyggjande tenester</vt:lpstr>
      <vt:lpstr>Barnevern</vt:lpstr>
      <vt:lpstr>Næring, miljø og kultur</vt:lpstr>
      <vt:lpstr>Næring, miljø og kultur, tilskot/ driftsstøtte</vt:lpstr>
      <vt:lpstr>Eining for kulturtenester</vt:lpstr>
      <vt:lpstr>Idrett og friluftsliv</vt:lpstr>
      <vt:lpstr>Bibliotek</vt:lpstr>
      <vt:lpstr>Brann, redning og feiing</vt:lpstr>
      <vt:lpstr>Div. løyvingar til samarbeids- og næringsføremål</vt:lpstr>
      <vt:lpstr>Stord-Fitjar landbruk- og miljøkontor (SFLMK) </vt:lpstr>
      <vt:lpstr>Sunnhordland lufthamn AS</vt:lpstr>
      <vt:lpstr>Regulering, byggjesak, oppmåling</vt:lpstr>
      <vt:lpstr>Stord kommunalteknikk, VA</vt:lpstr>
      <vt:lpstr>Stord kommunalteknikk, VA</vt:lpstr>
      <vt:lpstr>Fagavdeling for veg, trafikk og parkering </vt:lpstr>
      <vt:lpstr>Stord kommunale eigedom</vt:lpstr>
      <vt:lpstr>Rehabilitering, helse og omsorg</vt:lpstr>
      <vt:lpstr>Innleiing</vt:lpstr>
      <vt:lpstr>NAV-kommune</vt:lpstr>
      <vt:lpstr>Eining for psykisk helse og rus</vt:lpstr>
      <vt:lpstr>Eining for habilitering</vt:lpstr>
      <vt:lpstr>Institusjonsdrift</vt:lpstr>
      <vt:lpstr>Aktivitet og rehabilitering</vt:lpstr>
      <vt:lpstr>Heimebaserte tenester</vt:lpstr>
      <vt:lpstr>Kundetorget</vt:lpstr>
      <vt:lpstr>Legetenesta</vt:lpstr>
      <vt:lpstr>Bustader for personar med særlege behov</vt:lpstr>
      <vt:lpstr>Interkommunale akutte døgnsenger </vt:lpstr>
      <vt:lpstr>Gebyr og betalingssatsar</vt:lpstr>
      <vt:lpstr>Finansinntekter og –utgifter, gjeld</vt:lpstr>
      <vt:lpstr>Avkasting kraftsalsfond</vt:lpstr>
      <vt:lpstr>Oppsummert 2017</vt:lpstr>
    </vt:vector>
  </TitlesOfParts>
  <Company>Stord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Magnus Mjør</dc:creator>
  <cp:lastModifiedBy>Haldis Lauksund</cp:lastModifiedBy>
  <cp:revision>192</cp:revision>
  <cp:lastPrinted>2016-10-18T13:19:44Z</cp:lastPrinted>
  <dcterms:created xsi:type="dcterms:W3CDTF">2015-10-15T08:21:19Z</dcterms:created>
  <dcterms:modified xsi:type="dcterms:W3CDTF">2017-10-09T10:41:17Z</dcterms:modified>
</cp:coreProperties>
</file>