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54"/>
  </p:notesMasterIdLst>
  <p:handoutMasterIdLst>
    <p:handoutMasterId r:id="rId55"/>
  </p:handoutMasterIdLst>
  <p:sldIdLst>
    <p:sldId id="318" r:id="rId2"/>
    <p:sldId id="262" r:id="rId3"/>
    <p:sldId id="273" r:id="rId4"/>
    <p:sldId id="274" r:id="rId5"/>
    <p:sldId id="276" r:id="rId6"/>
    <p:sldId id="257" r:id="rId7"/>
    <p:sldId id="263" r:id="rId8"/>
    <p:sldId id="264" r:id="rId9"/>
    <p:sldId id="315" r:id="rId10"/>
    <p:sldId id="268" r:id="rId11"/>
    <p:sldId id="269" r:id="rId12"/>
    <p:sldId id="270" r:id="rId13"/>
    <p:sldId id="266" r:id="rId14"/>
    <p:sldId id="316" r:id="rId15"/>
    <p:sldId id="275" r:id="rId16"/>
    <p:sldId id="289" r:id="rId17"/>
    <p:sldId id="290" r:id="rId18"/>
    <p:sldId id="307" r:id="rId19"/>
    <p:sldId id="292" r:id="rId20"/>
    <p:sldId id="293" r:id="rId21"/>
    <p:sldId id="308" r:id="rId22"/>
    <p:sldId id="309" r:id="rId23"/>
    <p:sldId id="294" r:id="rId24"/>
    <p:sldId id="295" r:id="rId25"/>
    <p:sldId id="296" r:id="rId26"/>
    <p:sldId id="310" r:id="rId27"/>
    <p:sldId id="298" r:id="rId28"/>
    <p:sldId id="299" r:id="rId29"/>
    <p:sldId id="300" r:id="rId30"/>
    <p:sldId id="322" r:id="rId31"/>
    <p:sldId id="301" r:id="rId32"/>
    <p:sldId id="302" r:id="rId33"/>
    <p:sldId id="305" r:id="rId34"/>
    <p:sldId id="303" r:id="rId35"/>
    <p:sldId id="304" r:id="rId36"/>
    <p:sldId id="311" r:id="rId37"/>
    <p:sldId id="278" r:id="rId38"/>
    <p:sldId id="314" r:id="rId39"/>
    <p:sldId id="282" r:id="rId40"/>
    <p:sldId id="279" r:id="rId41"/>
    <p:sldId id="313" r:id="rId42"/>
    <p:sldId id="280" r:id="rId43"/>
    <p:sldId id="281" r:id="rId44"/>
    <p:sldId id="283" r:id="rId45"/>
    <p:sldId id="312" r:id="rId46"/>
    <p:sldId id="284" r:id="rId47"/>
    <p:sldId id="319" r:id="rId48"/>
    <p:sldId id="321" r:id="rId49"/>
    <p:sldId id="323" r:id="rId50"/>
    <p:sldId id="324" r:id="rId51"/>
    <p:sldId id="325" r:id="rId52"/>
    <p:sldId id="265" r:id="rId53"/>
  </p:sldIdLst>
  <p:sldSz cx="9144000" cy="6858000" type="screen4x3"/>
  <p:notesSz cx="6797675" cy="9926638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D4D4D"/>
    <a:srgbClr val="CC0000"/>
    <a:srgbClr val="5F5F5F"/>
    <a:srgbClr val="D7B719"/>
    <a:srgbClr val="CEB91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–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5" autoAdjust="0"/>
    <p:restoredTop sz="74892" autoAdjust="0"/>
  </p:normalViewPr>
  <p:slideViewPr>
    <p:cSldViewPr>
      <p:cViewPr varScale="1">
        <p:scale>
          <a:sx n="85" d="100"/>
          <a:sy n="85" d="100"/>
        </p:scale>
        <p:origin x="835" y="5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797B6E-F0CA-446B-BABD-6241D17903E3}" type="datetimeFigureOut">
              <a:rPr lang="nb-NO" smtClean="0"/>
              <a:t>26.10.2018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679B7D-95EC-413A-8B47-AB39564C593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187981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EBDBD5-B4F7-4B72-91E6-DCCA06B39985}" type="datetimeFigureOut">
              <a:rPr lang="nb-NO" smtClean="0"/>
              <a:t>26.10.2018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C35FCD-F109-4DDE-91A9-A6D384B5CED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111809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n-NO" dirty="0" smtClean="0"/>
              <a:t>Resurskrevjande brukarar</a:t>
            </a:r>
          </a:p>
          <a:p>
            <a:r>
              <a:rPr lang="nn-NO" dirty="0" smtClean="0"/>
              <a:t>Nasjonal lærarnorm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C35FCD-F109-4DDE-91A9-A6D384B5CED9}" type="slidenum">
              <a:rPr lang="nb-NO" smtClean="0"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447564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n-NO" dirty="0" smtClean="0"/>
              <a:t>Reduksjon</a:t>
            </a:r>
            <a:r>
              <a:rPr lang="nn-NO" baseline="0" dirty="0" smtClean="0"/>
              <a:t> små barn, fleire store barn</a:t>
            </a:r>
          </a:p>
          <a:p>
            <a:pPr marL="171450" indent="-171450">
              <a:buFontTx/>
              <a:buChar char="-"/>
            </a:pPr>
            <a:r>
              <a:rPr lang="nn-NO" baseline="0" dirty="0" smtClean="0"/>
              <a:t>Samla færre barn</a:t>
            </a:r>
          </a:p>
          <a:p>
            <a:pPr marL="171450" indent="-171450">
              <a:buFontTx/>
              <a:buChar char="-"/>
            </a:pPr>
            <a:r>
              <a:rPr lang="nn-NO" baseline="0" dirty="0" smtClean="0"/>
              <a:t>Færre barn i kommunale (færre plassar)</a:t>
            </a:r>
          </a:p>
          <a:p>
            <a:pPr marL="171450" indent="-171450">
              <a:buFontTx/>
              <a:buChar char="-"/>
            </a:pP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C35FCD-F109-4DDE-91A9-A6D384B5CED9}" type="slidenum">
              <a:rPr lang="nb-NO" smtClean="0"/>
              <a:t>19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125082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n-NO" dirty="0" smtClean="0"/>
              <a:t>Lærarnorma har ein samla</a:t>
            </a:r>
            <a:r>
              <a:rPr lang="nn-NO" baseline="0" dirty="0" smtClean="0"/>
              <a:t> kostnad på i overkant av 13 mill. </a:t>
            </a:r>
            <a:endParaRPr lang="nb-NO" dirty="0" smtClean="0"/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C35FCD-F109-4DDE-91A9-A6D384B5CED9}" type="slidenum">
              <a:rPr lang="nb-NO" smtClean="0"/>
              <a:t>20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340746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n-NO" dirty="0" smtClean="0"/>
              <a:t>Forstudie til første møte</a:t>
            </a:r>
            <a:r>
              <a:rPr lang="nn-NO" baseline="0" dirty="0" smtClean="0"/>
              <a:t> i </a:t>
            </a:r>
            <a:r>
              <a:rPr lang="nn-NO" baseline="0" dirty="0" err="1" smtClean="0"/>
              <a:t>ou</a:t>
            </a:r>
            <a:r>
              <a:rPr lang="nn-NO" baseline="0" dirty="0" smtClean="0"/>
              <a:t>-komiteen.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C35FCD-F109-4DDE-91A9-A6D384B5CED9}" type="slidenum">
              <a:rPr lang="nb-NO" smtClean="0"/>
              <a:t>21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6570798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n-NO" dirty="0" smtClean="0"/>
              <a:t>Også høge</a:t>
            </a:r>
            <a:r>
              <a:rPr lang="nn-NO" baseline="0" dirty="0" smtClean="0"/>
              <a:t> kostnader per brukar. 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C35FCD-F109-4DDE-91A9-A6D384B5CED9}" type="slidenum">
              <a:rPr lang="nb-NO" smtClean="0"/>
              <a:t>27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4178689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n-NO" dirty="0" err="1" smtClean="0"/>
              <a:t>Rehabsenteret</a:t>
            </a:r>
            <a:r>
              <a:rPr lang="nn-NO" dirty="0" smtClean="0"/>
              <a:t> fungerer</a:t>
            </a:r>
            <a:r>
              <a:rPr lang="nn-NO" baseline="0" dirty="0" smtClean="0"/>
              <a:t> dels som sjukeheim</a:t>
            </a:r>
          </a:p>
          <a:p>
            <a:r>
              <a:rPr lang="nn-NO" baseline="0" dirty="0" smtClean="0"/>
              <a:t>Flyttar over desse plassane til sjukeheimen for å få stordrift</a:t>
            </a:r>
          </a:p>
          <a:p>
            <a:r>
              <a:rPr lang="nn-NO" baseline="0" dirty="0" smtClean="0"/>
              <a:t>Konsekvens:</a:t>
            </a:r>
          </a:p>
          <a:p>
            <a:pPr marL="171450" indent="-171450">
              <a:buFontTx/>
              <a:buChar char="-"/>
            </a:pPr>
            <a:r>
              <a:rPr lang="nn-NO" baseline="0" dirty="0" smtClean="0"/>
              <a:t>Innsparing 2 mill.</a:t>
            </a:r>
          </a:p>
          <a:p>
            <a:pPr marL="171450" indent="-171450">
              <a:buFontTx/>
              <a:buChar char="-"/>
            </a:pPr>
            <a:r>
              <a:rPr lang="nn-NO" baseline="0" dirty="0" smtClean="0"/>
              <a:t>Deler av </a:t>
            </a:r>
            <a:r>
              <a:rPr lang="nn-NO" baseline="0" dirty="0" err="1" smtClean="0"/>
              <a:t>rehabsenteret</a:t>
            </a:r>
            <a:r>
              <a:rPr lang="nn-NO" baseline="0" dirty="0" smtClean="0"/>
              <a:t> vil stå tomt</a:t>
            </a:r>
          </a:p>
          <a:p>
            <a:pPr marL="171450" indent="-171450">
              <a:buFontTx/>
              <a:buChar char="-"/>
            </a:pPr>
            <a:r>
              <a:rPr lang="nn-NO" baseline="0" dirty="0" smtClean="0"/>
              <a:t>«Færre nye plassar»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C35FCD-F109-4DDE-91A9-A6D384B5CED9}" type="slidenum">
              <a:rPr lang="nb-NO" smtClean="0"/>
              <a:t>29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6663350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n-NO" dirty="0" smtClean="0"/>
              <a:t>Avvikla drifta</a:t>
            </a:r>
            <a:r>
              <a:rPr lang="nn-NO" baseline="0" dirty="0" smtClean="0"/>
              <a:t> i </a:t>
            </a:r>
            <a:r>
              <a:rPr lang="nn-NO" baseline="0" dirty="0" err="1" smtClean="0"/>
              <a:t>Vidstentunet</a:t>
            </a:r>
            <a:r>
              <a:rPr lang="nn-NO" baseline="0" dirty="0" smtClean="0"/>
              <a:t>: </a:t>
            </a:r>
            <a:r>
              <a:rPr lang="nn-NO" baseline="0" dirty="0" err="1" smtClean="0"/>
              <a:t>Arealeffektivisering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C35FCD-F109-4DDE-91A9-A6D384B5CED9}" type="slidenum">
              <a:rPr lang="nb-NO" smtClean="0"/>
              <a:t>31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8391812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n-NO" dirty="0" err="1" smtClean="0"/>
              <a:t>Saghaugen</a:t>
            </a:r>
            <a:r>
              <a:rPr lang="nn-NO" dirty="0" smtClean="0"/>
              <a:t> 6 </a:t>
            </a:r>
            <a:r>
              <a:rPr lang="nn-NO" dirty="0" err="1" smtClean="0"/>
              <a:t>bueiningar</a:t>
            </a:r>
            <a:endParaRPr lang="nn-NO" dirty="0" smtClean="0"/>
          </a:p>
          <a:p>
            <a:r>
              <a:rPr lang="nn-NO" dirty="0" smtClean="0"/>
              <a:t>Haga 9</a:t>
            </a:r>
          </a:p>
          <a:p>
            <a:r>
              <a:rPr lang="nn-NO" dirty="0" smtClean="0"/>
              <a:t>Mål: Få </a:t>
            </a:r>
            <a:r>
              <a:rPr lang="nn-NO" dirty="0" err="1" smtClean="0"/>
              <a:t>fyllt</a:t>
            </a:r>
            <a:r>
              <a:rPr lang="nn-NO" dirty="0" smtClean="0"/>
              <a:t> opp Haga og teke ut synergiar</a:t>
            </a:r>
          </a:p>
          <a:p>
            <a:r>
              <a:rPr lang="nn-NO" dirty="0" err="1" smtClean="0"/>
              <a:t>Sævarhagen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C35FCD-F109-4DDE-91A9-A6D384B5CED9}" type="slidenum">
              <a:rPr lang="nb-NO" smtClean="0"/>
              <a:t>32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0731393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n-NO" dirty="0" smtClean="0"/>
              <a:t>Åkervikåsen, 4 </a:t>
            </a:r>
            <a:r>
              <a:rPr lang="nn-NO" dirty="0" err="1" smtClean="0"/>
              <a:t>bueiningar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C35FCD-F109-4DDE-91A9-A6D384B5CED9}" type="slidenum">
              <a:rPr lang="nb-NO" smtClean="0"/>
              <a:t>33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0930021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n-NO" dirty="0" smtClean="0"/>
              <a:t>Vassgebyr</a:t>
            </a:r>
            <a:r>
              <a:rPr lang="nn-NO" baseline="0" dirty="0" smtClean="0"/>
              <a:t> aukar med 11,5%</a:t>
            </a:r>
          </a:p>
          <a:p>
            <a:r>
              <a:rPr lang="nn-NO" baseline="0" dirty="0" smtClean="0"/>
              <a:t>Avlaup 5%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C35FCD-F109-4DDE-91A9-A6D384B5CED9}" type="slidenum">
              <a:rPr lang="nb-NO" smtClean="0"/>
              <a:t>42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5171080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n-NO" dirty="0" smtClean="0"/>
              <a:t>- Ikkje låneopptak til ordinære tiltak i 2019!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C35FCD-F109-4DDE-91A9-A6D384B5CED9}" type="slidenum">
              <a:rPr lang="nb-NO" smtClean="0"/>
              <a:t>47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037914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nn-NO" dirty="0" err="1" smtClean="0"/>
              <a:t>Lønsauk</a:t>
            </a:r>
            <a:r>
              <a:rPr lang="nn-NO" baseline="0" dirty="0" err="1" smtClean="0"/>
              <a:t>er</a:t>
            </a:r>
            <a:r>
              <a:rPr lang="nn-NO" baseline="0" dirty="0" smtClean="0"/>
              <a:t> til ein viss grad også aktivitetsauke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C35FCD-F109-4DDE-91A9-A6D384B5CED9}" type="slidenum">
              <a:rPr lang="nb-NO" smtClean="0"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5121863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nn-NO" dirty="0" smtClean="0"/>
              <a:t>Revidert resultat 2018 er 14,2 mill. 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nn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Budsjettforslaget er gjort opp med eit mindreforbruk på 23,3 mill. kr og eit netto driftsresultat på 12,6 </a:t>
            </a:r>
            <a:r>
              <a:rPr lang="nn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mill</a:t>
            </a:r>
            <a:r>
              <a:rPr lang="nn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kr. For å oppnå dette har rådmannen måtta gjennomføra budsjettkutt innanfor dei fleste sektorane. Inntektene frå eigedomsskatt er foreslått auka med 10 mill. kr. Driftsresultat er svakare enn tilrådde 1,75 prosent, rådmannen har i staden vald å skjerma tenestene for ytterlegare kutt. Det er for 2019 ikkje lagt opp til låneopptak utan til investeringar i vatn og avlaup og hamneføremål. </a:t>
            </a:r>
            <a:endParaRPr lang="nb-NO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Tx/>
              <a:buChar char="-"/>
            </a:pPr>
            <a:endParaRPr lang="nn-NO" dirty="0" smtClean="0"/>
          </a:p>
          <a:p>
            <a:pPr marL="171450" indent="-171450">
              <a:buFontTx/>
              <a:buChar char="-"/>
            </a:pP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C35FCD-F109-4DDE-91A9-A6D384B5CED9}" type="slidenum">
              <a:rPr lang="nb-NO" smtClean="0"/>
              <a:t>48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1204191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n-NO" dirty="0" smtClean="0"/>
              <a:t>Pluss at eg meiner me skal vera varsame med e-skatten</a:t>
            </a:r>
          </a:p>
          <a:p>
            <a:endParaRPr lang="nn-NO" dirty="0" smtClean="0"/>
          </a:p>
          <a:p>
            <a:r>
              <a:rPr lang="nn-NO" dirty="0" smtClean="0"/>
              <a:t>Men:</a:t>
            </a:r>
          </a:p>
          <a:p>
            <a:pPr marL="171450" indent="-171450">
              <a:buFontTx/>
              <a:buChar char="-"/>
            </a:pPr>
            <a:r>
              <a:rPr lang="nn-NO" baseline="0" dirty="0" err="1" smtClean="0"/>
              <a:t>Trepartssamarbeidet</a:t>
            </a:r>
            <a:r>
              <a:rPr lang="nn-NO" baseline="0" dirty="0" smtClean="0"/>
              <a:t> 3,2 mill.</a:t>
            </a:r>
          </a:p>
          <a:p>
            <a:pPr marL="171450" indent="-171450">
              <a:buFontTx/>
              <a:buChar char="-"/>
            </a:pPr>
            <a:r>
              <a:rPr lang="nn-NO" baseline="0" dirty="0" smtClean="0"/>
              <a:t>Reservar kst. og </a:t>
            </a:r>
            <a:r>
              <a:rPr lang="nn-NO" baseline="0" dirty="0" err="1" smtClean="0"/>
              <a:t>fsk</a:t>
            </a:r>
            <a:r>
              <a:rPr lang="nn-NO" baseline="0" dirty="0" smtClean="0"/>
              <a:t>. 2,1 mill. </a:t>
            </a:r>
            <a:endParaRPr lang="nn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C35FCD-F109-4DDE-91A9-A6D384B5CED9}" type="slidenum">
              <a:rPr lang="nb-NO" smtClean="0"/>
              <a:t>51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182891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n-NO" dirty="0" err="1" smtClean="0"/>
              <a:t>Rehabsenteret</a:t>
            </a:r>
            <a:r>
              <a:rPr lang="nn-NO" baseline="0" dirty="0" smtClean="0"/>
              <a:t>, resultat av ei sentral satsing på førebyggjande tenester, ikkje finansiert over ramma</a:t>
            </a:r>
          </a:p>
          <a:p>
            <a:r>
              <a:rPr lang="nn-NO" baseline="0" dirty="0" smtClean="0"/>
              <a:t>Samhandlingsreforma, krav om å etablera akutte døgnsenger</a:t>
            </a:r>
          </a:p>
          <a:p>
            <a:r>
              <a:rPr lang="nn-NO" baseline="0" dirty="0" smtClean="0"/>
              <a:t>Gode folk, men også gode tenester innanfor Einings for psykisk helse og rus (oppfølgingstenesta, </a:t>
            </a:r>
            <a:r>
              <a:rPr lang="nn-NO" baseline="0" dirty="0" err="1" smtClean="0"/>
              <a:t>maris</a:t>
            </a:r>
            <a:r>
              <a:rPr lang="nn-NO" baseline="0" dirty="0" smtClean="0"/>
              <a:t>, bustadkontoret)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C35FCD-F109-4DDE-91A9-A6D384B5CED9}" type="slidenum">
              <a:rPr lang="nb-NO" smtClean="0"/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478313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C35FCD-F109-4DDE-91A9-A6D384B5CED9}" type="slidenum">
              <a:rPr lang="nb-NO" smtClean="0"/>
              <a:t>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942311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n-NO" dirty="0" smtClean="0"/>
              <a:t>Litt analyse – tre foilar:</a:t>
            </a:r>
          </a:p>
          <a:p>
            <a:pPr marL="171450" indent="-171450">
              <a:buFontTx/>
              <a:buChar char="-"/>
            </a:pPr>
            <a:r>
              <a:rPr lang="nn-NO" baseline="0" dirty="0" smtClean="0"/>
              <a:t>Relativt låge inntekter, på snitt for tenester innanfor inntektssystemet, lite på administrasjon, endå mindre på tenester utanfor inntektssystemet</a:t>
            </a:r>
          </a:p>
          <a:p>
            <a:pPr marL="171450" indent="-171450">
              <a:buFontTx/>
              <a:buChar char="-"/>
            </a:pPr>
            <a:r>
              <a:rPr lang="nn-NO" baseline="0" dirty="0" smtClean="0"/>
              <a:t>Mykje på renter og avdrag, svakt resultat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C35FCD-F109-4DDE-91A9-A6D384B5CED9}" type="slidenum">
              <a:rPr lang="nb-NO" smtClean="0"/>
              <a:t>10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151570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n-NO" dirty="0" smtClean="0"/>
              <a:t>Dette er per innbyggjar, kjem tilbake til per brukar</a:t>
            </a:r>
          </a:p>
          <a:p>
            <a:r>
              <a:rPr lang="nn-NO" dirty="0" smtClean="0"/>
              <a:t>Innanfor inntektssystemet</a:t>
            </a:r>
          </a:p>
          <a:p>
            <a:pPr marL="171450" indent="-171450">
              <a:buFontTx/>
              <a:buChar char="-"/>
            </a:pPr>
            <a:r>
              <a:rPr lang="nn-NO" dirty="0" smtClean="0"/>
              <a:t>På snitt samla </a:t>
            </a:r>
          </a:p>
          <a:p>
            <a:pPr marL="171450" indent="-171450">
              <a:buFontTx/>
              <a:buChar char="-"/>
            </a:pPr>
            <a:r>
              <a:rPr lang="nn-NO" dirty="0" smtClean="0"/>
              <a:t>Mykje på pleie og omsorg (omfattar rus, psykiatri, </a:t>
            </a:r>
            <a:r>
              <a:rPr lang="nn-NO" dirty="0" err="1" smtClean="0"/>
              <a:t>butilbod</a:t>
            </a:r>
            <a:r>
              <a:rPr lang="nn-NO" dirty="0" smtClean="0"/>
              <a:t>)</a:t>
            </a:r>
          </a:p>
          <a:p>
            <a:pPr marL="171450" indent="-171450">
              <a:buFontTx/>
              <a:buChar char="-"/>
            </a:pPr>
            <a:r>
              <a:rPr lang="nn-NO" dirty="0" smtClean="0"/>
              <a:t>Lite på skule</a:t>
            </a:r>
          </a:p>
          <a:p>
            <a:pPr marL="171450" indent="-171450">
              <a:buFontTx/>
              <a:buChar char="-"/>
            </a:pPr>
            <a:r>
              <a:rPr lang="nn-NO" dirty="0" smtClean="0"/>
              <a:t>Litt</a:t>
            </a:r>
            <a:r>
              <a:rPr lang="nn-NO" baseline="0" dirty="0" smtClean="0"/>
              <a:t> meir på barnehage siste året</a:t>
            </a:r>
          </a:p>
          <a:p>
            <a:pPr marL="171450" indent="-171450">
              <a:buFontTx/>
              <a:buChar char="-"/>
            </a:pPr>
            <a:r>
              <a:rPr lang="nn-NO" baseline="0" dirty="0" smtClean="0"/>
              <a:t>Elles på det jamne</a:t>
            </a:r>
          </a:p>
          <a:p>
            <a:pPr marL="171450" indent="-171450">
              <a:buFontTx/>
              <a:buChar char="-"/>
            </a:pPr>
            <a:endParaRPr lang="nn-NO" dirty="0" smtClean="0"/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C35FCD-F109-4DDE-91A9-A6D384B5CED9}" type="slidenum">
              <a:rPr lang="nb-NO" smtClean="0"/>
              <a:t>11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565061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n-NO" dirty="0" smtClean="0"/>
              <a:t>Bruker relativt</a:t>
            </a:r>
            <a:r>
              <a:rPr lang="nn-NO" baseline="0" dirty="0" smtClean="0"/>
              <a:t> lite på område utanfor inntektssystemet</a:t>
            </a:r>
          </a:p>
          <a:p>
            <a:r>
              <a:rPr lang="nn-NO" baseline="0" dirty="0" smtClean="0"/>
              <a:t>- VA, teknisk, veg kultur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C35FCD-F109-4DDE-91A9-A6D384B5CED9}" type="slidenum">
              <a:rPr lang="nb-NO" smtClean="0"/>
              <a:t>12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445649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n-NO" dirty="0" smtClean="0"/>
              <a:t>To</a:t>
            </a:r>
            <a:r>
              <a:rPr lang="nn-NO" baseline="0" dirty="0" smtClean="0"/>
              <a:t> forhold som skal stipulerast</a:t>
            </a:r>
          </a:p>
          <a:p>
            <a:pPr marL="171450" indent="-171450">
              <a:buFontTx/>
              <a:buChar char="-"/>
            </a:pPr>
            <a:r>
              <a:rPr lang="nn-NO" baseline="0" dirty="0" smtClean="0"/>
              <a:t>Inntektene i 2018 </a:t>
            </a:r>
          </a:p>
          <a:p>
            <a:pPr marL="171450" indent="-171450">
              <a:buFontTx/>
              <a:buChar char="-"/>
            </a:pPr>
            <a:r>
              <a:rPr lang="nn-NO" baseline="0" dirty="0" smtClean="0"/>
              <a:t>Inntektene i 2019</a:t>
            </a:r>
          </a:p>
          <a:p>
            <a:pPr marL="171450" indent="-171450">
              <a:buFontTx/>
              <a:buChar char="-"/>
            </a:pPr>
            <a:r>
              <a:rPr lang="nn-NO" baseline="0" dirty="0" smtClean="0"/>
              <a:t>Offensivt på den måten at det legg til grunn at skatteinntektene vil koma attende til normalt nivå, eller gamle høgder</a:t>
            </a:r>
          </a:p>
          <a:p>
            <a:pPr marL="171450" indent="-171450">
              <a:buFontTx/>
              <a:buChar char="-"/>
            </a:pPr>
            <a:r>
              <a:rPr lang="nn-NO" baseline="0" dirty="0" smtClean="0"/>
              <a:t>Meirinntekt på 3,5 mill. i høve til å leggja oss på statsbudsjettet sitt anslag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C35FCD-F109-4DDE-91A9-A6D384B5CED9}" type="slidenum">
              <a:rPr lang="nb-NO" smtClean="0"/>
              <a:t>13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769128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n-NO" dirty="0" err="1" smtClean="0"/>
              <a:t>Stimileringstilskot</a:t>
            </a:r>
            <a:r>
              <a:rPr lang="nn-NO" dirty="0" smtClean="0"/>
              <a:t> eit element i </a:t>
            </a:r>
            <a:r>
              <a:rPr lang="nn-NO" dirty="0" err="1" smtClean="0"/>
              <a:t>seniorpolitkken</a:t>
            </a:r>
            <a:endParaRPr lang="nn-NO" dirty="0" smtClean="0"/>
          </a:p>
          <a:p>
            <a:pPr marL="171450" indent="-171450">
              <a:buFontTx/>
              <a:buChar char="-"/>
            </a:pPr>
            <a:r>
              <a:rPr lang="nn-NO" baseline="0" dirty="0" smtClean="0"/>
              <a:t>½ G eller </a:t>
            </a:r>
            <a:r>
              <a:rPr lang="nn-NO" baseline="0" dirty="0" err="1" smtClean="0"/>
              <a:t>ca</a:t>
            </a:r>
            <a:r>
              <a:rPr lang="nn-NO" baseline="0" dirty="0" smtClean="0"/>
              <a:t> 50 000 for tilsette mellom 62 og 65</a:t>
            </a:r>
          </a:p>
          <a:p>
            <a:pPr marL="171450" indent="-171450">
              <a:buFontTx/>
              <a:buChar char="-"/>
            </a:pPr>
            <a:r>
              <a:rPr lang="nn-NO" baseline="0" dirty="0" smtClean="0"/>
              <a:t>Føremålet er å få tilsette til å stå lenger i jobb/ikkje ta ut dyr AFP</a:t>
            </a:r>
          </a:p>
          <a:p>
            <a:pPr marL="171450" indent="-171450">
              <a:buFontTx/>
              <a:buChar char="-"/>
            </a:pPr>
            <a:r>
              <a:rPr lang="nn-NO" baseline="0" dirty="0" smtClean="0"/>
              <a:t>Ser ikkje at det har effekt og foreslår å avvikla tiltaket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C35FCD-F109-4DDE-91A9-A6D384B5CED9}" type="slidenum">
              <a:rPr lang="nb-NO" smtClean="0"/>
              <a:t>15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981100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e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ittel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n-NO"/>
          </a:p>
        </p:txBody>
      </p:sp>
      <p:sp>
        <p:nvSpPr>
          <p:cNvPr id="3" name="2 Undertittel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b-NO" smtClean="0"/>
              <a:t>Klikk for å redigere undertittelstil i malen</a:t>
            </a:r>
            <a:endParaRPr lang="nn-NO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ittel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n-NO"/>
          </a:p>
        </p:txBody>
      </p:sp>
      <p:sp>
        <p:nvSpPr>
          <p:cNvPr id="3" name="2 Plasshaldar for loddrett tekst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n-NO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Loddrett tittel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n-NO"/>
          </a:p>
        </p:txBody>
      </p:sp>
      <p:sp>
        <p:nvSpPr>
          <p:cNvPr id="3" name="2 Plasshaldar for loddrett tekst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n-NO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a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ittel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n-NO"/>
          </a:p>
        </p:txBody>
      </p:sp>
      <p:sp>
        <p:nvSpPr>
          <p:cNvPr id="3" name="2 Plasshaldar for innhald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n-NO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ittel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smtClean="0"/>
              <a:t>Klikk for å redigere tittelstil</a:t>
            </a:r>
            <a:endParaRPr lang="nn-NO"/>
          </a:p>
        </p:txBody>
      </p:sp>
      <p:sp>
        <p:nvSpPr>
          <p:cNvPr id="3" name="2 Plasshaldar for tekst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b-NO" smtClean="0"/>
              <a:t>Rediger tekststiler i malen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ald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ittel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n-NO"/>
          </a:p>
        </p:txBody>
      </p:sp>
      <p:sp>
        <p:nvSpPr>
          <p:cNvPr id="3" name="2 Plasshaldar for innhald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n-NO"/>
          </a:p>
        </p:txBody>
      </p:sp>
      <p:sp>
        <p:nvSpPr>
          <p:cNvPr id="4" name="3 Plasshaldar for innhald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n-NO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anlik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ittel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n-NO"/>
          </a:p>
        </p:txBody>
      </p:sp>
      <p:sp>
        <p:nvSpPr>
          <p:cNvPr id="3" name="2 Plasshaldar for tekst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4" name="3 Plasshaldar for innhald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n-NO"/>
          </a:p>
        </p:txBody>
      </p:sp>
      <p:sp>
        <p:nvSpPr>
          <p:cNvPr id="5" name="4 Plasshaldar for tekst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6" name="5 Plasshaldar for innhald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n-NO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er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ittel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n-NO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a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ittel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n-NO"/>
          </a:p>
        </p:txBody>
      </p:sp>
      <p:sp>
        <p:nvSpPr>
          <p:cNvPr id="3" name="2 Plasshaldar for innhald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n-NO"/>
          </a:p>
        </p:txBody>
      </p:sp>
      <p:sp>
        <p:nvSpPr>
          <p:cNvPr id="4" name="3 Plasshaldar for tekst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Rediger tekststiler i malen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et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ittel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n-NO"/>
          </a:p>
        </p:txBody>
      </p:sp>
      <p:sp>
        <p:nvSpPr>
          <p:cNvPr id="3" name="2 Plasshaldar for bilete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smtClean="0"/>
              <a:t>Klikk ikonet for å legge til et bilde</a:t>
            </a:r>
            <a:endParaRPr lang="nn-NO"/>
          </a:p>
        </p:txBody>
      </p:sp>
      <p:sp>
        <p:nvSpPr>
          <p:cNvPr id="4" name="3 Plasshaldar for tekst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Rediger tekststiler i malen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6477000"/>
            <a:ext cx="8686800" cy="381000"/>
          </a:xfrm>
          <a:prstGeom prst="rect">
            <a:avLst/>
          </a:prstGeom>
          <a:solidFill>
            <a:srgbClr val="D7B71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nn-NO"/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8686800" y="6477000"/>
            <a:ext cx="457200" cy="381000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nn-NO"/>
          </a:p>
        </p:txBody>
      </p:sp>
      <p:sp>
        <p:nvSpPr>
          <p:cNvPr id="1036" name="Line 12"/>
          <p:cNvSpPr>
            <a:spLocks noChangeShapeType="1"/>
          </p:cNvSpPr>
          <p:nvPr/>
        </p:nvSpPr>
        <p:spPr bwMode="auto">
          <a:xfrm flipV="1">
            <a:off x="8686800" y="6477000"/>
            <a:ext cx="0" cy="381000"/>
          </a:xfrm>
          <a:prstGeom prst="line">
            <a:avLst/>
          </a:prstGeom>
          <a:noFill/>
          <a:ln w="19050" cap="rnd">
            <a:solidFill>
              <a:srgbClr val="D7B719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nn-NO"/>
          </a:p>
        </p:txBody>
      </p:sp>
      <p:sp>
        <p:nvSpPr>
          <p:cNvPr id="1035" name="Line 11"/>
          <p:cNvSpPr>
            <a:spLocks noChangeShapeType="1"/>
          </p:cNvSpPr>
          <p:nvPr/>
        </p:nvSpPr>
        <p:spPr bwMode="auto">
          <a:xfrm flipV="1">
            <a:off x="8686800" y="2057400"/>
            <a:ext cx="0" cy="4800600"/>
          </a:xfrm>
          <a:prstGeom prst="line">
            <a:avLst/>
          </a:prstGeom>
          <a:noFill/>
          <a:ln w="19050" cap="rnd">
            <a:solidFill>
              <a:srgbClr val="D7B719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nn-NO"/>
          </a:p>
        </p:txBody>
      </p:sp>
      <p:grpSp>
        <p:nvGrpSpPr>
          <p:cNvPr id="1097" name="Group 73"/>
          <p:cNvGrpSpPr>
            <a:grpSpLocks/>
          </p:cNvGrpSpPr>
          <p:nvPr/>
        </p:nvGrpSpPr>
        <p:grpSpPr bwMode="auto">
          <a:xfrm>
            <a:off x="8458200" y="469900"/>
            <a:ext cx="490538" cy="1143000"/>
            <a:chOff x="-1776" y="816"/>
            <a:chExt cx="2204" cy="5136"/>
          </a:xfrm>
        </p:grpSpPr>
        <p:sp>
          <p:nvSpPr>
            <p:cNvPr id="1098" name="Freeform 74"/>
            <p:cNvSpPr>
              <a:spLocks/>
            </p:cNvSpPr>
            <p:nvPr/>
          </p:nvSpPr>
          <p:spPr bwMode="auto">
            <a:xfrm>
              <a:off x="-1497" y="2560"/>
              <a:ext cx="288" cy="316"/>
            </a:xfrm>
            <a:custGeom>
              <a:avLst/>
              <a:gdLst/>
              <a:ahLst/>
              <a:cxnLst>
                <a:cxn ang="0">
                  <a:pos x="105" y="230"/>
                </a:cxn>
                <a:cxn ang="0">
                  <a:pos x="85" y="230"/>
                </a:cxn>
                <a:cxn ang="0">
                  <a:pos x="65" y="224"/>
                </a:cxn>
                <a:cxn ang="0">
                  <a:pos x="46" y="217"/>
                </a:cxn>
                <a:cxn ang="0">
                  <a:pos x="33" y="204"/>
                </a:cxn>
                <a:cxn ang="0">
                  <a:pos x="26" y="197"/>
                </a:cxn>
                <a:cxn ang="0">
                  <a:pos x="19" y="184"/>
                </a:cxn>
                <a:cxn ang="0">
                  <a:pos x="6" y="171"/>
                </a:cxn>
                <a:cxn ang="0">
                  <a:pos x="6" y="158"/>
                </a:cxn>
                <a:cxn ang="0">
                  <a:pos x="0" y="138"/>
                </a:cxn>
                <a:cxn ang="0">
                  <a:pos x="0" y="112"/>
                </a:cxn>
                <a:cxn ang="0">
                  <a:pos x="0" y="92"/>
                </a:cxn>
                <a:cxn ang="0">
                  <a:pos x="6" y="73"/>
                </a:cxn>
                <a:cxn ang="0">
                  <a:pos x="13" y="46"/>
                </a:cxn>
                <a:cxn ang="0">
                  <a:pos x="19" y="33"/>
                </a:cxn>
                <a:cxn ang="0">
                  <a:pos x="33" y="27"/>
                </a:cxn>
                <a:cxn ang="0">
                  <a:pos x="46" y="14"/>
                </a:cxn>
                <a:cxn ang="0">
                  <a:pos x="52" y="14"/>
                </a:cxn>
                <a:cxn ang="0">
                  <a:pos x="59" y="7"/>
                </a:cxn>
                <a:cxn ang="0">
                  <a:pos x="78" y="0"/>
                </a:cxn>
                <a:cxn ang="0">
                  <a:pos x="92" y="0"/>
                </a:cxn>
                <a:cxn ang="0">
                  <a:pos x="111" y="0"/>
                </a:cxn>
                <a:cxn ang="0">
                  <a:pos x="131" y="7"/>
                </a:cxn>
                <a:cxn ang="0">
                  <a:pos x="144" y="7"/>
                </a:cxn>
                <a:cxn ang="0">
                  <a:pos x="151" y="14"/>
                </a:cxn>
                <a:cxn ang="0">
                  <a:pos x="164" y="14"/>
                </a:cxn>
                <a:cxn ang="0">
                  <a:pos x="170" y="20"/>
                </a:cxn>
                <a:cxn ang="0">
                  <a:pos x="184" y="33"/>
                </a:cxn>
                <a:cxn ang="0">
                  <a:pos x="190" y="46"/>
                </a:cxn>
                <a:cxn ang="0">
                  <a:pos x="197" y="60"/>
                </a:cxn>
                <a:cxn ang="0">
                  <a:pos x="203" y="66"/>
                </a:cxn>
                <a:cxn ang="0">
                  <a:pos x="203" y="92"/>
                </a:cxn>
                <a:cxn ang="0">
                  <a:pos x="210" y="112"/>
                </a:cxn>
                <a:cxn ang="0">
                  <a:pos x="210" y="132"/>
                </a:cxn>
                <a:cxn ang="0">
                  <a:pos x="203" y="151"/>
                </a:cxn>
                <a:cxn ang="0">
                  <a:pos x="197" y="171"/>
                </a:cxn>
                <a:cxn ang="0">
                  <a:pos x="190" y="191"/>
                </a:cxn>
                <a:cxn ang="0">
                  <a:pos x="177" y="197"/>
                </a:cxn>
                <a:cxn ang="0">
                  <a:pos x="170" y="204"/>
                </a:cxn>
                <a:cxn ang="0">
                  <a:pos x="157" y="217"/>
                </a:cxn>
                <a:cxn ang="0">
                  <a:pos x="151" y="217"/>
                </a:cxn>
                <a:cxn ang="0">
                  <a:pos x="138" y="224"/>
                </a:cxn>
                <a:cxn ang="0">
                  <a:pos x="131" y="224"/>
                </a:cxn>
                <a:cxn ang="0">
                  <a:pos x="111" y="230"/>
                </a:cxn>
              </a:cxnLst>
              <a:rect l="0" t="0" r="r" b="b"/>
              <a:pathLst>
                <a:path w="210" h="230">
                  <a:moveTo>
                    <a:pt x="105" y="230"/>
                  </a:moveTo>
                  <a:lnTo>
                    <a:pt x="105" y="230"/>
                  </a:lnTo>
                  <a:lnTo>
                    <a:pt x="92" y="230"/>
                  </a:lnTo>
                  <a:lnTo>
                    <a:pt x="85" y="230"/>
                  </a:lnTo>
                  <a:lnTo>
                    <a:pt x="72" y="224"/>
                  </a:lnTo>
                  <a:lnTo>
                    <a:pt x="65" y="224"/>
                  </a:lnTo>
                  <a:lnTo>
                    <a:pt x="52" y="217"/>
                  </a:lnTo>
                  <a:lnTo>
                    <a:pt x="46" y="217"/>
                  </a:lnTo>
                  <a:lnTo>
                    <a:pt x="46" y="211"/>
                  </a:lnTo>
                  <a:lnTo>
                    <a:pt x="33" y="204"/>
                  </a:lnTo>
                  <a:lnTo>
                    <a:pt x="26" y="197"/>
                  </a:lnTo>
                  <a:lnTo>
                    <a:pt x="26" y="197"/>
                  </a:lnTo>
                  <a:lnTo>
                    <a:pt x="19" y="191"/>
                  </a:lnTo>
                  <a:lnTo>
                    <a:pt x="19" y="184"/>
                  </a:lnTo>
                  <a:lnTo>
                    <a:pt x="13" y="184"/>
                  </a:lnTo>
                  <a:lnTo>
                    <a:pt x="6" y="171"/>
                  </a:lnTo>
                  <a:lnTo>
                    <a:pt x="6" y="158"/>
                  </a:lnTo>
                  <a:lnTo>
                    <a:pt x="6" y="158"/>
                  </a:lnTo>
                  <a:lnTo>
                    <a:pt x="0" y="151"/>
                  </a:lnTo>
                  <a:lnTo>
                    <a:pt x="0" y="138"/>
                  </a:lnTo>
                  <a:lnTo>
                    <a:pt x="0" y="125"/>
                  </a:lnTo>
                  <a:lnTo>
                    <a:pt x="0" y="112"/>
                  </a:lnTo>
                  <a:lnTo>
                    <a:pt x="0" y="105"/>
                  </a:lnTo>
                  <a:lnTo>
                    <a:pt x="0" y="92"/>
                  </a:lnTo>
                  <a:lnTo>
                    <a:pt x="0" y="79"/>
                  </a:lnTo>
                  <a:lnTo>
                    <a:pt x="6" y="73"/>
                  </a:lnTo>
                  <a:lnTo>
                    <a:pt x="6" y="60"/>
                  </a:lnTo>
                  <a:lnTo>
                    <a:pt x="13" y="46"/>
                  </a:lnTo>
                  <a:lnTo>
                    <a:pt x="19" y="40"/>
                  </a:lnTo>
                  <a:lnTo>
                    <a:pt x="19" y="33"/>
                  </a:lnTo>
                  <a:lnTo>
                    <a:pt x="26" y="33"/>
                  </a:lnTo>
                  <a:lnTo>
                    <a:pt x="33" y="27"/>
                  </a:lnTo>
                  <a:lnTo>
                    <a:pt x="33" y="20"/>
                  </a:lnTo>
                  <a:lnTo>
                    <a:pt x="46" y="14"/>
                  </a:lnTo>
                  <a:lnTo>
                    <a:pt x="46" y="14"/>
                  </a:lnTo>
                  <a:lnTo>
                    <a:pt x="52" y="14"/>
                  </a:lnTo>
                  <a:lnTo>
                    <a:pt x="59" y="7"/>
                  </a:lnTo>
                  <a:lnTo>
                    <a:pt x="59" y="7"/>
                  </a:lnTo>
                  <a:lnTo>
                    <a:pt x="72" y="7"/>
                  </a:lnTo>
                  <a:lnTo>
                    <a:pt x="78" y="0"/>
                  </a:lnTo>
                  <a:lnTo>
                    <a:pt x="85" y="0"/>
                  </a:lnTo>
                  <a:lnTo>
                    <a:pt x="92" y="0"/>
                  </a:lnTo>
                  <a:lnTo>
                    <a:pt x="105" y="0"/>
                  </a:lnTo>
                  <a:lnTo>
                    <a:pt x="111" y="0"/>
                  </a:lnTo>
                  <a:lnTo>
                    <a:pt x="124" y="0"/>
                  </a:lnTo>
                  <a:lnTo>
                    <a:pt x="131" y="7"/>
                  </a:lnTo>
                  <a:lnTo>
                    <a:pt x="138" y="7"/>
                  </a:lnTo>
                  <a:lnTo>
                    <a:pt x="144" y="7"/>
                  </a:lnTo>
                  <a:lnTo>
                    <a:pt x="151" y="7"/>
                  </a:lnTo>
                  <a:lnTo>
                    <a:pt x="151" y="14"/>
                  </a:lnTo>
                  <a:lnTo>
                    <a:pt x="157" y="14"/>
                  </a:lnTo>
                  <a:lnTo>
                    <a:pt x="164" y="14"/>
                  </a:lnTo>
                  <a:lnTo>
                    <a:pt x="164" y="20"/>
                  </a:lnTo>
                  <a:lnTo>
                    <a:pt x="170" y="20"/>
                  </a:lnTo>
                  <a:lnTo>
                    <a:pt x="177" y="27"/>
                  </a:lnTo>
                  <a:lnTo>
                    <a:pt x="184" y="33"/>
                  </a:lnTo>
                  <a:lnTo>
                    <a:pt x="184" y="40"/>
                  </a:lnTo>
                  <a:lnTo>
                    <a:pt x="190" y="46"/>
                  </a:lnTo>
                  <a:lnTo>
                    <a:pt x="197" y="53"/>
                  </a:lnTo>
                  <a:lnTo>
                    <a:pt x="197" y="60"/>
                  </a:lnTo>
                  <a:lnTo>
                    <a:pt x="197" y="60"/>
                  </a:lnTo>
                  <a:lnTo>
                    <a:pt x="203" y="66"/>
                  </a:lnTo>
                  <a:lnTo>
                    <a:pt x="203" y="79"/>
                  </a:lnTo>
                  <a:lnTo>
                    <a:pt x="203" y="92"/>
                  </a:lnTo>
                  <a:lnTo>
                    <a:pt x="210" y="105"/>
                  </a:lnTo>
                  <a:lnTo>
                    <a:pt x="210" y="112"/>
                  </a:lnTo>
                  <a:lnTo>
                    <a:pt x="210" y="125"/>
                  </a:lnTo>
                  <a:lnTo>
                    <a:pt x="210" y="132"/>
                  </a:lnTo>
                  <a:lnTo>
                    <a:pt x="203" y="138"/>
                  </a:lnTo>
                  <a:lnTo>
                    <a:pt x="203" y="151"/>
                  </a:lnTo>
                  <a:lnTo>
                    <a:pt x="203" y="158"/>
                  </a:lnTo>
                  <a:lnTo>
                    <a:pt x="197" y="171"/>
                  </a:lnTo>
                  <a:lnTo>
                    <a:pt x="190" y="178"/>
                  </a:lnTo>
                  <a:lnTo>
                    <a:pt x="190" y="191"/>
                  </a:lnTo>
                  <a:lnTo>
                    <a:pt x="184" y="191"/>
                  </a:lnTo>
                  <a:lnTo>
                    <a:pt x="177" y="197"/>
                  </a:lnTo>
                  <a:lnTo>
                    <a:pt x="177" y="204"/>
                  </a:lnTo>
                  <a:lnTo>
                    <a:pt x="170" y="204"/>
                  </a:lnTo>
                  <a:lnTo>
                    <a:pt x="164" y="211"/>
                  </a:lnTo>
                  <a:lnTo>
                    <a:pt x="157" y="217"/>
                  </a:lnTo>
                  <a:lnTo>
                    <a:pt x="157" y="217"/>
                  </a:lnTo>
                  <a:lnTo>
                    <a:pt x="151" y="217"/>
                  </a:lnTo>
                  <a:lnTo>
                    <a:pt x="144" y="224"/>
                  </a:lnTo>
                  <a:lnTo>
                    <a:pt x="138" y="224"/>
                  </a:lnTo>
                  <a:lnTo>
                    <a:pt x="138" y="224"/>
                  </a:lnTo>
                  <a:lnTo>
                    <a:pt x="131" y="224"/>
                  </a:lnTo>
                  <a:lnTo>
                    <a:pt x="124" y="230"/>
                  </a:lnTo>
                  <a:lnTo>
                    <a:pt x="111" y="230"/>
                  </a:lnTo>
                  <a:lnTo>
                    <a:pt x="105" y="230"/>
                  </a:lnTo>
                  <a:close/>
                </a:path>
              </a:pathLst>
            </a:custGeom>
            <a:solidFill>
              <a:srgbClr val="5F5F5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n-NO"/>
            </a:p>
          </p:txBody>
        </p:sp>
        <p:sp>
          <p:nvSpPr>
            <p:cNvPr id="1099" name="Freeform 75"/>
            <p:cNvSpPr>
              <a:spLocks/>
            </p:cNvSpPr>
            <p:nvPr/>
          </p:nvSpPr>
          <p:spPr bwMode="auto">
            <a:xfrm>
              <a:off x="-1425" y="2597"/>
              <a:ext cx="135" cy="233"/>
            </a:xfrm>
            <a:custGeom>
              <a:avLst/>
              <a:gdLst/>
              <a:ahLst/>
              <a:cxnLst>
                <a:cxn ang="0">
                  <a:pos x="53" y="170"/>
                </a:cxn>
                <a:cxn ang="0">
                  <a:pos x="66" y="170"/>
                </a:cxn>
                <a:cxn ang="0">
                  <a:pos x="72" y="170"/>
                </a:cxn>
                <a:cxn ang="0">
                  <a:pos x="79" y="164"/>
                </a:cxn>
                <a:cxn ang="0">
                  <a:pos x="86" y="157"/>
                </a:cxn>
                <a:cxn ang="0">
                  <a:pos x="92" y="144"/>
                </a:cxn>
                <a:cxn ang="0">
                  <a:pos x="99" y="131"/>
                </a:cxn>
                <a:cxn ang="0">
                  <a:pos x="99" y="118"/>
                </a:cxn>
                <a:cxn ang="0">
                  <a:pos x="99" y="85"/>
                </a:cxn>
                <a:cxn ang="0">
                  <a:pos x="99" y="59"/>
                </a:cxn>
                <a:cxn ang="0">
                  <a:pos x="99" y="46"/>
                </a:cxn>
                <a:cxn ang="0">
                  <a:pos x="92" y="33"/>
                </a:cxn>
                <a:cxn ang="0">
                  <a:pos x="86" y="19"/>
                </a:cxn>
                <a:cxn ang="0">
                  <a:pos x="79" y="13"/>
                </a:cxn>
                <a:cxn ang="0">
                  <a:pos x="72" y="13"/>
                </a:cxn>
                <a:cxn ang="0">
                  <a:pos x="66" y="6"/>
                </a:cxn>
                <a:cxn ang="0">
                  <a:pos x="53" y="0"/>
                </a:cxn>
                <a:cxn ang="0">
                  <a:pos x="40" y="6"/>
                </a:cxn>
                <a:cxn ang="0">
                  <a:pos x="33" y="6"/>
                </a:cxn>
                <a:cxn ang="0">
                  <a:pos x="20" y="13"/>
                </a:cxn>
                <a:cxn ang="0">
                  <a:pos x="13" y="26"/>
                </a:cxn>
                <a:cxn ang="0">
                  <a:pos x="7" y="39"/>
                </a:cxn>
                <a:cxn ang="0">
                  <a:pos x="7" y="52"/>
                </a:cxn>
                <a:cxn ang="0">
                  <a:pos x="0" y="72"/>
                </a:cxn>
                <a:cxn ang="0">
                  <a:pos x="0" y="105"/>
                </a:cxn>
                <a:cxn ang="0">
                  <a:pos x="7" y="124"/>
                </a:cxn>
                <a:cxn ang="0">
                  <a:pos x="7" y="138"/>
                </a:cxn>
                <a:cxn ang="0">
                  <a:pos x="13" y="151"/>
                </a:cxn>
                <a:cxn ang="0">
                  <a:pos x="20" y="157"/>
                </a:cxn>
                <a:cxn ang="0">
                  <a:pos x="26" y="164"/>
                </a:cxn>
                <a:cxn ang="0">
                  <a:pos x="33" y="170"/>
                </a:cxn>
                <a:cxn ang="0">
                  <a:pos x="46" y="170"/>
                </a:cxn>
              </a:cxnLst>
              <a:rect l="0" t="0" r="r" b="b"/>
              <a:pathLst>
                <a:path w="99" h="170">
                  <a:moveTo>
                    <a:pt x="53" y="170"/>
                  </a:moveTo>
                  <a:lnTo>
                    <a:pt x="53" y="170"/>
                  </a:lnTo>
                  <a:lnTo>
                    <a:pt x="59" y="170"/>
                  </a:lnTo>
                  <a:lnTo>
                    <a:pt x="66" y="170"/>
                  </a:lnTo>
                  <a:lnTo>
                    <a:pt x="66" y="170"/>
                  </a:lnTo>
                  <a:lnTo>
                    <a:pt x="72" y="170"/>
                  </a:lnTo>
                  <a:lnTo>
                    <a:pt x="72" y="164"/>
                  </a:lnTo>
                  <a:lnTo>
                    <a:pt x="79" y="164"/>
                  </a:lnTo>
                  <a:lnTo>
                    <a:pt x="79" y="157"/>
                  </a:lnTo>
                  <a:lnTo>
                    <a:pt x="86" y="157"/>
                  </a:lnTo>
                  <a:lnTo>
                    <a:pt x="86" y="151"/>
                  </a:lnTo>
                  <a:lnTo>
                    <a:pt x="92" y="144"/>
                  </a:lnTo>
                  <a:lnTo>
                    <a:pt x="92" y="138"/>
                  </a:lnTo>
                  <a:lnTo>
                    <a:pt x="99" y="131"/>
                  </a:lnTo>
                  <a:lnTo>
                    <a:pt x="99" y="124"/>
                  </a:lnTo>
                  <a:lnTo>
                    <a:pt x="99" y="118"/>
                  </a:lnTo>
                  <a:lnTo>
                    <a:pt x="99" y="105"/>
                  </a:lnTo>
                  <a:lnTo>
                    <a:pt x="99" y="85"/>
                  </a:lnTo>
                  <a:lnTo>
                    <a:pt x="99" y="72"/>
                  </a:lnTo>
                  <a:lnTo>
                    <a:pt x="99" y="59"/>
                  </a:lnTo>
                  <a:lnTo>
                    <a:pt x="99" y="52"/>
                  </a:lnTo>
                  <a:lnTo>
                    <a:pt x="99" y="46"/>
                  </a:lnTo>
                  <a:lnTo>
                    <a:pt x="92" y="39"/>
                  </a:lnTo>
                  <a:lnTo>
                    <a:pt x="92" y="33"/>
                  </a:lnTo>
                  <a:lnTo>
                    <a:pt x="86" y="26"/>
                  </a:lnTo>
                  <a:lnTo>
                    <a:pt x="86" y="19"/>
                  </a:lnTo>
                  <a:lnTo>
                    <a:pt x="79" y="19"/>
                  </a:lnTo>
                  <a:lnTo>
                    <a:pt x="79" y="13"/>
                  </a:lnTo>
                  <a:lnTo>
                    <a:pt x="79" y="13"/>
                  </a:lnTo>
                  <a:lnTo>
                    <a:pt x="72" y="13"/>
                  </a:lnTo>
                  <a:lnTo>
                    <a:pt x="72" y="6"/>
                  </a:lnTo>
                  <a:lnTo>
                    <a:pt x="66" y="6"/>
                  </a:lnTo>
                  <a:lnTo>
                    <a:pt x="59" y="0"/>
                  </a:lnTo>
                  <a:lnTo>
                    <a:pt x="53" y="0"/>
                  </a:lnTo>
                  <a:lnTo>
                    <a:pt x="46" y="0"/>
                  </a:lnTo>
                  <a:lnTo>
                    <a:pt x="40" y="6"/>
                  </a:lnTo>
                  <a:lnTo>
                    <a:pt x="33" y="6"/>
                  </a:lnTo>
                  <a:lnTo>
                    <a:pt x="33" y="6"/>
                  </a:lnTo>
                  <a:lnTo>
                    <a:pt x="26" y="13"/>
                  </a:lnTo>
                  <a:lnTo>
                    <a:pt x="20" y="13"/>
                  </a:lnTo>
                  <a:lnTo>
                    <a:pt x="20" y="19"/>
                  </a:lnTo>
                  <a:lnTo>
                    <a:pt x="13" y="26"/>
                  </a:lnTo>
                  <a:lnTo>
                    <a:pt x="13" y="33"/>
                  </a:lnTo>
                  <a:lnTo>
                    <a:pt x="7" y="39"/>
                  </a:lnTo>
                  <a:lnTo>
                    <a:pt x="7" y="46"/>
                  </a:lnTo>
                  <a:lnTo>
                    <a:pt x="7" y="52"/>
                  </a:lnTo>
                  <a:lnTo>
                    <a:pt x="0" y="59"/>
                  </a:lnTo>
                  <a:lnTo>
                    <a:pt x="0" y="72"/>
                  </a:lnTo>
                  <a:lnTo>
                    <a:pt x="0" y="85"/>
                  </a:lnTo>
                  <a:lnTo>
                    <a:pt x="0" y="105"/>
                  </a:lnTo>
                  <a:lnTo>
                    <a:pt x="0" y="118"/>
                  </a:lnTo>
                  <a:lnTo>
                    <a:pt x="7" y="124"/>
                  </a:lnTo>
                  <a:lnTo>
                    <a:pt x="7" y="131"/>
                  </a:lnTo>
                  <a:lnTo>
                    <a:pt x="7" y="138"/>
                  </a:lnTo>
                  <a:lnTo>
                    <a:pt x="13" y="144"/>
                  </a:lnTo>
                  <a:lnTo>
                    <a:pt x="13" y="151"/>
                  </a:lnTo>
                  <a:lnTo>
                    <a:pt x="20" y="157"/>
                  </a:lnTo>
                  <a:lnTo>
                    <a:pt x="20" y="157"/>
                  </a:lnTo>
                  <a:lnTo>
                    <a:pt x="20" y="157"/>
                  </a:lnTo>
                  <a:lnTo>
                    <a:pt x="26" y="164"/>
                  </a:lnTo>
                  <a:lnTo>
                    <a:pt x="26" y="164"/>
                  </a:lnTo>
                  <a:lnTo>
                    <a:pt x="33" y="170"/>
                  </a:lnTo>
                  <a:lnTo>
                    <a:pt x="40" y="170"/>
                  </a:lnTo>
                  <a:lnTo>
                    <a:pt x="46" y="170"/>
                  </a:lnTo>
                  <a:lnTo>
                    <a:pt x="53" y="17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n-NO"/>
            </a:p>
          </p:txBody>
        </p:sp>
        <p:sp>
          <p:nvSpPr>
            <p:cNvPr id="1100" name="Freeform 76"/>
            <p:cNvSpPr>
              <a:spLocks/>
            </p:cNvSpPr>
            <p:nvPr/>
          </p:nvSpPr>
          <p:spPr bwMode="auto">
            <a:xfrm>
              <a:off x="-840" y="2103"/>
              <a:ext cx="287" cy="314"/>
            </a:xfrm>
            <a:custGeom>
              <a:avLst/>
              <a:gdLst/>
              <a:ahLst/>
              <a:cxnLst>
                <a:cxn ang="0">
                  <a:pos x="105" y="229"/>
                </a:cxn>
                <a:cxn ang="0">
                  <a:pos x="85" y="229"/>
                </a:cxn>
                <a:cxn ang="0">
                  <a:pos x="66" y="223"/>
                </a:cxn>
                <a:cxn ang="0">
                  <a:pos x="52" y="216"/>
                </a:cxn>
                <a:cxn ang="0">
                  <a:pos x="39" y="210"/>
                </a:cxn>
                <a:cxn ang="0">
                  <a:pos x="26" y="197"/>
                </a:cxn>
                <a:cxn ang="0">
                  <a:pos x="20" y="190"/>
                </a:cxn>
                <a:cxn ang="0">
                  <a:pos x="13" y="170"/>
                </a:cxn>
                <a:cxn ang="0">
                  <a:pos x="7" y="157"/>
                </a:cxn>
                <a:cxn ang="0">
                  <a:pos x="0" y="138"/>
                </a:cxn>
                <a:cxn ang="0">
                  <a:pos x="0" y="118"/>
                </a:cxn>
                <a:cxn ang="0">
                  <a:pos x="0" y="92"/>
                </a:cxn>
                <a:cxn ang="0">
                  <a:pos x="7" y="72"/>
                </a:cxn>
                <a:cxn ang="0">
                  <a:pos x="20" y="52"/>
                </a:cxn>
                <a:cxn ang="0">
                  <a:pos x="26" y="39"/>
                </a:cxn>
                <a:cxn ang="0">
                  <a:pos x="33" y="26"/>
                </a:cxn>
                <a:cxn ang="0">
                  <a:pos x="46" y="19"/>
                </a:cxn>
                <a:cxn ang="0">
                  <a:pos x="52" y="13"/>
                </a:cxn>
                <a:cxn ang="0">
                  <a:pos x="66" y="6"/>
                </a:cxn>
                <a:cxn ang="0">
                  <a:pos x="79" y="6"/>
                </a:cxn>
                <a:cxn ang="0">
                  <a:pos x="98" y="0"/>
                </a:cxn>
                <a:cxn ang="0">
                  <a:pos x="118" y="0"/>
                </a:cxn>
                <a:cxn ang="0">
                  <a:pos x="138" y="6"/>
                </a:cxn>
                <a:cxn ang="0">
                  <a:pos x="144" y="6"/>
                </a:cxn>
                <a:cxn ang="0">
                  <a:pos x="158" y="13"/>
                </a:cxn>
                <a:cxn ang="0">
                  <a:pos x="164" y="19"/>
                </a:cxn>
                <a:cxn ang="0">
                  <a:pos x="171" y="19"/>
                </a:cxn>
                <a:cxn ang="0">
                  <a:pos x="184" y="32"/>
                </a:cxn>
                <a:cxn ang="0">
                  <a:pos x="197" y="46"/>
                </a:cxn>
                <a:cxn ang="0">
                  <a:pos x="197" y="59"/>
                </a:cxn>
                <a:cxn ang="0">
                  <a:pos x="203" y="72"/>
                </a:cxn>
                <a:cxn ang="0">
                  <a:pos x="210" y="92"/>
                </a:cxn>
                <a:cxn ang="0">
                  <a:pos x="210" y="118"/>
                </a:cxn>
                <a:cxn ang="0">
                  <a:pos x="210" y="131"/>
                </a:cxn>
                <a:cxn ang="0">
                  <a:pos x="210" y="151"/>
                </a:cxn>
                <a:cxn ang="0">
                  <a:pos x="203" y="170"/>
                </a:cxn>
                <a:cxn ang="0">
                  <a:pos x="190" y="190"/>
                </a:cxn>
                <a:cxn ang="0">
                  <a:pos x="184" y="197"/>
                </a:cxn>
                <a:cxn ang="0">
                  <a:pos x="177" y="210"/>
                </a:cxn>
                <a:cxn ang="0">
                  <a:pos x="164" y="216"/>
                </a:cxn>
                <a:cxn ang="0">
                  <a:pos x="151" y="223"/>
                </a:cxn>
                <a:cxn ang="0">
                  <a:pos x="144" y="223"/>
                </a:cxn>
                <a:cxn ang="0">
                  <a:pos x="131" y="229"/>
                </a:cxn>
                <a:cxn ang="0">
                  <a:pos x="118" y="229"/>
                </a:cxn>
              </a:cxnLst>
              <a:rect l="0" t="0" r="r" b="b"/>
              <a:pathLst>
                <a:path w="210" h="229">
                  <a:moveTo>
                    <a:pt x="105" y="229"/>
                  </a:moveTo>
                  <a:lnTo>
                    <a:pt x="105" y="229"/>
                  </a:lnTo>
                  <a:lnTo>
                    <a:pt x="98" y="229"/>
                  </a:lnTo>
                  <a:lnTo>
                    <a:pt x="85" y="229"/>
                  </a:lnTo>
                  <a:lnTo>
                    <a:pt x="79" y="229"/>
                  </a:lnTo>
                  <a:lnTo>
                    <a:pt x="66" y="223"/>
                  </a:lnTo>
                  <a:lnTo>
                    <a:pt x="59" y="223"/>
                  </a:lnTo>
                  <a:lnTo>
                    <a:pt x="52" y="216"/>
                  </a:lnTo>
                  <a:lnTo>
                    <a:pt x="46" y="216"/>
                  </a:lnTo>
                  <a:lnTo>
                    <a:pt x="39" y="210"/>
                  </a:lnTo>
                  <a:lnTo>
                    <a:pt x="33" y="203"/>
                  </a:lnTo>
                  <a:lnTo>
                    <a:pt x="26" y="197"/>
                  </a:lnTo>
                  <a:lnTo>
                    <a:pt x="26" y="190"/>
                  </a:lnTo>
                  <a:lnTo>
                    <a:pt x="20" y="190"/>
                  </a:lnTo>
                  <a:lnTo>
                    <a:pt x="20" y="183"/>
                  </a:lnTo>
                  <a:lnTo>
                    <a:pt x="13" y="170"/>
                  </a:lnTo>
                  <a:lnTo>
                    <a:pt x="7" y="164"/>
                  </a:lnTo>
                  <a:lnTo>
                    <a:pt x="7" y="157"/>
                  </a:lnTo>
                  <a:lnTo>
                    <a:pt x="7" y="151"/>
                  </a:lnTo>
                  <a:lnTo>
                    <a:pt x="0" y="138"/>
                  </a:lnTo>
                  <a:lnTo>
                    <a:pt x="0" y="124"/>
                  </a:lnTo>
                  <a:lnTo>
                    <a:pt x="0" y="118"/>
                  </a:lnTo>
                  <a:lnTo>
                    <a:pt x="0" y="105"/>
                  </a:lnTo>
                  <a:lnTo>
                    <a:pt x="0" y="92"/>
                  </a:lnTo>
                  <a:lnTo>
                    <a:pt x="7" y="85"/>
                  </a:lnTo>
                  <a:lnTo>
                    <a:pt x="7" y="72"/>
                  </a:lnTo>
                  <a:lnTo>
                    <a:pt x="13" y="59"/>
                  </a:lnTo>
                  <a:lnTo>
                    <a:pt x="20" y="52"/>
                  </a:lnTo>
                  <a:lnTo>
                    <a:pt x="20" y="39"/>
                  </a:lnTo>
                  <a:lnTo>
                    <a:pt x="26" y="39"/>
                  </a:lnTo>
                  <a:lnTo>
                    <a:pt x="26" y="32"/>
                  </a:lnTo>
                  <a:lnTo>
                    <a:pt x="33" y="26"/>
                  </a:lnTo>
                  <a:lnTo>
                    <a:pt x="39" y="26"/>
                  </a:lnTo>
                  <a:lnTo>
                    <a:pt x="46" y="19"/>
                  </a:lnTo>
                  <a:lnTo>
                    <a:pt x="52" y="13"/>
                  </a:lnTo>
                  <a:lnTo>
                    <a:pt x="52" y="13"/>
                  </a:lnTo>
                  <a:lnTo>
                    <a:pt x="59" y="13"/>
                  </a:lnTo>
                  <a:lnTo>
                    <a:pt x="66" y="6"/>
                  </a:lnTo>
                  <a:lnTo>
                    <a:pt x="72" y="6"/>
                  </a:lnTo>
                  <a:lnTo>
                    <a:pt x="79" y="6"/>
                  </a:lnTo>
                  <a:lnTo>
                    <a:pt x="85" y="6"/>
                  </a:lnTo>
                  <a:lnTo>
                    <a:pt x="98" y="0"/>
                  </a:lnTo>
                  <a:lnTo>
                    <a:pt x="105" y="0"/>
                  </a:lnTo>
                  <a:lnTo>
                    <a:pt x="118" y="0"/>
                  </a:lnTo>
                  <a:lnTo>
                    <a:pt x="125" y="6"/>
                  </a:lnTo>
                  <a:lnTo>
                    <a:pt x="138" y="6"/>
                  </a:lnTo>
                  <a:lnTo>
                    <a:pt x="138" y="6"/>
                  </a:lnTo>
                  <a:lnTo>
                    <a:pt x="144" y="6"/>
                  </a:lnTo>
                  <a:lnTo>
                    <a:pt x="151" y="13"/>
                  </a:lnTo>
                  <a:lnTo>
                    <a:pt x="158" y="13"/>
                  </a:lnTo>
                  <a:lnTo>
                    <a:pt x="158" y="13"/>
                  </a:lnTo>
                  <a:lnTo>
                    <a:pt x="164" y="19"/>
                  </a:lnTo>
                  <a:lnTo>
                    <a:pt x="171" y="19"/>
                  </a:lnTo>
                  <a:lnTo>
                    <a:pt x="171" y="19"/>
                  </a:lnTo>
                  <a:lnTo>
                    <a:pt x="184" y="32"/>
                  </a:lnTo>
                  <a:lnTo>
                    <a:pt x="184" y="32"/>
                  </a:lnTo>
                  <a:lnTo>
                    <a:pt x="190" y="39"/>
                  </a:lnTo>
                  <a:lnTo>
                    <a:pt x="197" y="46"/>
                  </a:lnTo>
                  <a:lnTo>
                    <a:pt x="197" y="52"/>
                  </a:lnTo>
                  <a:lnTo>
                    <a:pt x="197" y="59"/>
                  </a:lnTo>
                  <a:lnTo>
                    <a:pt x="203" y="65"/>
                  </a:lnTo>
                  <a:lnTo>
                    <a:pt x="203" y="72"/>
                  </a:lnTo>
                  <a:lnTo>
                    <a:pt x="210" y="78"/>
                  </a:lnTo>
                  <a:lnTo>
                    <a:pt x="210" y="92"/>
                  </a:lnTo>
                  <a:lnTo>
                    <a:pt x="210" y="105"/>
                  </a:lnTo>
                  <a:lnTo>
                    <a:pt x="210" y="118"/>
                  </a:lnTo>
                  <a:lnTo>
                    <a:pt x="210" y="124"/>
                  </a:lnTo>
                  <a:lnTo>
                    <a:pt x="210" y="131"/>
                  </a:lnTo>
                  <a:lnTo>
                    <a:pt x="210" y="138"/>
                  </a:lnTo>
                  <a:lnTo>
                    <a:pt x="210" y="151"/>
                  </a:lnTo>
                  <a:lnTo>
                    <a:pt x="203" y="164"/>
                  </a:lnTo>
                  <a:lnTo>
                    <a:pt x="203" y="170"/>
                  </a:lnTo>
                  <a:lnTo>
                    <a:pt x="197" y="183"/>
                  </a:lnTo>
                  <a:lnTo>
                    <a:pt x="190" y="190"/>
                  </a:lnTo>
                  <a:lnTo>
                    <a:pt x="184" y="197"/>
                  </a:lnTo>
                  <a:lnTo>
                    <a:pt x="184" y="197"/>
                  </a:lnTo>
                  <a:lnTo>
                    <a:pt x="177" y="203"/>
                  </a:lnTo>
                  <a:lnTo>
                    <a:pt x="177" y="210"/>
                  </a:lnTo>
                  <a:lnTo>
                    <a:pt x="164" y="216"/>
                  </a:lnTo>
                  <a:lnTo>
                    <a:pt x="164" y="216"/>
                  </a:lnTo>
                  <a:lnTo>
                    <a:pt x="158" y="216"/>
                  </a:lnTo>
                  <a:lnTo>
                    <a:pt x="151" y="223"/>
                  </a:lnTo>
                  <a:lnTo>
                    <a:pt x="144" y="223"/>
                  </a:lnTo>
                  <a:lnTo>
                    <a:pt x="144" y="223"/>
                  </a:lnTo>
                  <a:lnTo>
                    <a:pt x="138" y="229"/>
                  </a:lnTo>
                  <a:lnTo>
                    <a:pt x="131" y="229"/>
                  </a:lnTo>
                  <a:lnTo>
                    <a:pt x="125" y="229"/>
                  </a:lnTo>
                  <a:lnTo>
                    <a:pt x="118" y="229"/>
                  </a:lnTo>
                  <a:lnTo>
                    <a:pt x="105" y="229"/>
                  </a:lnTo>
                  <a:close/>
                </a:path>
              </a:pathLst>
            </a:custGeom>
            <a:solidFill>
              <a:srgbClr val="5F5F5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n-NO"/>
            </a:p>
          </p:txBody>
        </p:sp>
        <p:sp>
          <p:nvSpPr>
            <p:cNvPr id="1101" name="Freeform 77"/>
            <p:cNvSpPr>
              <a:spLocks/>
            </p:cNvSpPr>
            <p:nvPr/>
          </p:nvSpPr>
          <p:spPr bwMode="auto">
            <a:xfrm>
              <a:off x="-1120" y="816"/>
              <a:ext cx="890" cy="1106"/>
            </a:xfrm>
            <a:custGeom>
              <a:avLst/>
              <a:gdLst/>
              <a:ahLst/>
              <a:cxnLst>
                <a:cxn ang="0">
                  <a:pos x="394" y="0"/>
                </a:cxn>
                <a:cxn ang="0">
                  <a:pos x="407" y="0"/>
                </a:cxn>
                <a:cxn ang="0">
                  <a:pos x="421" y="0"/>
                </a:cxn>
                <a:cxn ang="0">
                  <a:pos x="650" y="0"/>
                </a:cxn>
                <a:cxn ang="0">
                  <a:pos x="650" y="236"/>
                </a:cxn>
                <a:cxn ang="0">
                  <a:pos x="637" y="302"/>
                </a:cxn>
                <a:cxn ang="0">
                  <a:pos x="624" y="368"/>
                </a:cxn>
                <a:cxn ang="0">
                  <a:pos x="618" y="400"/>
                </a:cxn>
                <a:cxn ang="0">
                  <a:pos x="604" y="446"/>
                </a:cxn>
                <a:cxn ang="0">
                  <a:pos x="585" y="486"/>
                </a:cxn>
                <a:cxn ang="0">
                  <a:pos x="558" y="545"/>
                </a:cxn>
                <a:cxn ang="0">
                  <a:pos x="539" y="571"/>
                </a:cxn>
                <a:cxn ang="0">
                  <a:pos x="526" y="604"/>
                </a:cxn>
                <a:cxn ang="0">
                  <a:pos x="486" y="656"/>
                </a:cxn>
                <a:cxn ang="0">
                  <a:pos x="453" y="689"/>
                </a:cxn>
                <a:cxn ang="0">
                  <a:pos x="434" y="715"/>
                </a:cxn>
                <a:cxn ang="0">
                  <a:pos x="401" y="748"/>
                </a:cxn>
                <a:cxn ang="0">
                  <a:pos x="381" y="768"/>
                </a:cxn>
                <a:cxn ang="0">
                  <a:pos x="381" y="768"/>
                </a:cxn>
                <a:cxn ang="0">
                  <a:pos x="368" y="775"/>
                </a:cxn>
                <a:cxn ang="0">
                  <a:pos x="329" y="807"/>
                </a:cxn>
                <a:cxn ang="0">
                  <a:pos x="302" y="788"/>
                </a:cxn>
                <a:cxn ang="0">
                  <a:pos x="283" y="775"/>
                </a:cxn>
                <a:cxn ang="0">
                  <a:pos x="256" y="755"/>
                </a:cxn>
                <a:cxn ang="0">
                  <a:pos x="237" y="735"/>
                </a:cxn>
                <a:cxn ang="0">
                  <a:pos x="217" y="715"/>
                </a:cxn>
                <a:cxn ang="0">
                  <a:pos x="197" y="689"/>
                </a:cxn>
                <a:cxn ang="0">
                  <a:pos x="158" y="650"/>
                </a:cxn>
                <a:cxn ang="0">
                  <a:pos x="138" y="624"/>
                </a:cxn>
                <a:cxn ang="0">
                  <a:pos x="125" y="597"/>
                </a:cxn>
                <a:cxn ang="0">
                  <a:pos x="92" y="551"/>
                </a:cxn>
                <a:cxn ang="0">
                  <a:pos x="66" y="499"/>
                </a:cxn>
                <a:cxn ang="0">
                  <a:pos x="53" y="459"/>
                </a:cxn>
                <a:cxn ang="0">
                  <a:pos x="40" y="433"/>
                </a:cxn>
                <a:cxn ang="0">
                  <a:pos x="33" y="400"/>
                </a:cxn>
                <a:cxn ang="0">
                  <a:pos x="20" y="361"/>
                </a:cxn>
                <a:cxn ang="0">
                  <a:pos x="14" y="328"/>
                </a:cxn>
                <a:cxn ang="0">
                  <a:pos x="7" y="295"/>
                </a:cxn>
                <a:cxn ang="0">
                  <a:pos x="0" y="243"/>
                </a:cxn>
                <a:cxn ang="0">
                  <a:pos x="0" y="210"/>
                </a:cxn>
                <a:cxn ang="0">
                  <a:pos x="0" y="171"/>
                </a:cxn>
                <a:cxn ang="0">
                  <a:pos x="0" y="125"/>
                </a:cxn>
                <a:cxn ang="0">
                  <a:pos x="0" y="79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89" y="0"/>
                </a:cxn>
                <a:cxn ang="0">
                  <a:pos x="394" y="0"/>
                </a:cxn>
              </a:cxnLst>
              <a:rect l="0" t="0" r="r" b="b"/>
              <a:pathLst>
                <a:path w="650" h="807">
                  <a:moveTo>
                    <a:pt x="394" y="0"/>
                  </a:moveTo>
                  <a:lnTo>
                    <a:pt x="394" y="0"/>
                  </a:lnTo>
                  <a:lnTo>
                    <a:pt x="407" y="0"/>
                  </a:lnTo>
                  <a:lnTo>
                    <a:pt x="407" y="0"/>
                  </a:lnTo>
                  <a:lnTo>
                    <a:pt x="414" y="0"/>
                  </a:lnTo>
                  <a:lnTo>
                    <a:pt x="421" y="0"/>
                  </a:lnTo>
                  <a:lnTo>
                    <a:pt x="650" y="0"/>
                  </a:lnTo>
                  <a:lnTo>
                    <a:pt x="650" y="0"/>
                  </a:lnTo>
                  <a:lnTo>
                    <a:pt x="650" y="203"/>
                  </a:lnTo>
                  <a:lnTo>
                    <a:pt x="650" y="236"/>
                  </a:lnTo>
                  <a:lnTo>
                    <a:pt x="644" y="269"/>
                  </a:lnTo>
                  <a:lnTo>
                    <a:pt x="637" y="302"/>
                  </a:lnTo>
                  <a:lnTo>
                    <a:pt x="637" y="335"/>
                  </a:lnTo>
                  <a:lnTo>
                    <a:pt x="624" y="368"/>
                  </a:lnTo>
                  <a:lnTo>
                    <a:pt x="624" y="381"/>
                  </a:lnTo>
                  <a:lnTo>
                    <a:pt x="618" y="400"/>
                  </a:lnTo>
                  <a:lnTo>
                    <a:pt x="611" y="427"/>
                  </a:lnTo>
                  <a:lnTo>
                    <a:pt x="604" y="446"/>
                  </a:lnTo>
                  <a:lnTo>
                    <a:pt x="598" y="459"/>
                  </a:lnTo>
                  <a:lnTo>
                    <a:pt x="585" y="486"/>
                  </a:lnTo>
                  <a:lnTo>
                    <a:pt x="572" y="519"/>
                  </a:lnTo>
                  <a:lnTo>
                    <a:pt x="558" y="545"/>
                  </a:lnTo>
                  <a:lnTo>
                    <a:pt x="552" y="558"/>
                  </a:lnTo>
                  <a:lnTo>
                    <a:pt x="539" y="571"/>
                  </a:lnTo>
                  <a:lnTo>
                    <a:pt x="532" y="584"/>
                  </a:lnTo>
                  <a:lnTo>
                    <a:pt x="526" y="604"/>
                  </a:lnTo>
                  <a:lnTo>
                    <a:pt x="506" y="630"/>
                  </a:lnTo>
                  <a:lnTo>
                    <a:pt x="486" y="656"/>
                  </a:lnTo>
                  <a:lnTo>
                    <a:pt x="467" y="683"/>
                  </a:lnTo>
                  <a:lnTo>
                    <a:pt x="453" y="689"/>
                  </a:lnTo>
                  <a:lnTo>
                    <a:pt x="447" y="702"/>
                  </a:lnTo>
                  <a:lnTo>
                    <a:pt x="434" y="715"/>
                  </a:lnTo>
                  <a:lnTo>
                    <a:pt x="427" y="722"/>
                  </a:lnTo>
                  <a:lnTo>
                    <a:pt x="401" y="748"/>
                  </a:lnTo>
                  <a:lnTo>
                    <a:pt x="381" y="761"/>
                  </a:lnTo>
                  <a:lnTo>
                    <a:pt x="381" y="768"/>
                  </a:lnTo>
                  <a:lnTo>
                    <a:pt x="381" y="768"/>
                  </a:lnTo>
                  <a:lnTo>
                    <a:pt x="381" y="768"/>
                  </a:lnTo>
                  <a:lnTo>
                    <a:pt x="381" y="768"/>
                  </a:lnTo>
                  <a:lnTo>
                    <a:pt x="368" y="775"/>
                  </a:lnTo>
                  <a:lnTo>
                    <a:pt x="355" y="788"/>
                  </a:lnTo>
                  <a:lnTo>
                    <a:pt x="329" y="807"/>
                  </a:lnTo>
                  <a:lnTo>
                    <a:pt x="316" y="801"/>
                  </a:lnTo>
                  <a:lnTo>
                    <a:pt x="302" y="788"/>
                  </a:lnTo>
                  <a:lnTo>
                    <a:pt x="289" y="781"/>
                  </a:lnTo>
                  <a:lnTo>
                    <a:pt x="283" y="775"/>
                  </a:lnTo>
                  <a:lnTo>
                    <a:pt x="270" y="761"/>
                  </a:lnTo>
                  <a:lnTo>
                    <a:pt x="256" y="755"/>
                  </a:lnTo>
                  <a:lnTo>
                    <a:pt x="250" y="742"/>
                  </a:lnTo>
                  <a:lnTo>
                    <a:pt x="237" y="735"/>
                  </a:lnTo>
                  <a:lnTo>
                    <a:pt x="224" y="722"/>
                  </a:lnTo>
                  <a:lnTo>
                    <a:pt x="217" y="715"/>
                  </a:lnTo>
                  <a:lnTo>
                    <a:pt x="204" y="702"/>
                  </a:lnTo>
                  <a:lnTo>
                    <a:pt x="197" y="689"/>
                  </a:lnTo>
                  <a:lnTo>
                    <a:pt x="178" y="670"/>
                  </a:lnTo>
                  <a:lnTo>
                    <a:pt x="158" y="650"/>
                  </a:lnTo>
                  <a:lnTo>
                    <a:pt x="151" y="637"/>
                  </a:lnTo>
                  <a:lnTo>
                    <a:pt x="138" y="624"/>
                  </a:lnTo>
                  <a:lnTo>
                    <a:pt x="132" y="610"/>
                  </a:lnTo>
                  <a:lnTo>
                    <a:pt x="125" y="597"/>
                  </a:lnTo>
                  <a:lnTo>
                    <a:pt x="105" y="578"/>
                  </a:lnTo>
                  <a:lnTo>
                    <a:pt x="92" y="551"/>
                  </a:lnTo>
                  <a:lnTo>
                    <a:pt x="79" y="525"/>
                  </a:lnTo>
                  <a:lnTo>
                    <a:pt x="66" y="499"/>
                  </a:lnTo>
                  <a:lnTo>
                    <a:pt x="60" y="473"/>
                  </a:lnTo>
                  <a:lnTo>
                    <a:pt x="53" y="459"/>
                  </a:lnTo>
                  <a:lnTo>
                    <a:pt x="46" y="446"/>
                  </a:lnTo>
                  <a:lnTo>
                    <a:pt x="40" y="433"/>
                  </a:lnTo>
                  <a:lnTo>
                    <a:pt x="33" y="413"/>
                  </a:lnTo>
                  <a:lnTo>
                    <a:pt x="33" y="400"/>
                  </a:lnTo>
                  <a:lnTo>
                    <a:pt x="27" y="381"/>
                  </a:lnTo>
                  <a:lnTo>
                    <a:pt x="20" y="361"/>
                  </a:lnTo>
                  <a:lnTo>
                    <a:pt x="20" y="348"/>
                  </a:lnTo>
                  <a:lnTo>
                    <a:pt x="14" y="328"/>
                  </a:lnTo>
                  <a:lnTo>
                    <a:pt x="14" y="315"/>
                  </a:lnTo>
                  <a:lnTo>
                    <a:pt x="7" y="295"/>
                  </a:lnTo>
                  <a:lnTo>
                    <a:pt x="7" y="276"/>
                  </a:lnTo>
                  <a:lnTo>
                    <a:pt x="0" y="243"/>
                  </a:lnTo>
                  <a:lnTo>
                    <a:pt x="0" y="223"/>
                  </a:lnTo>
                  <a:lnTo>
                    <a:pt x="0" y="210"/>
                  </a:lnTo>
                  <a:lnTo>
                    <a:pt x="0" y="190"/>
                  </a:lnTo>
                  <a:lnTo>
                    <a:pt x="0" y="171"/>
                  </a:lnTo>
                  <a:lnTo>
                    <a:pt x="0" y="151"/>
                  </a:lnTo>
                  <a:lnTo>
                    <a:pt x="0" y="125"/>
                  </a:lnTo>
                  <a:lnTo>
                    <a:pt x="0" y="98"/>
                  </a:lnTo>
                  <a:lnTo>
                    <a:pt x="0" y="79"/>
                  </a:lnTo>
                  <a:lnTo>
                    <a:pt x="0" y="6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89" y="0"/>
                  </a:lnTo>
                  <a:lnTo>
                    <a:pt x="289" y="0"/>
                  </a:lnTo>
                  <a:lnTo>
                    <a:pt x="289" y="0"/>
                  </a:lnTo>
                  <a:lnTo>
                    <a:pt x="394" y="0"/>
                  </a:lnTo>
                  <a:close/>
                </a:path>
              </a:pathLst>
            </a:custGeom>
            <a:solidFill>
              <a:srgbClr val="D7B7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n-NO"/>
            </a:p>
          </p:txBody>
        </p:sp>
        <p:sp>
          <p:nvSpPr>
            <p:cNvPr id="1102" name="Freeform 78"/>
            <p:cNvSpPr>
              <a:spLocks/>
            </p:cNvSpPr>
            <p:nvPr/>
          </p:nvSpPr>
          <p:spPr bwMode="auto">
            <a:xfrm>
              <a:off x="-984" y="3514"/>
              <a:ext cx="539" cy="2438"/>
            </a:xfrm>
            <a:custGeom>
              <a:avLst/>
              <a:gdLst/>
              <a:ahLst/>
              <a:cxnLst>
                <a:cxn ang="0">
                  <a:pos x="0" y="1779"/>
                </a:cxn>
                <a:cxn ang="0">
                  <a:pos x="0" y="1779"/>
                </a:cxn>
                <a:cxn ang="0">
                  <a:pos x="394" y="1779"/>
                </a:cxn>
                <a:cxn ang="0">
                  <a:pos x="394" y="33"/>
                </a:cxn>
                <a:cxn ang="0">
                  <a:pos x="381" y="27"/>
                </a:cxn>
                <a:cxn ang="0">
                  <a:pos x="368" y="20"/>
                </a:cxn>
                <a:cxn ang="0">
                  <a:pos x="348" y="13"/>
                </a:cxn>
                <a:cxn ang="0">
                  <a:pos x="335" y="7"/>
                </a:cxn>
                <a:cxn ang="0">
                  <a:pos x="322" y="7"/>
                </a:cxn>
                <a:cxn ang="0">
                  <a:pos x="302" y="0"/>
                </a:cxn>
                <a:cxn ang="0">
                  <a:pos x="282" y="0"/>
                </a:cxn>
                <a:cxn ang="0">
                  <a:pos x="276" y="0"/>
                </a:cxn>
                <a:cxn ang="0">
                  <a:pos x="269" y="0"/>
                </a:cxn>
                <a:cxn ang="0">
                  <a:pos x="256" y="0"/>
                </a:cxn>
                <a:cxn ang="0">
                  <a:pos x="249" y="0"/>
                </a:cxn>
                <a:cxn ang="0">
                  <a:pos x="236" y="0"/>
                </a:cxn>
                <a:cxn ang="0">
                  <a:pos x="230" y="7"/>
                </a:cxn>
                <a:cxn ang="0">
                  <a:pos x="210" y="7"/>
                </a:cxn>
                <a:cxn ang="0">
                  <a:pos x="197" y="13"/>
                </a:cxn>
                <a:cxn ang="0">
                  <a:pos x="184" y="13"/>
                </a:cxn>
                <a:cxn ang="0">
                  <a:pos x="184" y="13"/>
                </a:cxn>
                <a:cxn ang="0">
                  <a:pos x="177" y="13"/>
                </a:cxn>
                <a:cxn ang="0">
                  <a:pos x="171" y="20"/>
                </a:cxn>
                <a:cxn ang="0">
                  <a:pos x="157" y="20"/>
                </a:cxn>
                <a:cxn ang="0">
                  <a:pos x="151" y="27"/>
                </a:cxn>
                <a:cxn ang="0">
                  <a:pos x="138" y="33"/>
                </a:cxn>
                <a:cxn ang="0">
                  <a:pos x="131" y="33"/>
                </a:cxn>
                <a:cxn ang="0">
                  <a:pos x="125" y="40"/>
                </a:cxn>
                <a:cxn ang="0">
                  <a:pos x="112" y="46"/>
                </a:cxn>
                <a:cxn ang="0">
                  <a:pos x="105" y="53"/>
                </a:cxn>
                <a:cxn ang="0">
                  <a:pos x="98" y="59"/>
                </a:cxn>
                <a:cxn ang="0">
                  <a:pos x="85" y="66"/>
                </a:cxn>
                <a:cxn ang="0">
                  <a:pos x="79" y="66"/>
                </a:cxn>
                <a:cxn ang="0">
                  <a:pos x="72" y="73"/>
                </a:cxn>
                <a:cxn ang="0">
                  <a:pos x="66" y="86"/>
                </a:cxn>
                <a:cxn ang="0">
                  <a:pos x="59" y="92"/>
                </a:cxn>
                <a:cxn ang="0">
                  <a:pos x="52" y="99"/>
                </a:cxn>
                <a:cxn ang="0">
                  <a:pos x="33" y="112"/>
                </a:cxn>
                <a:cxn ang="0">
                  <a:pos x="26" y="118"/>
                </a:cxn>
                <a:cxn ang="0">
                  <a:pos x="20" y="125"/>
                </a:cxn>
                <a:cxn ang="0">
                  <a:pos x="13" y="138"/>
                </a:cxn>
                <a:cxn ang="0">
                  <a:pos x="6" y="145"/>
                </a:cxn>
                <a:cxn ang="0">
                  <a:pos x="6" y="151"/>
                </a:cxn>
                <a:cxn ang="0">
                  <a:pos x="0" y="164"/>
                </a:cxn>
                <a:cxn ang="0">
                  <a:pos x="0" y="1779"/>
                </a:cxn>
              </a:cxnLst>
              <a:rect l="0" t="0" r="r" b="b"/>
              <a:pathLst>
                <a:path w="394" h="1779">
                  <a:moveTo>
                    <a:pt x="0" y="1779"/>
                  </a:moveTo>
                  <a:lnTo>
                    <a:pt x="0" y="1779"/>
                  </a:lnTo>
                  <a:lnTo>
                    <a:pt x="394" y="1779"/>
                  </a:lnTo>
                  <a:lnTo>
                    <a:pt x="394" y="33"/>
                  </a:lnTo>
                  <a:lnTo>
                    <a:pt x="381" y="27"/>
                  </a:lnTo>
                  <a:lnTo>
                    <a:pt x="368" y="20"/>
                  </a:lnTo>
                  <a:lnTo>
                    <a:pt x="348" y="13"/>
                  </a:lnTo>
                  <a:lnTo>
                    <a:pt x="335" y="7"/>
                  </a:lnTo>
                  <a:lnTo>
                    <a:pt x="322" y="7"/>
                  </a:lnTo>
                  <a:lnTo>
                    <a:pt x="302" y="0"/>
                  </a:lnTo>
                  <a:lnTo>
                    <a:pt x="282" y="0"/>
                  </a:lnTo>
                  <a:lnTo>
                    <a:pt x="276" y="0"/>
                  </a:lnTo>
                  <a:lnTo>
                    <a:pt x="269" y="0"/>
                  </a:lnTo>
                  <a:lnTo>
                    <a:pt x="256" y="0"/>
                  </a:lnTo>
                  <a:lnTo>
                    <a:pt x="249" y="0"/>
                  </a:lnTo>
                  <a:lnTo>
                    <a:pt x="236" y="0"/>
                  </a:lnTo>
                  <a:lnTo>
                    <a:pt x="230" y="7"/>
                  </a:lnTo>
                  <a:lnTo>
                    <a:pt x="210" y="7"/>
                  </a:lnTo>
                  <a:lnTo>
                    <a:pt x="197" y="13"/>
                  </a:lnTo>
                  <a:lnTo>
                    <a:pt x="184" y="13"/>
                  </a:lnTo>
                  <a:lnTo>
                    <a:pt x="184" y="13"/>
                  </a:lnTo>
                  <a:lnTo>
                    <a:pt x="177" y="13"/>
                  </a:lnTo>
                  <a:lnTo>
                    <a:pt x="171" y="20"/>
                  </a:lnTo>
                  <a:lnTo>
                    <a:pt x="157" y="20"/>
                  </a:lnTo>
                  <a:lnTo>
                    <a:pt x="151" y="27"/>
                  </a:lnTo>
                  <a:lnTo>
                    <a:pt x="138" y="33"/>
                  </a:lnTo>
                  <a:lnTo>
                    <a:pt x="131" y="33"/>
                  </a:lnTo>
                  <a:lnTo>
                    <a:pt x="125" y="40"/>
                  </a:lnTo>
                  <a:lnTo>
                    <a:pt x="112" y="46"/>
                  </a:lnTo>
                  <a:lnTo>
                    <a:pt x="105" y="53"/>
                  </a:lnTo>
                  <a:lnTo>
                    <a:pt x="98" y="59"/>
                  </a:lnTo>
                  <a:lnTo>
                    <a:pt x="85" y="66"/>
                  </a:lnTo>
                  <a:lnTo>
                    <a:pt x="79" y="66"/>
                  </a:lnTo>
                  <a:lnTo>
                    <a:pt x="72" y="73"/>
                  </a:lnTo>
                  <a:lnTo>
                    <a:pt x="66" y="86"/>
                  </a:lnTo>
                  <a:lnTo>
                    <a:pt x="59" y="92"/>
                  </a:lnTo>
                  <a:lnTo>
                    <a:pt x="52" y="99"/>
                  </a:lnTo>
                  <a:lnTo>
                    <a:pt x="33" y="112"/>
                  </a:lnTo>
                  <a:lnTo>
                    <a:pt x="26" y="118"/>
                  </a:lnTo>
                  <a:lnTo>
                    <a:pt x="20" y="125"/>
                  </a:lnTo>
                  <a:lnTo>
                    <a:pt x="13" y="138"/>
                  </a:lnTo>
                  <a:lnTo>
                    <a:pt x="6" y="145"/>
                  </a:lnTo>
                  <a:lnTo>
                    <a:pt x="6" y="151"/>
                  </a:lnTo>
                  <a:lnTo>
                    <a:pt x="0" y="164"/>
                  </a:lnTo>
                  <a:lnTo>
                    <a:pt x="0" y="1779"/>
                  </a:lnTo>
                  <a:close/>
                </a:path>
              </a:pathLst>
            </a:custGeom>
            <a:solidFill>
              <a:srgbClr val="5F5F5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n-NO"/>
            </a:p>
          </p:txBody>
        </p:sp>
        <p:sp>
          <p:nvSpPr>
            <p:cNvPr id="1103" name="Freeform 79"/>
            <p:cNvSpPr>
              <a:spLocks/>
            </p:cNvSpPr>
            <p:nvPr/>
          </p:nvSpPr>
          <p:spPr bwMode="auto">
            <a:xfrm>
              <a:off x="-966" y="3002"/>
              <a:ext cx="224" cy="315"/>
            </a:xfrm>
            <a:custGeom>
              <a:avLst/>
              <a:gdLst/>
              <a:ahLst/>
              <a:cxnLst>
                <a:cxn ang="0">
                  <a:pos x="85" y="223"/>
                </a:cxn>
                <a:cxn ang="0">
                  <a:pos x="72" y="217"/>
                </a:cxn>
                <a:cxn ang="0">
                  <a:pos x="59" y="210"/>
                </a:cxn>
                <a:cxn ang="0">
                  <a:pos x="39" y="191"/>
                </a:cxn>
                <a:cxn ang="0">
                  <a:pos x="7" y="158"/>
                </a:cxn>
                <a:cxn ang="0">
                  <a:pos x="26" y="164"/>
                </a:cxn>
                <a:cxn ang="0">
                  <a:pos x="39" y="164"/>
                </a:cxn>
                <a:cxn ang="0">
                  <a:pos x="46" y="164"/>
                </a:cxn>
                <a:cxn ang="0">
                  <a:pos x="46" y="151"/>
                </a:cxn>
                <a:cxn ang="0">
                  <a:pos x="39" y="145"/>
                </a:cxn>
                <a:cxn ang="0">
                  <a:pos x="33" y="131"/>
                </a:cxn>
                <a:cxn ang="0">
                  <a:pos x="26" y="125"/>
                </a:cxn>
                <a:cxn ang="0">
                  <a:pos x="7" y="112"/>
                </a:cxn>
                <a:cxn ang="0">
                  <a:pos x="7" y="105"/>
                </a:cxn>
                <a:cxn ang="0">
                  <a:pos x="20" y="99"/>
                </a:cxn>
                <a:cxn ang="0">
                  <a:pos x="26" y="92"/>
                </a:cxn>
                <a:cxn ang="0">
                  <a:pos x="26" y="79"/>
                </a:cxn>
                <a:cxn ang="0">
                  <a:pos x="20" y="66"/>
                </a:cxn>
                <a:cxn ang="0">
                  <a:pos x="20" y="59"/>
                </a:cxn>
                <a:cxn ang="0">
                  <a:pos x="33" y="59"/>
                </a:cxn>
                <a:cxn ang="0">
                  <a:pos x="39" y="59"/>
                </a:cxn>
                <a:cxn ang="0">
                  <a:pos x="46" y="46"/>
                </a:cxn>
                <a:cxn ang="0">
                  <a:pos x="46" y="40"/>
                </a:cxn>
                <a:cxn ang="0">
                  <a:pos x="46" y="13"/>
                </a:cxn>
                <a:cxn ang="0">
                  <a:pos x="53" y="13"/>
                </a:cxn>
                <a:cxn ang="0">
                  <a:pos x="66" y="33"/>
                </a:cxn>
                <a:cxn ang="0">
                  <a:pos x="85" y="66"/>
                </a:cxn>
                <a:cxn ang="0">
                  <a:pos x="99" y="79"/>
                </a:cxn>
                <a:cxn ang="0">
                  <a:pos x="105" y="79"/>
                </a:cxn>
                <a:cxn ang="0">
                  <a:pos x="112" y="79"/>
                </a:cxn>
                <a:cxn ang="0">
                  <a:pos x="118" y="92"/>
                </a:cxn>
                <a:cxn ang="0">
                  <a:pos x="125" y="112"/>
                </a:cxn>
                <a:cxn ang="0">
                  <a:pos x="131" y="131"/>
                </a:cxn>
                <a:cxn ang="0">
                  <a:pos x="144" y="138"/>
                </a:cxn>
                <a:cxn ang="0">
                  <a:pos x="151" y="138"/>
                </a:cxn>
                <a:cxn ang="0">
                  <a:pos x="164" y="131"/>
                </a:cxn>
                <a:cxn ang="0">
                  <a:pos x="164" y="158"/>
                </a:cxn>
                <a:cxn ang="0">
                  <a:pos x="151" y="184"/>
                </a:cxn>
                <a:cxn ang="0">
                  <a:pos x="144" y="204"/>
                </a:cxn>
                <a:cxn ang="0">
                  <a:pos x="131" y="217"/>
                </a:cxn>
                <a:cxn ang="0">
                  <a:pos x="118" y="230"/>
                </a:cxn>
                <a:cxn ang="0">
                  <a:pos x="105" y="230"/>
                </a:cxn>
                <a:cxn ang="0">
                  <a:pos x="99" y="184"/>
                </a:cxn>
                <a:cxn ang="0">
                  <a:pos x="92" y="145"/>
                </a:cxn>
                <a:cxn ang="0">
                  <a:pos x="79" y="105"/>
                </a:cxn>
                <a:cxn ang="0">
                  <a:pos x="59" y="59"/>
                </a:cxn>
                <a:cxn ang="0">
                  <a:pos x="79" y="125"/>
                </a:cxn>
                <a:cxn ang="0">
                  <a:pos x="85" y="151"/>
                </a:cxn>
                <a:cxn ang="0">
                  <a:pos x="92" y="177"/>
                </a:cxn>
                <a:cxn ang="0">
                  <a:pos x="92" y="223"/>
                </a:cxn>
              </a:cxnLst>
              <a:rect l="0" t="0" r="r" b="b"/>
              <a:pathLst>
                <a:path w="164" h="230">
                  <a:moveTo>
                    <a:pt x="92" y="223"/>
                  </a:moveTo>
                  <a:lnTo>
                    <a:pt x="92" y="223"/>
                  </a:lnTo>
                  <a:lnTo>
                    <a:pt x="85" y="223"/>
                  </a:lnTo>
                  <a:lnTo>
                    <a:pt x="85" y="223"/>
                  </a:lnTo>
                  <a:lnTo>
                    <a:pt x="79" y="223"/>
                  </a:lnTo>
                  <a:lnTo>
                    <a:pt x="72" y="217"/>
                  </a:lnTo>
                  <a:lnTo>
                    <a:pt x="66" y="217"/>
                  </a:lnTo>
                  <a:lnTo>
                    <a:pt x="59" y="210"/>
                  </a:lnTo>
                  <a:lnTo>
                    <a:pt x="59" y="210"/>
                  </a:lnTo>
                  <a:lnTo>
                    <a:pt x="46" y="204"/>
                  </a:lnTo>
                  <a:lnTo>
                    <a:pt x="39" y="197"/>
                  </a:lnTo>
                  <a:lnTo>
                    <a:pt x="39" y="191"/>
                  </a:lnTo>
                  <a:lnTo>
                    <a:pt x="26" y="177"/>
                  </a:lnTo>
                  <a:lnTo>
                    <a:pt x="20" y="171"/>
                  </a:lnTo>
                  <a:lnTo>
                    <a:pt x="7" y="158"/>
                  </a:lnTo>
                  <a:lnTo>
                    <a:pt x="20" y="164"/>
                  </a:lnTo>
                  <a:lnTo>
                    <a:pt x="20" y="164"/>
                  </a:lnTo>
                  <a:lnTo>
                    <a:pt x="26" y="164"/>
                  </a:lnTo>
                  <a:lnTo>
                    <a:pt x="33" y="164"/>
                  </a:lnTo>
                  <a:lnTo>
                    <a:pt x="33" y="164"/>
                  </a:lnTo>
                  <a:lnTo>
                    <a:pt x="39" y="164"/>
                  </a:lnTo>
                  <a:lnTo>
                    <a:pt x="39" y="164"/>
                  </a:lnTo>
                  <a:lnTo>
                    <a:pt x="39" y="164"/>
                  </a:lnTo>
                  <a:lnTo>
                    <a:pt x="46" y="164"/>
                  </a:lnTo>
                  <a:lnTo>
                    <a:pt x="46" y="158"/>
                  </a:lnTo>
                  <a:lnTo>
                    <a:pt x="46" y="158"/>
                  </a:lnTo>
                  <a:lnTo>
                    <a:pt x="46" y="151"/>
                  </a:lnTo>
                  <a:lnTo>
                    <a:pt x="46" y="151"/>
                  </a:lnTo>
                  <a:lnTo>
                    <a:pt x="39" y="145"/>
                  </a:lnTo>
                  <a:lnTo>
                    <a:pt x="39" y="145"/>
                  </a:lnTo>
                  <a:lnTo>
                    <a:pt x="39" y="138"/>
                  </a:lnTo>
                  <a:lnTo>
                    <a:pt x="33" y="138"/>
                  </a:lnTo>
                  <a:lnTo>
                    <a:pt x="33" y="131"/>
                  </a:lnTo>
                  <a:lnTo>
                    <a:pt x="33" y="131"/>
                  </a:lnTo>
                  <a:lnTo>
                    <a:pt x="26" y="125"/>
                  </a:lnTo>
                  <a:lnTo>
                    <a:pt x="26" y="125"/>
                  </a:lnTo>
                  <a:lnTo>
                    <a:pt x="20" y="118"/>
                  </a:lnTo>
                  <a:lnTo>
                    <a:pt x="7" y="112"/>
                  </a:lnTo>
                  <a:lnTo>
                    <a:pt x="7" y="112"/>
                  </a:lnTo>
                  <a:lnTo>
                    <a:pt x="0" y="105"/>
                  </a:lnTo>
                  <a:lnTo>
                    <a:pt x="7" y="105"/>
                  </a:lnTo>
                  <a:lnTo>
                    <a:pt x="7" y="105"/>
                  </a:lnTo>
                  <a:lnTo>
                    <a:pt x="13" y="105"/>
                  </a:lnTo>
                  <a:lnTo>
                    <a:pt x="13" y="105"/>
                  </a:lnTo>
                  <a:lnTo>
                    <a:pt x="20" y="99"/>
                  </a:lnTo>
                  <a:lnTo>
                    <a:pt x="20" y="99"/>
                  </a:lnTo>
                  <a:lnTo>
                    <a:pt x="20" y="99"/>
                  </a:lnTo>
                  <a:lnTo>
                    <a:pt x="26" y="92"/>
                  </a:lnTo>
                  <a:lnTo>
                    <a:pt x="26" y="92"/>
                  </a:lnTo>
                  <a:lnTo>
                    <a:pt x="26" y="85"/>
                  </a:lnTo>
                  <a:lnTo>
                    <a:pt x="26" y="79"/>
                  </a:lnTo>
                  <a:lnTo>
                    <a:pt x="20" y="79"/>
                  </a:lnTo>
                  <a:lnTo>
                    <a:pt x="20" y="72"/>
                  </a:lnTo>
                  <a:lnTo>
                    <a:pt x="20" y="66"/>
                  </a:lnTo>
                  <a:lnTo>
                    <a:pt x="13" y="59"/>
                  </a:lnTo>
                  <a:lnTo>
                    <a:pt x="13" y="59"/>
                  </a:lnTo>
                  <a:lnTo>
                    <a:pt x="20" y="59"/>
                  </a:lnTo>
                  <a:lnTo>
                    <a:pt x="26" y="59"/>
                  </a:lnTo>
                  <a:lnTo>
                    <a:pt x="33" y="59"/>
                  </a:lnTo>
                  <a:lnTo>
                    <a:pt x="33" y="59"/>
                  </a:lnTo>
                  <a:lnTo>
                    <a:pt x="33" y="59"/>
                  </a:lnTo>
                  <a:lnTo>
                    <a:pt x="39" y="59"/>
                  </a:lnTo>
                  <a:lnTo>
                    <a:pt x="39" y="59"/>
                  </a:lnTo>
                  <a:lnTo>
                    <a:pt x="46" y="53"/>
                  </a:lnTo>
                  <a:lnTo>
                    <a:pt x="46" y="53"/>
                  </a:lnTo>
                  <a:lnTo>
                    <a:pt x="46" y="46"/>
                  </a:lnTo>
                  <a:lnTo>
                    <a:pt x="46" y="46"/>
                  </a:lnTo>
                  <a:lnTo>
                    <a:pt x="46" y="40"/>
                  </a:lnTo>
                  <a:lnTo>
                    <a:pt x="46" y="40"/>
                  </a:lnTo>
                  <a:lnTo>
                    <a:pt x="46" y="33"/>
                  </a:lnTo>
                  <a:lnTo>
                    <a:pt x="46" y="26"/>
                  </a:lnTo>
                  <a:lnTo>
                    <a:pt x="46" y="13"/>
                  </a:lnTo>
                  <a:lnTo>
                    <a:pt x="46" y="7"/>
                  </a:lnTo>
                  <a:lnTo>
                    <a:pt x="46" y="0"/>
                  </a:lnTo>
                  <a:lnTo>
                    <a:pt x="53" y="13"/>
                  </a:lnTo>
                  <a:lnTo>
                    <a:pt x="53" y="20"/>
                  </a:lnTo>
                  <a:lnTo>
                    <a:pt x="59" y="26"/>
                  </a:lnTo>
                  <a:lnTo>
                    <a:pt x="66" y="33"/>
                  </a:lnTo>
                  <a:lnTo>
                    <a:pt x="72" y="40"/>
                  </a:lnTo>
                  <a:lnTo>
                    <a:pt x="79" y="53"/>
                  </a:lnTo>
                  <a:lnTo>
                    <a:pt x="85" y="66"/>
                  </a:lnTo>
                  <a:lnTo>
                    <a:pt x="92" y="66"/>
                  </a:lnTo>
                  <a:lnTo>
                    <a:pt x="92" y="72"/>
                  </a:lnTo>
                  <a:lnTo>
                    <a:pt x="99" y="79"/>
                  </a:lnTo>
                  <a:lnTo>
                    <a:pt x="99" y="79"/>
                  </a:lnTo>
                  <a:lnTo>
                    <a:pt x="105" y="79"/>
                  </a:lnTo>
                  <a:lnTo>
                    <a:pt x="105" y="79"/>
                  </a:lnTo>
                  <a:lnTo>
                    <a:pt x="112" y="79"/>
                  </a:lnTo>
                  <a:lnTo>
                    <a:pt x="112" y="79"/>
                  </a:lnTo>
                  <a:lnTo>
                    <a:pt x="112" y="79"/>
                  </a:lnTo>
                  <a:lnTo>
                    <a:pt x="118" y="79"/>
                  </a:lnTo>
                  <a:lnTo>
                    <a:pt x="118" y="72"/>
                  </a:lnTo>
                  <a:lnTo>
                    <a:pt x="118" y="92"/>
                  </a:lnTo>
                  <a:lnTo>
                    <a:pt x="118" y="99"/>
                  </a:lnTo>
                  <a:lnTo>
                    <a:pt x="125" y="105"/>
                  </a:lnTo>
                  <a:lnTo>
                    <a:pt x="125" y="112"/>
                  </a:lnTo>
                  <a:lnTo>
                    <a:pt x="125" y="118"/>
                  </a:lnTo>
                  <a:lnTo>
                    <a:pt x="131" y="125"/>
                  </a:lnTo>
                  <a:lnTo>
                    <a:pt x="131" y="131"/>
                  </a:lnTo>
                  <a:lnTo>
                    <a:pt x="138" y="131"/>
                  </a:lnTo>
                  <a:lnTo>
                    <a:pt x="138" y="138"/>
                  </a:lnTo>
                  <a:lnTo>
                    <a:pt x="144" y="138"/>
                  </a:lnTo>
                  <a:lnTo>
                    <a:pt x="144" y="138"/>
                  </a:lnTo>
                  <a:lnTo>
                    <a:pt x="151" y="138"/>
                  </a:lnTo>
                  <a:lnTo>
                    <a:pt x="151" y="138"/>
                  </a:lnTo>
                  <a:lnTo>
                    <a:pt x="158" y="138"/>
                  </a:lnTo>
                  <a:lnTo>
                    <a:pt x="158" y="138"/>
                  </a:lnTo>
                  <a:lnTo>
                    <a:pt x="164" y="131"/>
                  </a:lnTo>
                  <a:lnTo>
                    <a:pt x="164" y="131"/>
                  </a:lnTo>
                  <a:lnTo>
                    <a:pt x="164" y="145"/>
                  </a:lnTo>
                  <a:lnTo>
                    <a:pt x="164" y="158"/>
                  </a:lnTo>
                  <a:lnTo>
                    <a:pt x="158" y="171"/>
                  </a:lnTo>
                  <a:lnTo>
                    <a:pt x="158" y="177"/>
                  </a:lnTo>
                  <a:lnTo>
                    <a:pt x="151" y="184"/>
                  </a:lnTo>
                  <a:lnTo>
                    <a:pt x="151" y="191"/>
                  </a:lnTo>
                  <a:lnTo>
                    <a:pt x="144" y="197"/>
                  </a:lnTo>
                  <a:lnTo>
                    <a:pt x="144" y="204"/>
                  </a:lnTo>
                  <a:lnTo>
                    <a:pt x="138" y="210"/>
                  </a:lnTo>
                  <a:lnTo>
                    <a:pt x="138" y="210"/>
                  </a:lnTo>
                  <a:lnTo>
                    <a:pt x="131" y="217"/>
                  </a:lnTo>
                  <a:lnTo>
                    <a:pt x="125" y="223"/>
                  </a:lnTo>
                  <a:lnTo>
                    <a:pt x="118" y="223"/>
                  </a:lnTo>
                  <a:lnTo>
                    <a:pt x="118" y="230"/>
                  </a:lnTo>
                  <a:lnTo>
                    <a:pt x="112" y="230"/>
                  </a:lnTo>
                  <a:lnTo>
                    <a:pt x="112" y="230"/>
                  </a:lnTo>
                  <a:lnTo>
                    <a:pt x="105" y="230"/>
                  </a:lnTo>
                  <a:lnTo>
                    <a:pt x="105" y="230"/>
                  </a:lnTo>
                  <a:lnTo>
                    <a:pt x="105" y="210"/>
                  </a:lnTo>
                  <a:lnTo>
                    <a:pt x="99" y="184"/>
                  </a:lnTo>
                  <a:lnTo>
                    <a:pt x="99" y="171"/>
                  </a:lnTo>
                  <a:lnTo>
                    <a:pt x="99" y="158"/>
                  </a:lnTo>
                  <a:lnTo>
                    <a:pt x="92" y="145"/>
                  </a:lnTo>
                  <a:lnTo>
                    <a:pt x="92" y="131"/>
                  </a:lnTo>
                  <a:lnTo>
                    <a:pt x="85" y="118"/>
                  </a:lnTo>
                  <a:lnTo>
                    <a:pt x="79" y="105"/>
                  </a:lnTo>
                  <a:lnTo>
                    <a:pt x="72" y="79"/>
                  </a:lnTo>
                  <a:lnTo>
                    <a:pt x="66" y="66"/>
                  </a:lnTo>
                  <a:lnTo>
                    <a:pt x="59" y="59"/>
                  </a:lnTo>
                  <a:lnTo>
                    <a:pt x="72" y="92"/>
                  </a:lnTo>
                  <a:lnTo>
                    <a:pt x="79" y="105"/>
                  </a:lnTo>
                  <a:lnTo>
                    <a:pt x="79" y="125"/>
                  </a:lnTo>
                  <a:lnTo>
                    <a:pt x="85" y="138"/>
                  </a:lnTo>
                  <a:lnTo>
                    <a:pt x="85" y="145"/>
                  </a:lnTo>
                  <a:lnTo>
                    <a:pt x="85" y="151"/>
                  </a:lnTo>
                  <a:lnTo>
                    <a:pt x="85" y="158"/>
                  </a:lnTo>
                  <a:lnTo>
                    <a:pt x="92" y="171"/>
                  </a:lnTo>
                  <a:lnTo>
                    <a:pt x="92" y="177"/>
                  </a:lnTo>
                  <a:lnTo>
                    <a:pt x="92" y="191"/>
                  </a:lnTo>
                  <a:lnTo>
                    <a:pt x="92" y="210"/>
                  </a:lnTo>
                  <a:lnTo>
                    <a:pt x="92" y="223"/>
                  </a:lnTo>
                  <a:close/>
                </a:path>
              </a:pathLst>
            </a:custGeom>
            <a:solidFill>
              <a:srgbClr val="D7B7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n-NO"/>
            </a:p>
          </p:txBody>
        </p:sp>
        <p:sp>
          <p:nvSpPr>
            <p:cNvPr id="1104" name="Freeform 80"/>
            <p:cNvSpPr>
              <a:spLocks/>
            </p:cNvSpPr>
            <p:nvPr/>
          </p:nvSpPr>
          <p:spPr bwMode="auto">
            <a:xfrm>
              <a:off x="-760" y="3587"/>
              <a:ext cx="252" cy="333"/>
            </a:xfrm>
            <a:custGeom>
              <a:avLst/>
              <a:gdLst/>
              <a:ahLst/>
              <a:cxnLst>
                <a:cxn ang="0">
                  <a:pos x="105" y="6"/>
                </a:cxn>
                <a:cxn ang="0">
                  <a:pos x="85" y="6"/>
                </a:cxn>
                <a:cxn ang="0">
                  <a:pos x="59" y="13"/>
                </a:cxn>
                <a:cxn ang="0">
                  <a:pos x="39" y="26"/>
                </a:cxn>
                <a:cxn ang="0">
                  <a:pos x="33" y="39"/>
                </a:cxn>
                <a:cxn ang="0">
                  <a:pos x="46" y="46"/>
                </a:cxn>
                <a:cxn ang="0">
                  <a:pos x="53" y="52"/>
                </a:cxn>
                <a:cxn ang="0">
                  <a:pos x="53" y="65"/>
                </a:cxn>
                <a:cxn ang="0">
                  <a:pos x="46" y="79"/>
                </a:cxn>
                <a:cxn ang="0">
                  <a:pos x="39" y="85"/>
                </a:cxn>
                <a:cxn ang="0">
                  <a:pos x="20" y="98"/>
                </a:cxn>
                <a:cxn ang="0">
                  <a:pos x="7" y="105"/>
                </a:cxn>
                <a:cxn ang="0">
                  <a:pos x="13" y="111"/>
                </a:cxn>
                <a:cxn ang="0">
                  <a:pos x="20" y="125"/>
                </a:cxn>
                <a:cxn ang="0">
                  <a:pos x="20" y="131"/>
                </a:cxn>
                <a:cxn ang="0">
                  <a:pos x="20" y="138"/>
                </a:cxn>
                <a:cxn ang="0">
                  <a:pos x="13" y="151"/>
                </a:cxn>
                <a:cxn ang="0">
                  <a:pos x="7" y="164"/>
                </a:cxn>
                <a:cxn ang="0">
                  <a:pos x="26" y="164"/>
                </a:cxn>
                <a:cxn ang="0">
                  <a:pos x="33" y="171"/>
                </a:cxn>
                <a:cxn ang="0">
                  <a:pos x="39" y="184"/>
                </a:cxn>
                <a:cxn ang="0">
                  <a:pos x="39" y="197"/>
                </a:cxn>
                <a:cxn ang="0">
                  <a:pos x="39" y="216"/>
                </a:cxn>
                <a:cxn ang="0">
                  <a:pos x="33" y="236"/>
                </a:cxn>
                <a:cxn ang="0">
                  <a:pos x="39" y="236"/>
                </a:cxn>
                <a:cxn ang="0">
                  <a:pos x="59" y="223"/>
                </a:cxn>
                <a:cxn ang="0">
                  <a:pos x="79" y="197"/>
                </a:cxn>
                <a:cxn ang="0">
                  <a:pos x="99" y="184"/>
                </a:cxn>
                <a:cxn ang="0">
                  <a:pos x="105" y="177"/>
                </a:cxn>
                <a:cxn ang="0">
                  <a:pos x="118" y="184"/>
                </a:cxn>
                <a:cxn ang="0">
                  <a:pos x="125" y="190"/>
                </a:cxn>
                <a:cxn ang="0">
                  <a:pos x="131" y="164"/>
                </a:cxn>
                <a:cxn ang="0">
                  <a:pos x="131" y="151"/>
                </a:cxn>
                <a:cxn ang="0">
                  <a:pos x="138" y="138"/>
                </a:cxn>
                <a:cxn ang="0">
                  <a:pos x="151" y="131"/>
                </a:cxn>
                <a:cxn ang="0">
                  <a:pos x="164" y="125"/>
                </a:cxn>
                <a:cxn ang="0">
                  <a:pos x="171" y="131"/>
                </a:cxn>
                <a:cxn ang="0">
                  <a:pos x="184" y="118"/>
                </a:cxn>
                <a:cxn ang="0">
                  <a:pos x="177" y="92"/>
                </a:cxn>
                <a:cxn ang="0">
                  <a:pos x="171" y="65"/>
                </a:cxn>
                <a:cxn ang="0">
                  <a:pos x="158" y="39"/>
                </a:cxn>
                <a:cxn ang="0">
                  <a:pos x="144" y="20"/>
                </a:cxn>
                <a:cxn ang="0">
                  <a:pos x="138" y="6"/>
                </a:cxn>
                <a:cxn ang="0">
                  <a:pos x="125" y="0"/>
                </a:cxn>
                <a:cxn ang="0">
                  <a:pos x="112" y="65"/>
                </a:cxn>
                <a:cxn ang="0">
                  <a:pos x="105" y="98"/>
                </a:cxn>
                <a:cxn ang="0">
                  <a:pos x="92" y="125"/>
                </a:cxn>
                <a:cxn ang="0">
                  <a:pos x="72" y="164"/>
                </a:cxn>
                <a:cxn ang="0">
                  <a:pos x="66" y="171"/>
                </a:cxn>
                <a:cxn ang="0">
                  <a:pos x="92" y="98"/>
                </a:cxn>
                <a:cxn ang="0">
                  <a:pos x="99" y="65"/>
                </a:cxn>
                <a:cxn ang="0">
                  <a:pos x="112" y="13"/>
                </a:cxn>
              </a:cxnLst>
              <a:rect l="0" t="0" r="r" b="b"/>
              <a:pathLst>
                <a:path w="184" h="243">
                  <a:moveTo>
                    <a:pt x="112" y="13"/>
                  </a:moveTo>
                  <a:lnTo>
                    <a:pt x="112" y="13"/>
                  </a:lnTo>
                  <a:lnTo>
                    <a:pt x="105" y="6"/>
                  </a:lnTo>
                  <a:lnTo>
                    <a:pt x="99" y="6"/>
                  </a:lnTo>
                  <a:lnTo>
                    <a:pt x="92" y="6"/>
                  </a:lnTo>
                  <a:lnTo>
                    <a:pt x="85" y="6"/>
                  </a:lnTo>
                  <a:lnTo>
                    <a:pt x="79" y="13"/>
                  </a:lnTo>
                  <a:lnTo>
                    <a:pt x="72" y="13"/>
                  </a:lnTo>
                  <a:lnTo>
                    <a:pt x="59" y="13"/>
                  </a:lnTo>
                  <a:lnTo>
                    <a:pt x="53" y="20"/>
                  </a:lnTo>
                  <a:lnTo>
                    <a:pt x="46" y="20"/>
                  </a:lnTo>
                  <a:lnTo>
                    <a:pt x="39" y="26"/>
                  </a:lnTo>
                  <a:lnTo>
                    <a:pt x="13" y="39"/>
                  </a:lnTo>
                  <a:lnTo>
                    <a:pt x="20" y="39"/>
                  </a:lnTo>
                  <a:lnTo>
                    <a:pt x="33" y="39"/>
                  </a:lnTo>
                  <a:lnTo>
                    <a:pt x="39" y="46"/>
                  </a:lnTo>
                  <a:lnTo>
                    <a:pt x="39" y="46"/>
                  </a:lnTo>
                  <a:lnTo>
                    <a:pt x="46" y="46"/>
                  </a:lnTo>
                  <a:lnTo>
                    <a:pt x="46" y="52"/>
                  </a:lnTo>
                  <a:lnTo>
                    <a:pt x="53" y="52"/>
                  </a:lnTo>
                  <a:lnTo>
                    <a:pt x="53" y="52"/>
                  </a:lnTo>
                  <a:lnTo>
                    <a:pt x="53" y="59"/>
                  </a:lnTo>
                  <a:lnTo>
                    <a:pt x="53" y="59"/>
                  </a:lnTo>
                  <a:lnTo>
                    <a:pt x="53" y="65"/>
                  </a:lnTo>
                  <a:lnTo>
                    <a:pt x="53" y="72"/>
                  </a:lnTo>
                  <a:lnTo>
                    <a:pt x="46" y="72"/>
                  </a:lnTo>
                  <a:lnTo>
                    <a:pt x="46" y="79"/>
                  </a:lnTo>
                  <a:lnTo>
                    <a:pt x="46" y="79"/>
                  </a:lnTo>
                  <a:lnTo>
                    <a:pt x="39" y="85"/>
                  </a:lnTo>
                  <a:lnTo>
                    <a:pt x="39" y="85"/>
                  </a:lnTo>
                  <a:lnTo>
                    <a:pt x="33" y="92"/>
                  </a:lnTo>
                  <a:lnTo>
                    <a:pt x="26" y="92"/>
                  </a:lnTo>
                  <a:lnTo>
                    <a:pt x="20" y="98"/>
                  </a:lnTo>
                  <a:lnTo>
                    <a:pt x="7" y="98"/>
                  </a:lnTo>
                  <a:lnTo>
                    <a:pt x="0" y="105"/>
                  </a:lnTo>
                  <a:lnTo>
                    <a:pt x="7" y="105"/>
                  </a:lnTo>
                  <a:lnTo>
                    <a:pt x="7" y="105"/>
                  </a:lnTo>
                  <a:lnTo>
                    <a:pt x="13" y="111"/>
                  </a:lnTo>
                  <a:lnTo>
                    <a:pt x="13" y="111"/>
                  </a:lnTo>
                  <a:lnTo>
                    <a:pt x="20" y="118"/>
                  </a:lnTo>
                  <a:lnTo>
                    <a:pt x="20" y="118"/>
                  </a:lnTo>
                  <a:lnTo>
                    <a:pt x="20" y="125"/>
                  </a:lnTo>
                  <a:lnTo>
                    <a:pt x="20" y="125"/>
                  </a:lnTo>
                  <a:lnTo>
                    <a:pt x="20" y="131"/>
                  </a:lnTo>
                  <a:lnTo>
                    <a:pt x="20" y="131"/>
                  </a:lnTo>
                  <a:lnTo>
                    <a:pt x="20" y="138"/>
                  </a:lnTo>
                  <a:lnTo>
                    <a:pt x="20" y="138"/>
                  </a:lnTo>
                  <a:lnTo>
                    <a:pt x="20" y="138"/>
                  </a:lnTo>
                  <a:lnTo>
                    <a:pt x="20" y="144"/>
                  </a:lnTo>
                  <a:lnTo>
                    <a:pt x="20" y="151"/>
                  </a:lnTo>
                  <a:lnTo>
                    <a:pt x="13" y="151"/>
                  </a:lnTo>
                  <a:lnTo>
                    <a:pt x="13" y="157"/>
                  </a:lnTo>
                  <a:lnTo>
                    <a:pt x="7" y="157"/>
                  </a:lnTo>
                  <a:lnTo>
                    <a:pt x="7" y="164"/>
                  </a:lnTo>
                  <a:lnTo>
                    <a:pt x="13" y="164"/>
                  </a:lnTo>
                  <a:lnTo>
                    <a:pt x="20" y="164"/>
                  </a:lnTo>
                  <a:lnTo>
                    <a:pt x="26" y="164"/>
                  </a:lnTo>
                  <a:lnTo>
                    <a:pt x="26" y="171"/>
                  </a:lnTo>
                  <a:lnTo>
                    <a:pt x="26" y="171"/>
                  </a:lnTo>
                  <a:lnTo>
                    <a:pt x="33" y="171"/>
                  </a:lnTo>
                  <a:lnTo>
                    <a:pt x="33" y="177"/>
                  </a:lnTo>
                  <a:lnTo>
                    <a:pt x="39" y="177"/>
                  </a:lnTo>
                  <a:lnTo>
                    <a:pt x="39" y="184"/>
                  </a:lnTo>
                  <a:lnTo>
                    <a:pt x="39" y="190"/>
                  </a:lnTo>
                  <a:lnTo>
                    <a:pt x="39" y="197"/>
                  </a:lnTo>
                  <a:lnTo>
                    <a:pt x="39" y="197"/>
                  </a:lnTo>
                  <a:lnTo>
                    <a:pt x="46" y="203"/>
                  </a:lnTo>
                  <a:lnTo>
                    <a:pt x="39" y="210"/>
                  </a:lnTo>
                  <a:lnTo>
                    <a:pt x="39" y="216"/>
                  </a:lnTo>
                  <a:lnTo>
                    <a:pt x="39" y="223"/>
                  </a:lnTo>
                  <a:lnTo>
                    <a:pt x="39" y="230"/>
                  </a:lnTo>
                  <a:lnTo>
                    <a:pt x="33" y="236"/>
                  </a:lnTo>
                  <a:lnTo>
                    <a:pt x="33" y="243"/>
                  </a:lnTo>
                  <a:lnTo>
                    <a:pt x="39" y="243"/>
                  </a:lnTo>
                  <a:lnTo>
                    <a:pt x="39" y="236"/>
                  </a:lnTo>
                  <a:lnTo>
                    <a:pt x="46" y="230"/>
                  </a:lnTo>
                  <a:lnTo>
                    <a:pt x="53" y="223"/>
                  </a:lnTo>
                  <a:lnTo>
                    <a:pt x="59" y="223"/>
                  </a:lnTo>
                  <a:lnTo>
                    <a:pt x="66" y="210"/>
                  </a:lnTo>
                  <a:lnTo>
                    <a:pt x="79" y="197"/>
                  </a:lnTo>
                  <a:lnTo>
                    <a:pt x="79" y="197"/>
                  </a:lnTo>
                  <a:lnTo>
                    <a:pt x="85" y="190"/>
                  </a:lnTo>
                  <a:lnTo>
                    <a:pt x="92" y="184"/>
                  </a:lnTo>
                  <a:lnTo>
                    <a:pt x="99" y="184"/>
                  </a:lnTo>
                  <a:lnTo>
                    <a:pt x="99" y="177"/>
                  </a:lnTo>
                  <a:lnTo>
                    <a:pt x="105" y="177"/>
                  </a:lnTo>
                  <a:lnTo>
                    <a:pt x="105" y="177"/>
                  </a:lnTo>
                  <a:lnTo>
                    <a:pt x="112" y="177"/>
                  </a:lnTo>
                  <a:lnTo>
                    <a:pt x="112" y="177"/>
                  </a:lnTo>
                  <a:lnTo>
                    <a:pt x="118" y="184"/>
                  </a:lnTo>
                  <a:lnTo>
                    <a:pt x="118" y="184"/>
                  </a:lnTo>
                  <a:lnTo>
                    <a:pt x="125" y="184"/>
                  </a:lnTo>
                  <a:lnTo>
                    <a:pt x="125" y="190"/>
                  </a:lnTo>
                  <a:lnTo>
                    <a:pt x="125" y="184"/>
                  </a:lnTo>
                  <a:lnTo>
                    <a:pt x="125" y="171"/>
                  </a:lnTo>
                  <a:lnTo>
                    <a:pt x="131" y="164"/>
                  </a:lnTo>
                  <a:lnTo>
                    <a:pt x="131" y="157"/>
                  </a:lnTo>
                  <a:lnTo>
                    <a:pt x="131" y="151"/>
                  </a:lnTo>
                  <a:lnTo>
                    <a:pt x="131" y="151"/>
                  </a:lnTo>
                  <a:lnTo>
                    <a:pt x="138" y="144"/>
                  </a:lnTo>
                  <a:lnTo>
                    <a:pt x="138" y="138"/>
                  </a:lnTo>
                  <a:lnTo>
                    <a:pt x="138" y="138"/>
                  </a:lnTo>
                  <a:lnTo>
                    <a:pt x="144" y="131"/>
                  </a:lnTo>
                  <a:lnTo>
                    <a:pt x="144" y="131"/>
                  </a:lnTo>
                  <a:lnTo>
                    <a:pt x="151" y="131"/>
                  </a:lnTo>
                  <a:lnTo>
                    <a:pt x="151" y="125"/>
                  </a:lnTo>
                  <a:lnTo>
                    <a:pt x="158" y="125"/>
                  </a:lnTo>
                  <a:lnTo>
                    <a:pt x="164" y="125"/>
                  </a:lnTo>
                  <a:lnTo>
                    <a:pt x="164" y="131"/>
                  </a:lnTo>
                  <a:lnTo>
                    <a:pt x="171" y="131"/>
                  </a:lnTo>
                  <a:lnTo>
                    <a:pt x="171" y="131"/>
                  </a:lnTo>
                  <a:lnTo>
                    <a:pt x="184" y="138"/>
                  </a:lnTo>
                  <a:lnTo>
                    <a:pt x="184" y="125"/>
                  </a:lnTo>
                  <a:lnTo>
                    <a:pt x="184" y="118"/>
                  </a:lnTo>
                  <a:lnTo>
                    <a:pt x="177" y="105"/>
                  </a:lnTo>
                  <a:lnTo>
                    <a:pt x="177" y="98"/>
                  </a:lnTo>
                  <a:lnTo>
                    <a:pt x="177" y="92"/>
                  </a:lnTo>
                  <a:lnTo>
                    <a:pt x="177" y="85"/>
                  </a:lnTo>
                  <a:lnTo>
                    <a:pt x="171" y="72"/>
                  </a:lnTo>
                  <a:lnTo>
                    <a:pt x="171" y="65"/>
                  </a:lnTo>
                  <a:lnTo>
                    <a:pt x="171" y="59"/>
                  </a:lnTo>
                  <a:lnTo>
                    <a:pt x="164" y="46"/>
                  </a:lnTo>
                  <a:lnTo>
                    <a:pt x="158" y="39"/>
                  </a:lnTo>
                  <a:lnTo>
                    <a:pt x="158" y="33"/>
                  </a:lnTo>
                  <a:lnTo>
                    <a:pt x="151" y="26"/>
                  </a:lnTo>
                  <a:lnTo>
                    <a:pt x="144" y="20"/>
                  </a:lnTo>
                  <a:lnTo>
                    <a:pt x="144" y="13"/>
                  </a:lnTo>
                  <a:lnTo>
                    <a:pt x="138" y="6"/>
                  </a:lnTo>
                  <a:lnTo>
                    <a:pt x="138" y="6"/>
                  </a:lnTo>
                  <a:lnTo>
                    <a:pt x="131" y="0"/>
                  </a:lnTo>
                  <a:lnTo>
                    <a:pt x="125" y="0"/>
                  </a:lnTo>
                  <a:lnTo>
                    <a:pt x="125" y="0"/>
                  </a:lnTo>
                  <a:lnTo>
                    <a:pt x="118" y="26"/>
                  </a:lnTo>
                  <a:lnTo>
                    <a:pt x="118" y="52"/>
                  </a:lnTo>
                  <a:lnTo>
                    <a:pt x="112" y="65"/>
                  </a:lnTo>
                  <a:lnTo>
                    <a:pt x="105" y="79"/>
                  </a:lnTo>
                  <a:lnTo>
                    <a:pt x="105" y="92"/>
                  </a:lnTo>
                  <a:lnTo>
                    <a:pt x="105" y="98"/>
                  </a:lnTo>
                  <a:lnTo>
                    <a:pt x="99" y="105"/>
                  </a:lnTo>
                  <a:lnTo>
                    <a:pt x="99" y="105"/>
                  </a:lnTo>
                  <a:lnTo>
                    <a:pt x="92" y="125"/>
                  </a:lnTo>
                  <a:lnTo>
                    <a:pt x="85" y="138"/>
                  </a:lnTo>
                  <a:lnTo>
                    <a:pt x="79" y="151"/>
                  </a:lnTo>
                  <a:lnTo>
                    <a:pt x="72" y="164"/>
                  </a:lnTo>
                  <a:lnTo>
                    <a:pt x="66" y="177"/>
                  </a:lnTo>
                  <a:lnTo>
                    <a:pt x="59" y="184"/>
                  </a:lnTo>
                  <a:lnTo>
                    <a:pt x="66" y="171"/>
                  </a:lnTo>
                  <a:lnTo>
                    <a:pt x="72" y="151"/>
                  </a:lnTo>
                  <a:lnTo>
                    <a:pt x="85" y="118"/>
                  </a:lnTo>
                  <a:lnTo>
                    <a:pt x="92" y="98"/>
                  </a:lnTo>
                  <a:lnTo>
                    <a:pt x="99" y="85"/>
                  </a:lnTo>
                  <a:lnTo>
                    <a:pt x="99" y="79"/>
                  </a:lnTo>
                  <a:lnTo>
                    <a:pt x="99" y="65"/>
                  </a:lnTo>
                  <a:lnTo>
                    <a:pt x="105" y="46"/>
                  </a:lnTo>
                  <a:lnTo>
                    <a:pt x="105" y="33"/>
                  </a:lnTo>
                  <a:lnTo>
                    <a:pt x="112" y="1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n-NO"/>
            </a:p>
          </p:txBody>
        </p:sp>
        <p:sp>
          <p:nvSpPr>
            <p:cNvPr id="1105" name="Oval 81"/>
            <p:cNvSpPr>
              <a:spLocks noChangeArrowheads="1"/>
            </p:cNvSpPr>
            <p:nvPr/>
          </p:nvSpPr>
          <p:spPr bwMode="auto">
            <a:xfrm>
              <a:off x="-850" y="3605"/>
              <a:ext cx="73" cy="71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n-NO"/>
            </a:p>
          </p:txBody>
        </p:sp>
        <p:sp>
          <p:nvSpPr>
            <p:cNvPr id="1106" name="Oval 82"/>
            <p:cNvSpPr>
              <a:spLocks noChangeArrowheads="1"/>
            </p:cNvSpPr>
            <p:nvPr/>
          </p:nvSpPr>
          <p:spPr bwMode="auto">
            <a:xfrm>
              <a:off x="-931" y="3380"/>
              <a:ext cx="73" cy="81"/>
            </a:xfrm>
            <a:prstGeom prst="ellipse">
              <a:avLst/>
            </a:prstGeom>
            <a:solidFill>
              <a:srgbClr val="D7B7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n-NO"/>
            </a:p>
          </p:txBody>
        </p:sp>
        <p:sp>
          <p:nvSpPr>
            <p:cNvPr id="1107" name="Oval 83"/>
            <p:cNvSpPr>
              <a:spLocks noChangeArrowheads="1"/>
            </p:cNvSpPr>
            <p:nvPr/>
          </p:nvSpPr>
          <p:spPr bwMode="auto">
            <a:xfrm>
              <a:off x="-805" y="3335"/>
              <a:ext cx="81" cy="81"/>
            </a:xfrm>
            <a:prstGeom prst="ellipse">
              <a:avLst/>
            </a:prstGeom>
            <a:solidFill>
              <a:srgbClr val="D7B7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n-NO"/>
            </a:p>
          </p:txBody>
        </p:sp>
        <p:sp>
          <p:nvSpPr>
            <p:cNvPr id="1108" name="Freeform 84"/>
            <p:cNvSpPr>
              <a:spLocks/>
            </p:cNvSpPr>
            <p:nvPr/>
          </p:nvSpPr>
          <p:spPr bwMode="auto">
            <a:xfrm>
              <a:off x="-669" y="3181"/>
              <a:ext cx="197" cy="163"/>
            </a:xfrm>
            <a:custGeom>
              <a:avLst/>
              <a:gdLst/>
              <a:ahLst/>
              <a:cxnLst>
                <a:cxn ang="0">
                  <a:pos x="6" y="105"/>
                </a:cxn>
                <a:cxn ang="0">
                  <a:pos x="0" y="92"/>
                </a:cxn>
                <a:cxn ang="0">
                  <a:pos x="0" y="86"/>
                </a:cxn>
                <a:cxn ang="0">
                  <a:pos x="0" y="73"/>
                </a:cxn>
                <a:cxn ang="0">
                  <a:pos x="6" y="53"/>
                </a:cxn>
                <a:cxn ang="0">
                  <a:pos x="13" y="40"/>
                </a:cxn>
                <a:cxn ang="0">
                  <a:pos x="19" y="27"/>
                </a:cxn>
                <a:cxn ang="0">
                  <a:pos x="19" y="33"/>
                </a:cxn>
                <a:cxn ang="0">
                  <a:pos x="26" y="33"/>
                </a:cxn>
                <a:cxn ang="0">
                  <a:pos x="26" y="40"/>
                </a:cxn>
                <a:cxn ang="0">
                  <a:pos x="33" y="40"/>
                </a:cxn>
                <a:cxn ang="0">
                  <a:pos x="39" y="40"/>
                </a:cxn>
                <a:cxn ang="0">
                  <a:pos x="46" y="33"/>
                </a:cxn>
                <a:cxn ang="0">
                  <a:pos x="52" y="27"/>
                </a:cxn>
                <a:cxn ang="0">
                  <a:pos x="65" y="14"/>
                </a:cxn>
                <a:cxn ang="0">
                  <a:pos x="65" y="7"/>
                </a:cxn>
                <a:cxn ang="0">
                  <a:pos x="72" y="14"/>
                </a:cxn>
                <a:cxn ang="0">
                  <a:pos x="78" y="20"/>
                </a:cxn>
                <a:cxn ang="0">
                  <a:pos x="85" y="20"/>
                </a:cxn>
                <a:cxn ang="0">
                  <a:pos x="85" y="20"/>
                </a:cxn>
                <a:cxn ang="0">
                  <a:pos x="98" y="20"/>
                </a:cxn>
                <a:cxn ang="0">
                  <a:pos x="118" y="14"/>
                </a:cxn>
                <a:cxn ang="0">
                  <a:pos x="144" y="0"/>
                </a:cxn>
                <a:cxn ang="0">
                  <a:pos x="131" y="7"/>
                </a:cxn>
                <a:cxn ang="0">
                  <a:pos x="118" y="20"/>
                </a:cxn>
                <a:cxn ang="0">
                  <a:pos x="111" y="33"/>
                </a:cxn>
                <a:cxn ang="0">
                  <a:pos x="111" y="33"/>
                </a:cxn>
                <a:cxn ang="0">
                  <a:pos x="111" y="40"/>
                </a:cxn>
                <a:cxn ang="0">
                  <a:pos x="111" y="40"/>
                </a:cxn>
                <a:cxn ang="0">
                  <a:pos x="118" y="46"/>
                </a:cxn>
                <a:cxn ang="0">
                  <a:pos x="124" y="46"/>
                </a:cxn>
                <a:cxn ang="0">
                  <a:pos x="138" y="53"/>
                </a:cxn>
                <a:cxn ang="0">
                  <a:pos x="118" y="53"/>
                </a:cxn>
                <a:cxn ang="0">
                  <a:pos x="111" y="60"/>
                </a:cxn>
                <a:cxn ang="0">
                  <a:pos x="105" y="60"/>
                </a:cxn>
                <a:cxn ang="0">
                  <a:pos x="105" y="66"/>
                </a:cxn>
                <a:cxn ang="0">
                  <a:pos x="105" y="66"/>
                </a:cxn>
                <a:cxn ang="0">
                  <a:pos x="105" y="73"/>
                </a:cxn>
                <a:cxn ang="0">
                  <a:pos x="111" y="79"/>
                </a:cxn>
                <a:cxn ang="0">
                  <a:pos x="111" y="79"/>
                </a:cxn>
                <a:cxn ang="0">
                  <a:pos x="85" y="86"/>
                </a:cxn>
                <a:cxn ang="0">
                  <a:pos x="78" y="86"/>
                </a:cxn>
                <a:cxn ang="0">
                  <a:pos x="72" y="86"/>
                </a:cxn>
                <a:cxn ang="0">
                  <a:pos x="65" y="92"/>
                </a:cxn>
                <a:cxn ang="0">
                  <a:pos x="65" y="92"/>
                </a:cxn>
                <a:cxn ang="0">
                  <a:pos x="65" y="99"/>
                </a:cxn>
                <a:cxn ang="0">
                  <a:pos x="72" y="105"/>
                </a:cxn>
                <a:cxn ang="0">
                  <a:pos x="78" y="105"/>
                </a:cxn>
                <a:cxn ang="0">
                  <a:pos x="72" y="105"/>
                </a:cxn>
                <a:cxn ang="0">
                  <a:pos x="59" y="112"/>
                </a:cxn>
                <a:cxn ang="0">
                  <a:pos x="39" y="119"/>
                </a:cxn>
                <a:cxn ang="0">
                  <a:pos x="26" y="112"/>
                </a:cxn>
                <a:cxn ang="0">
                  <a:pos x="19" y="112"/>
                </a:cxn>
                <a:cxn ang="0">
                  <a:pos x="6" y="105"/>
                </a:cxn>
                <a:cxn ang="0">
                  <a:pos x="6" y="105"/>
                </a:cxn>
              </a:cxnLst>
              <a:rect l="0" t="0" r="r" b="b"/>
              <a:pathLst>
                <a:path w="144" h="119">
                  <a:moveTo>
                    <a:pt x="6" y="105"/>
                  </a:moveTo>
                  <a:lnTo>
                    <a:pt x="6" y="105"/>
                  </a:lnTo>
                  <a:lnTo>
                    <a:pt x="0" y="99"/>
                  </a:lnTo>
                  <a:lnTo>
                    <a:pt x="0" y="92"/>
                  </a:lnTo>
                  <a:lnTo>
                    <a:pt x="0" y="86"/>
                  </a:lnTo>
                  <a:lnTo>
                    <a:pt x="0" y="86"/>
                  </a:lnTo>
                  <a:lnTo>
                    <a:pt x="0" y="79"/>
                  </a:lnTo>
                  <a:lnTo>
                    <a:pt x="0" y="73"/>
                  </a:lnTo>
                  <a:lnTo>
                    <a:pt x="0" y="60"/>
                  </a:lnTo>
                  <a:lnTo>
                    <a:pt x="6" y="53"/>
                  </a:lnTo>
                  <a:lnTo>
                    <a:pt x="6" y="46"/>
                  </a:lnTo>
                  <a:lnTo>
                    <a:pt x="13" y="40"/>
                  </a:lnTo>
                  <a:lnTo>
                    <a:pt x="19" y="20"/>
                  </a:lnTo>
                  <a:lnTo>
                    <a:pt x="19" y="27"/>
                  </a:lnTo>
                  <a:lnTo>
                    <a:pt x="19" y="27"/>
                  </a:lnTo>
                  <a:lnTo>
                    <a:pt x="19" y="33"/>
                  </a:lnTo>
                  <a:lnTo>
                    <a:pt x="26" y="33"/>
                  </a:lnTo>
                  <a:lnTo>
                    <a:pt x="26" y="33"/>
                  </a:lnTo>
                  <a:lnTo>
                    <a:pt x="26" y="40"/>
                  </a:lnTo>
                  <a:lnTo>
                    <a:pt x="26" y="40"/>
                  </a:lnTo>
                  <a:lnTo>
                    <a:pt x="33" y="40"/>
                  </a:lnTo>
                  <a:lnTo>
                    <a:pt x="33" y="40"/>
                  </a:lnTo>
                  <a:lnTo>
                    <a:pt x="33" y="40"/>
                  </a:lnTo>
                  <a:lnTo>
                    <a:pt x="39" y="40"/>
                  </a:lnTo>
                  <a:lnTo>
                    <a:pt x="39" y="33"/>
                  </a:lnTo>
                  <a:lnTo>
                    <a:pt x="46" y="33"/>
                  </a:lnTo>
                  <a:lnTo>
                    <a:pt x="46" y="33"/>
                  </a:lnTo>
                  <a:lnTo>
                    <a:pt x="52" y="27"/>
                  </a:lnTo>
                  <a:lnTo>
                    <a:pt x="59" y="20"/>
                  </a:lnTo>
                  <a:lnTo>
                    <a:pt x="65" y="14"/>
                  </a:lnTo>
                  <a:lnTo>
                    <a:pt x="65" y="7"/>
                  </a:lnTo>
                  <a:lnTo>
                    <a:pt x="65" y="7"/>
                  </a:lnTo>
                  <a:lnTo>
                    <a:pt x="72" y="14"/>
                  </a:lnTo>
                  <a:lnTo>
                    <a:pt x="72" y="14"/>
                  </a:lnTo>
                  <a:lnTo>
                    <a:pt x="72" y="14"/>
                  </a:lnTo>
                  <a:lnTo>
                    <a:pt x="78" y="20"/>
                  </a:lnTo>
                  <a:lnTo>
                    <a:pt x="78" y="20"/>
                  </a:lnTo>
                  <a:lnTo>
                    <a:pt x="85" y="20"/>
                  </a:lnTo>
                  <a:lnTo>
                    <a:pt x="85" y="20"/>
                  </a:lnTo>
                  <a:lnTo>
                    <a:pt x="85" y="20"/>
                  </a:lnTo>
                  <a:lnTo>
                    <a:pt x="92" y="20"/>
                  </a:lnTo>
                  <a:lnTo>
                    <a:pt x="98" y="20"/>
                  </a:lnTo>
                  <a:lnTo>
                    <a:pt x="105" y="14"/>
                  </a:lnTo>
                  <a:lnTo>
                    <a:pt x="118" y="14"/>
                  </a:lnTo>
                  <a:lnTo>
                    <a:pt x="138" y="0"/>
                  </a:lnTo>
                  <a:lnTo>
                    <a:pt x="144" y="0"/>
                  </a:lnTo>
                  <a:lnTo>
                    <a:pt x="138" y="7"/>
                  </a:lnTo>
                  <a:lnTo>
                    <a:pt x="131" y="7"/>
                  </a:lnTo>
                  <a:lnTo>
                    <a:pt x="124" y="14"/>
                  </a:lnTo>
                  <a:lnTo>
                    <a:pt x="118" y="20"/>
                  </a:lnTo>
                  <a:lnTo>
                    <a:pt x="118" y="27"/>
                  </a:lnTo>
                  <a:lnTo>
                    <a:pt x="111" y="33"/>
                  </a:lnTo>
                  <a:lnTo>
                    <a:pt x="111" y="33"/>
                  </a:lnTo>
                  <a:lnTo>
                    <a:pt x="111" y="33"/>
                  </a:lnTo>
                  <a:lnTo>
                    <a:pt x="111" y="40"/>
                  </a:lnTo>
                  <a:lnTo>
                    <a:pt x="111" y="40"/>
                  </a:lnTo>
                  <a:lnTo>
                    <a:pt x="111" y="40"/>
                  </a:lnTo>
                  <a:lnTo>
                    <a:pt x="111" y="40"/>
                  </a:lnTo>
                  <a:lnTo>
                    <a:pt x="118" y="46"/>
                  </a:lnTo>
                  <a:lnTo>
                    <a:pt x="118" y="46"/>
                  </a:lnTo>
                  <a:lnTo>
                    <a:pt x="124" y="46"/>
                  </a:lnTo>
                  <a:lnTo>
                    <a:pt x="124" y="46"/>
                  </a:lnTo>
                  <a:lnTo>
                    <a:pt x="131" y="46"/>
                  </a:lnTo>
                  <a:lnTo>
                    <a:pt x="138" y="53"/>
                  </a:lnTo>
                  <a:lnTo>
                    <a:pt x="131" y="53"/>
                  </a:lnTo>
                  <a:lnTo>
                    <a:pt x="118" y="53"/>
                  </a:lnTo>
                  <a:lnTo>
                    <a:pt x="111" y="53"/>
                  </a:lnTo>
                  <a:lnTo>
                    <a:pt x="111" y="60"/>
                  </a:lnTo>
                  <a:lnTo>
                    <a:pt x="105" y="60"/>
                  </a:lnTo>
                  <a:lnTo>
                    <a:pt x="105" y="60"/>
                  </a:lnTo>
                  <a:lnTo>
                    <a:pt x="105" y="60"/>
                  </a:lnTo>
                  <a:lnTo>
                    <a:pt x="105" y="66"/>
                  </a:lnTo>
                  <a:lnTo>
                    <a:pt x="105" y="66"/>
                  </a:lnTo>
                  <a:lnTo>
                    <a:pt x="105" y="66"/>
                  </a:lnTo>
                  <a:lnTo>
                    <a:pt x="105" y="66"/>
                  </a:lnTo>
                  <a:lnTo>
                    <a:pt x="105" y="73"/>
                  </a:lnTo>
                  <a:lnTo>
                    <a:pt x="111" y="73"/>
                  </a:lnTo>
                  <a:lnTo>
                    <a:pt x="111" y="79"/>
                  </a:lnTo>
                  <a:lnTo>
                    <a:pt x="118" y="79"/>
                  </a:lnTo>
                  <a:lnTo>
                    <a:pt x="111" y="79"/>
                  </a:lnTo>
                  <a:lnTo>
                    <a:pt x="92" y="79"/>
                  </a:lnTo>
                  <a:lnTo>
                    <a:pt x="85" y="86"/>
                  </a:lnTo>
                  <a:lnTo>
                    <a:pt x="78" y="86"/>
                  </a:lnTo>
                  <a:lnTo>
                    <a:pt x="78" y="86"/>
                  </a:lnTo>
                  <a:lnTo>
                    <a:pt x="72" y="86"/>
                  </a:lnTo>
                  <a:lnTo>
                    <a:pt x="72" y="86"/>
                  </a:lnTo>
                  <a:lnTo>
                    <a:pt x="65" y="92"/>
                  </a:lnTo>
                  <a:lnTo>
                    <a:pt x="65" y="92"/>
                  </a:lnTo>
                  <a:lnTo>
                    <a:pt x="65" y="92"/>
                  </a:lnTo>
                  <a:lnTo>
                    <a:pt x="65" y="92"/>
                  </a:lnTo>
                  <a:lnTo>
                    <a:pt x="65" y="99"/>
                  </a:lnTo>
                  <a:lnTo>
                    <a:pt x="65" y="99"/>
                  </a:lnTo>
                  <a:lnTo>
                    <a:pt x="65" y="99"/>
                  </a:lnTo>
                  <a:lnTo>
                    <a:pt x="72" y="105"/>
                  </a:lnTo>
                  <a:lnTo>
                    <a:pt x="72" y="105"/>
                  </a:lnTo>
                  <a:lnTo>
                    <a:pt x="78" y="105"/>
                  </a:lnTo>
                  <a:lnTo>
                    <a:pt x="78" y="105"/>
                  </a:lnTo>
                  <a:lnTo>
                    <a:pt x="72" y="105"/>
                  </a:lnTo>
                  <a:lnTo>
                    <a:pt x="65" y="112"/>
                  </a:lnTo>
                  <a:lnTo>
                    <a:pt x="59" y="112"/>
                  </a:lnTo>
                  <a:lnTo>
                    <a:pt x="46" y="112"/>
                  </a:lnTo>
                  <a:lnTo>
                    <a:pt x="39" y="119"/>
                  </a:lnTo>
                  <a:lnTo>
                    <a:pt x="33" y="119"/>
                  </a:lnTo>
                  <a:lnTo>
                    <a:pt x="26" y="112"/>
                  </a:lnTo>
                  <a:lnTo>
                    <a:pt x="19" y="112"/>
                  </a:lnTo>
                  <a:lnTo>
                    <a:pt x="19" y="112"/>
                  </a:lnTo>
                  <a:lnTo>
                    <a:pt x="13" y="112"/>
                  </a:lnTo>
                  <a:lnTo>
                    <a:pt x="6" y="105"/>
                  </a:lnTo>
                  <a:lnTo>
                    <a:pt x="6" y="105"/>
                  </a:lnTo>
                  <a:lnTo>
                    <a:pt x="6" y="105"/>
                  </a:lnTo>
                  <a:close/>
                </a:path>
              </a:pathLst>
            </a:custGeom>
            <a:solidFill>
              <a:srgbClr val="D7B7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n-NO"/>
            </a:p>
          </p:txBody>
        </p:sp>
        <p:sp>
          <p:nvSpPr>
            <p:cNvPr id="1109" name="Freeform 85"/>
            <p:cNvSpPr>
              <a:spLocks/>
            </p:cNvSpPr>
            <p:nvPr/>
          </p:nvSpPr>
          <p:spPr bwMode="auto">
            <a:xfrm>
              <a:off x="-777" y="4046"/>
              <a:ext cx="197" cy="9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26"/>
                </a:cxn>
                <a:cxn ang="0">
                  <a:pos x="26" y="26"/>
                </a:cxn>
                <a:cxn ang="0">
                  <a:pos x="39" y="32"/>
                </a:cxn>
                <a:cxn ang="0">
                  <a:pos x="0" y="52"/>
                </a:cxn>
                <a:cxn ang="0">
                  <a:pos x="0" y="72"/>
                </a:cxn>
                <a:cxn ang="0">
                  <a:pos x="59" y="46"/>
                </a:cxn>
                <a:cxn ang="0">
                  <a:pos x="98" y="72"/>
                </a:cxn>
                <a:cxn ang="0">
                  <a:pos x="98" y="46"/>
                </a:cxn>
                <a:cxn ang="0">
                  <a:pos x="52" y="26"/>
                </a:cxn>
                <a:cxn ang="0">
                  <a:pos x="52" y="26"/>
                </a:cxn>
                <a:cxn ang="0">
                  <a:pos x="144" y="26"/>
                </a:cxn>
                <a:cxn ang="0">
                  <a:pos x="144" y="0"/>
                </a:cxn>
                <a:cxn ang="0">
                  <a:pos x="0" y="0"/>
                </a:cxn>
              </a:cxnLst>
              <a:rect l="0" t="0" r="r" b="b"/>
              <a:pathLst>
                <a:path w="144" h="72">
                  <a:moveTo>
                    <a:pt x="0" y="0"/>
                  </a:moveTo>
                  <a:lnTo>
                    <a:pt x="0" y="0"/>
                  </a:lnTo>
                  <a:lnTo>
                    <a:pt x="0" y="26"/>
                  </a:lnTo>
                  <a:lnTo>
                    <a:pt x="26" y="26"/>
                  </a:lnTo>
                  <a:lnTo>
                    <a:pt x="39" y="32"/>
                  </a:lnTo>
                  <a:lnTo>
                    <a:pt x="0" y="52"/>
                  </a:lnTo>
                  <a:lnTo>
                    <a:pt x="0" y="72"/>
                  </a:lnTo>
                  <a:lnTo>
                    <a:pt x="59" y="46"/>
                  </a:lnTo>
                  <a:lnTo>
                    <a:pt x="98" y="72"/>
                  </a:lnTo>
                  <a:lnTo>
                    <a:pt x="98" y="46"/>
                  </a:lnTo>
                  <a:lnTo>
                    <a:pt x="52" y="26"/>
                  </a:lnTo>
                  <a:lnTo>
                    <a:pt x="52" y="26"/>
                  </a:lnTo>
                  <a:lnTo>
                    <a:pt x="144" y="26"/>
                  </a:lnTo>
                  <a:lnTo>
                    <a:pt x="14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n-NO"/>
            </a:p>
          </p:txBody>
        </p:sp>
        <p:sp>
          <p:nvSpPr>
            <p:cNvPr id="1110" name="Freeform 86"/>
            <p:cNvSpPr>
              <a:spLocks/>
            </p:cNvSpPr>
            <p:nvPr/>
          </p:nvSpPr>
          <p:spPr bwMode="auto">
            <a:xfrm>
              <a:off x="-777" y="4208"/>
              <a:ext cx="143" cy="6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19"/>
                </a:cxn>
                <a:cxn ang="0">
                  <a:pos x="59" y="19"/>
                </a:cxn>
                <a:cxn ang="0">
                  <a:pos x="59" y="19"/>
                </a:cxn>
                <a:cxn ang="0">
                  <a:pos x="66" y="19"/>
                </a:cxn>
                <a:cxn ang="0">
                  <a:pos x="72" y="19"/>
                </a:cxn>
                <a:cxn ang="0">
                  <a:pos x="72" y="26"/>
                </a:cxn>
                <a:cxn ang="0">
                  <a:pos x="72" y="26"/>
                </a:cxn>
                <a:cxn ang="0">
                  <a:pos x="79" y="26"/>
                </a:cxn>
                <a:cxn ang="0">
                  <a:pos x="79" y="33"/>
                </a:cxn>
                <a:cxn ang="0">
                  <a:pos x="79" y="33"/>
                </a:cxn>
                <a:cxn ang="0">
                  <a:pos x="79" y="39"/>
                </a:cxn>
                <a:cxn ang="0">
                  <a:pos x="79" y="39"/>
                </a:cxn>
                <a:cxn ang="0">
                  <a:pos x="79" y="46"/>
                </a:cxn>
                <a:cxn ang="0">
                  <a:pos x="79" y="46"/>
                </a:cxn>
                <a:cxn ang="0">
                  <a:pos x="105" y="46"/>
                </a:cxn>
                <a:cxn ang="0">
                  <a:pos x="98" y="46"/>
                </a:cxn>
                <a:cxn ang="0">
                  <a:pos x="98" y="39"/>
                </a:cxn>
                <a:cxn ang="0">
                  <a:pos x="98" y="33"/>
                </a:cxn>
                <a:cxn ang="0">
                  <a:pos x="98" y="33"/>
                </a:cxn>
                <a:cxn ang="0">
                  <a:pos x="98" y="26"/>
                </a:cxn>
                <a:cxn ang="0">
                  <a:pos x="92" y="26"/>
                </a:cxn>
                <a:cxn ang="0">
                  <a:pos x="92" y="19"/>
                </a:cxn>
                <a:cxn ang="0">
                  <a:pos x="98" y="19"/>
                </a:cxn>
                <a:cxn ang="0">
                  <a:pos x="98" y="0"/>
                </a:cxn>
                <a:cxn ang="0">
                  <a:pos x="0" y="0"/>
                </a:cxn>
              </a:cxnLst>
              <a:rect l="0" t="0" r="r" b="b"/>
              <a:pathLst>
                <a:path w="105" h="46">
                  <a:moveTo>
                    <a:pt x="0" y="0"/>
                  </a:moveTo>
                  <a:lnTo>
                    <a:pt x="0" y="0"/>
                  </a:lnTo>
                  <a:lnTo>
                    <a:pt x="0" y="19"/>
                  </a:lnTo>
                  <a:lnTo>
                    <a:pt x="59" y="19"/>
                  </a:lnTo>
                  <a:lnTo>
                    <a:pt x="59" y="19"/>
                  </a:lnTo>
                  <a:lnTo>
                    <a:pt x="66" y="19"/>
                  </a:lnTo>
                  <a:lnTo>
                    <a:pt x="72" y="19"/>
                  </a:lnTo>
                  <a:lnTo>
                    <a:pt x="72" y="26"/>
                  </a:lnTo>
                  <a:lnTo>
                    <a:pt x="72" y="26"/>
                  </a:lnTo>
                  <a:lnTo>
                    <a:pt x="79" y="26"/>
                  </a:lnTo>
                  <a:lnTo>
                    <a:pt x="79" y="33"/>
                  </a:lnTo>
                  <a:lnTo>
                    <a:pt x="79" y="33"/>
                  </a:lnTo>
                  <a:lnTo>
                    <a:pt x="79" y="39"/>
                  </a:lnTo>
                  <a:lnTo>
                    <a:pt x="79" y="39"/>
                  </a:lnTo>
                  <a:lnTo>
                    <a:pt x="79" y="46"/>
                  </a:lnTo>
                  <a:lnTo>
                    <a:pt x="79" y="46"/>
                  </a:lnTo>
                  <a:lnTo>
                    <a:pt x="105" y="46"/>
                  </a:lnTo>
                  <a:lnTo>
                    <a:pt x="98" y="46"/>
                  </a:lnTo>
                  <a:lnTo>
                    <a:pt x="98" y="39"/>
                  </a:lnTo>
                  <a:lnTo>
                    <a:pt x="98" y="33"/>
                  </a:lnTo>
                  <a:lnTo>
                    <a:pt x="98" y="33"/>
                  </a:lnTo>
                  <a:lnTo>
                    <a:pt x="98" y="26"/>
                  </a:lnTo>
                  <a:lnTo>
                    <a:pt x="92" y="26"/>
                  </a:lnTo>
                  <a:lnTo>
                    <a:pt x="92" y="19"/>
                  </a:lnTo>
                  <a:lnTo>
                    <a:pt x="98" y="19"/>
                  </a:lnTo>
                  <a:lnTo>
                    <a:pt x="9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n-NO"/>
            </a:p>
          </p:txBody>
        </p:sp>
        <p:sp>
          <p:nvSpPr>
            <p:cNvPr id="1111" name="Freeform 87"/>
            <p:cNvSpPr>
              <a:spLocks/>
            </p:cNvSpPr>
            <p:nvPr/>
          </p:nvSpPr>
          <p:spPr bwMode="auto">
            <a:xfrm>
              <a:off x="-606" y="4334"/>
              <a:ext cx="26" cy="2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19"/>
                </a:cxn>
                <a:cxn ang="0">
                  <a:pos x="19" y="19"/>
                </a:cxn>
                <a:cxn ang="0">
                  <a:pos x="19" y="0"/>
                </a:cxn>
                <a:cxn ang="0">
                  <a:pos x="0" y="0"/>
                </a:cxn>
              </a:cxnLst>
              <a:rect l="0" t="0" r="r" b="b"/>
              <a:pathLst>
                <a:path w="19" h="19">
                  <a:moveTo>
                    <a:pt x="0" y="0"/>
                  </a:moveTo>
                  <a:lnTo>
                    <a:pt x="0" y="0"/>
                  </a:lnTo>
                  <a:lnTo>
                    <a:pt x="0" y="19"/>
                  </a:lnTo>
                  <a:lnTo>
                    <a:pt x="19" y="19"/>
                  </a:lnTo>
                  <a:lnTo>
                    <a:pt x="1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n-NO"/>
            </a:p>
          </p:txBody>
        </p:sp>
        <p:sp>
          <p:nvSpPr>
            <p:cNvPr id="1112" name="Freeform 88"/>
            <p:cNvSpPr>
              <a:spLocks/>
            </p:cNvSpPr>
            <p:nvPr/>
          </p:nvSpPr>
          <p:spPr bwMode="auto">
            <a:xfrm>
              <a:off x="-777" y="4334"/>
              <a:ext cx="134" cy="2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19"/>
                </a:cxn>
                <a:cxn ang="0">
                  <a:pos x="98" y="19"/>
                </a:cxn>
                <a:cxn ang="0">
                  <a:pos x="98" y="0"/>
                </a:cxn>
                <a:cxn ang="0">
                  <a:pos x="0" y="0"/>
                </a:cxn>
              </a:cxnLst>
              <a:rect l="0" t="0" r="r" b="b"/>
              <a:pathLst>
                <a:path w="98" h="19">
                  <a:moveTo>
                    <a:pt x="0" y="0"/>
                  </a:moveTo>
                  <a:lnTo>
                    <a:pt x="0" y="0"/>
                  </a:lnTo>
                  <a:lnTo>
                    <a:pt x="0" y="19"/>
                  </a:lnTo>
                  <a:lnTo>
                    <a:pt x="98" y="19"/>
                  </a:lnTo>
                  <a:lnTo>
                    <a:pt x="9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n-NO"/>
            </a:p>
          </p:txBody>
        </p:sp>
        <p:sp>
          <p:nvSpPr>
            <p:cNvPr id="1113" name="Freeform 89"/>
            <p:cNvSpPr>
              <a:spLocks/>
            </p:cNvSpPr>
            <p:nvPr/>
          </p:nvSpPr>
          <p:spPr bwMode="auto">
            <a:xfrm>
              <a:off x="-787" y="4423"/>
              <a:ext cx="153" cy="90"/>
            </a:xfrm>
            <a:custGeom>
              <a:avLst/>
              <a:gdLst/>
              <a:ahLst/>
              <a:cxnLst>
                <a:cxn ang="0">
                  <a:pos x="79" y="66"/>
                </a:cxn>
                <a:cxn ang="0">
                  <a:pos x="86" y="59"/>
                </a:cxn>
                <a:cxn ang="0">
                  <a:pos x="99" y="59"/>
                </a:cxn>
                <a:cxn ang="0">
                  <a:pos x="99" y="53"/>
                </a:cxn>
                <a:cxn ang="0">
                  <a:pos x="105" y="46"/>
                </a:cxn>
                <a:cxn ang="0">
                  <a:pos x="105" y="40"/>
                </a:cxn>
                <a:cxn ang="0">
                  <a:pos x="112" y="33"/>
                </a:cxn>
                <a:cxn ang="0">
                  <a:pos x="105" y="20"/>
                </a:cxn>
                <a:cxn ang="0">
                  <a:pos x="105" y="13"/>
                </a:cxn>
                <a:cxn ang="0">
                  <a:pos x="99" y="7"/>
                </a:cxn>
                <a:cxn ang="0">
                  <a:pos x="92" y="7"/>
                </a:cxn>
                <a:cxn ang="0">
                  <a:pos x="86" y="0"/>
                </a:cxn>
                <a:cxn ang="0">
                  <a:pos x="73" y="0"/>
                </a:cxn>
                <a:cxn ang="0">
                  <a:pos x="66" y="7"/>
                </a:cxn>
                <a:cxn ang="0">
                  <a:pos x="59" y="7"/>
                </a:cxn>
                <a:cxn ang="0">
                  <a:pos x="53" y="13"/>
                </a:cxn>
                <a:cxn ang="0">
                  <a:pos x="53" y="20"/>
                </a:cxn>
                <a:cxn ang="0">
                  <a:pos x="46" y="33"/>
                </a:cxn>
                <a:cxn ang="0">
                  <a:pos x="40" y="40"/>
                </a:cxn>
                <a:cxn ang="0">
                  <a:pos x="40" y="46"/>
                </a:cxn>
                <a:cxn ang="0">
                  <a:pos x="33" y="46"/>
                </a:cxn>
                <a:cxn ang="0">
                  <a:pos x="33" y="46"/>
                </a:cxn>
                <a:cxn ang="0">
                  <a:pos x="27" y="40"/>
                </a:cxn>
                <a:cxn ang="0">
                  <a:pos x="27" y="40"/>
                </a:cxn>
                <a:cxn ang="0">
                  <a:pos x="20" y="33"/>
                </a:cxn>
                <a:cxn ang="0">
                  <a:pos x="20" y="33"/>
                </a:cxn>
                <a:cxn ang="0">
                  <a:pos x="27" y="27"/>
                </a:cxn>
                <a:cxn ang="0">
                  <a:pos x="27" y="20"/>
                </a:cxn>
                <a:cxn ang="0">
                  <a:pos x="33" y="0"/>
                </a:cxn>
                <a:cxn ang="0">
                  <a:pos x="27" y="0"/>
                </a:cxn>
                <a:cxn ang="0">
                  <a:pos x="20" y="7"/>
                </a:cxn>
                <a:cxn ang="0">
                  <a:pos x="13" y="7"/>
                </a:cxn>
                <a:cxn ang="0">
                  <a:pos x="7" y="13"/>
                </a:cxn>
                <a:cxn ang="0">
                  <a:pos x="7" y="20"/>
                </a:cxn>
                <a:cxn ang="0">
                  <a:pos x="0" y="27"/>
                </a:cxn>
                <a:cxn ang="0">
                  <a:pos x="0" y="33"/>
                </a:cxn>
                <a:cxn ang="0">
                  <a:pos x="0" y="40"/>
                </a:cxn>
                <a:cxn ang="0">
                  <a:pos x="7" y="46"/>
                </a:cxn>
                <a:cxn ang="0">
                  <a:pos x="13" y="53"/>
                </a:cxn>
                <a:cxn ang="0">
                  <a:pos x="13" y="59"/>
                </a:cxn>
                <a:cxn ang="0">
                  <a:pos x="20" y="59"/>
                </a:cxn>
                <a:cxn ang="0">
                  <a:pos x="27" y="66"/>
                </a:cxn>
                <a:cxn ang="0">
                  <a:pos x="40" y="66"/>
                </a:cxn>
                <a:cxn ang="0">
                  <a:pos x="46" y="59"/>
                </a:cxn>
                <a:cxn ang="0">
                  <a:pos x="53" y="59"/>
                </a:cxn>
                <a:cxn ang="0">
                  <a:pos x="59" y="46"/>
                </a:cxn>
                <a:cxn ang="0">
                  <a:pos x="66" y="33"/>
                </a:cxn>
                <a:cxn ang="0">
                  <a:pos x="73" y="27"/>
                </a:cxn>
                <a:cxn ang="0">
                  <a:pos x="79" y="20"/>
                </a:cxn>
                <a:cxn ang="0">
                  <a:pos x="86" y="20"/>
                </a:cxn>
                <a:cxn ang="0">
                  <a:pos x="86" y="27"/>
                </a:cxn>
                <a:cxn ang="0">
                  <a:pos x="86" y="27"/>
                </a:cxn>
                <a:cxn ang="0">
                  <a:pos x="86" y="33"/>
                </a:cxn>
                <a:cxn ang="0">
                  <a:pos x="92" y="33"/>
                </a:cxn>
                <a:cxn ang="0">
                  <a:pos x="86" y="40"/>
                </a:cxn>
                <a:cxn ang="0">
                  <a:pos x="86" y="40"/>
                </a:cxn>
                <a:cxn ang="0">
                  <a:pos x="79" y="46"/>
                </a:cxn>
                <a:cxn ang="0">
                  <a:pos x="79" y="66"/>
                </a:cxn>
              </a:cxnLst>
              <a:rect l="0" t="0" r="r" b="b"/>
              <a:pathLst>
                <a:path w="112" h="66">
                  <a:moveTo>
                    <a:pt x="79" y="66"/>
                  </a:moveTo>
                  <a:lnTo>
                    <a:pt x="79" y="66"/>
                  </a:lnTo>
                  <a:lnTo>
                    <a:pt x="79" y="66"/>
                  </a:lnTo>
                  <a:lnTo>
                    <a:pt x="86" y="59"/>
                  </a:lnTo>
                  <a:lnTo>
                    <a:pt x="92" y="59"/>
                  </a:lnTo>
                  <a:lnTo>
                    <a:pt x="99" y="59"/>
                  </a:lnTo>
                  <a:lnTo>
                    <a:pt x="99" y="53"/>
                  </a:lnTo>
                  <a:lnTo>
                    <a:pt x="99" y="53"/>
                  </a:lnTo>
                  <a:lnTo>
                    <a:pt x="105" y="53"/>
                  </a:lnTo>
                  <a:lnTo>
                    <a:pt x="105" y="46"/>
                  </a:lnTo>
                  <a:lnTo>
                    <a:pt x="105" y="46"/>
                  </a:lnTo>
                  <a:lnTo>
                    <a:pt x="105" y="40"/>
                  </a:lnTo>
                  <a:lnTo>
                    <a:pt x="105" y="40"/>
                  </a:lnTo>
                  <a:lnTo>
                    <a:pt x="112" y="33"/>
                  </a:lnTo>
                  <a:lnTo>
                    <a:pt x="105" y="27"/>
                  </a:lnTo>
                  <a:lnTo>
                    <a:pt x="105" y="20"/>
                  </a:lnTo>
                  <a:lnTo>
                    <a:pt x="105" y="13"/>
                  </a:lnTo>
                  <a:lnTo>
                    <a:pt x="105" y="13"/>
                  </a:lnTo>
                  <a:lnTo>
                    <a:pt x="99" y="13"/>
                  </a:lnTo>
                  <a:lnTo>
                    <a:pt x="99" y="7"/>
                  </a:lnTo>
                  <a:lnTo>
                    <a:pt x="99" y="7"/>
                  </a:lnTo>
                  <a:lnTo>
                    <a:pt x="92" y="7"/>
                  </a:lnTo>
                  <a:lnTo>
                    <a:pt x="86" y="7"/>
                  </a:lnTo>
                  <a:lnTo>
                    <a:pt x="86" y="0"/>
                  </a:lnTo>
                  <a:lnTo>
                    <a:pt x="79" y="0"/>
                  </a:lnTo>
                  <a:lnTo>
                    <a:pt x="73" y="0"/>
                  </a:lnTo>
                  <a:lnTo>
                    <a:pt x="66" y="7"/>
                  </a:lnTo>
                  <a:lnTo>
                    <a:pt x="66" y="7"/>
                  </a:lnTo>
                  <a:lnTo>
                    <a:pt x="66" y="7"/>
                  </a:lnTo>
                  <a:lnTo>
                    <a:pt x="59" y="7"/>
                  </a:lnTo>
                  <a:lnTo>
                    <a:pt x="59" y="13"/>
                  </a:lnTo>
                  <a:lnTo>
                    <a:pt x="53" y="13"/>
                  </a:lnTo>
                  <a:lnTo>
                    <a:pt x="53" y="13"/>
                  </a:lnTo>
                  <a:lnTo>
                    <a:pt x="53" y="20"/>
                  </a:lnTo>
                  <a:lnTo>
                    <a:pt x="53" y="27"/>
                  </a:lnTo>
                  <a:lnTo>
                    <a:pt x="46" y="33"/>
                  </a:lnTo>
                  <a:lnTo>
                    <a:pt x="46" y="40"/>
                  </a:lnTo>
                  <a:lnTo>
                    <a:pt x="40" y="40"/>
                  </a:lnTo>
                  <a:lnTo>
                    <a:pt x="40" y="40"/>
                  </a:lnTo>
                  <a:lnTo>
                    <a:pt x="40" y="46"/>
                  </a:lnTo>
                  <a:lnTo>
                    <a:pt x="40" y="46"/>
                  </a:lnTo>
                  <a:lnTo>
                    <a:pt x="33" y="46"/>
                  </a:lnTo>
                  <a:lnTo>
                    <a:pt x="33" y="46"/>
                  </a:lnTo>
                  <a:lnTo>
                    <a:pt x="33" y="46"/>
                  </a:lnTo>
                  <a:lnTo>
                    <a:pt x="27" y="46"/>
                  </a:lnTo>
                  <a:lnTo>
                    <a:pt x="27" y="40"/>
                  </a:lnTo>
                  <a:lnTo>
                    <a:pt x="27" y="40"/>
                  </a:lnTo>
                  <a:lnTo>
                    <a:pt x="27" y="40"/>
                  </a:lnTo>
                  <a:lnTo>
                    <a:pt x="20" y="40"/>
                  </a:lnTo>
                  <a:lnTo>
                    <a:pt x="20" y="33"/>
                  </a:lnTo>
                  <a:lnTo>
                    <a:pt x="20" y="33"/>
                  </a:lnTo>
                  <a:lnTo>
                    <a:pt x="20" y="33"/>
                  </a:lnTo>
                  <a:lnTo>
                    <a:pt x="27" y="27"/>
                  </a:lnTo>
                  <a:lnTo>
                    <a:pt x="27" y="27"/>
                  </a:lnTo>
                  <a:lnTo>
                    <a:pt x="27" y="27"/>
                  </a:lnTo>
                  <a:lnTo>
                    <a:pt x="27" y="20"/>
                  </a:lnTo>
                  <a:lnTo>
                    <a:pt x="33" y="20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27" y="0"/>
                  </a:lnTo>
                  <a:lnTo>
                    <a:pt x="27" y="7"/>
                  </a:lnTo>
                  <a:lnTo>
                    <a:pt x="20" y="7"/>
                  </a:lnTo>
                  <a:lnTo>
                    <a:pt x="20" y="7"/>
                  </a:lnTo>
                  <a:lnTo>
                    <a:pt x="13" y="7"/>
                  </a:lnTo>
                  <a:lnTo>
                    <a:pt x="13" y="13"/>
                  </a:lnTo>
                  <a:lnTo>
                    <a:pt x="7" y="13"/>
                  </a:lnTo>
                  <a:lnTo>
                    <a:pt x="7" y="20"/>
                  </a:lnTo>
                  <a:lnTo>
                    <a:pt x="7" y="20"/>
                  </a:lnTo>
                  <a:lnTo>
                    <a:pt x="7" y="27"/>
                  </a:lnTo>
                  <a:lnTo>
                    <a:pt x="0" y="27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40"/>
                  </a:lnTo>
                  <a:lnTo>
                    <a:pt x="7" y="40"/>
                  </a:lnTo>
                  <a:lnTo>
                    <a:pt x="7" y="46"/>
                  </a:lnTo>
                  <a:lnTo>
                    <a:pt x="7" y="53"/>
                  </a:lnTo>
                  <a:lnTo>
                    <a:pt x="13" y="53"/>
                  </a:lnTo>
                  <a:lnTo>
                    <a:pt x="13" y="59"/>
                  </a:lnTo>
                  <a:lnTo>
                    <a:pt x="13" y="59"/>
                  </a:lnTo>
                  <a:lnTo>
                    <a:pt x="20" y="59"/>
                  </a:lnTo>
                  <a:lnTo>
                    <a:pt x="20" y="59"/>
                  </a:lnTo>
                  <a:lnTo>
                    <a:pt x="27" y="66"/>
                  </a:lnTo>
                  <a:lnTo>
                    <a:pt x="27" y="66"/>
                  </a:lnTo>
                  <a:lnTo>
                    <a:pt x="33" y="66"/>
                  </a:lnTo>
                  <a:lnTo>
                    <a:pt x="40" y="66"/>
                  </a:lnTo>
                  <a:lnTo>
                    <a:pt x="40" y="66"/>
                  </a:lnTo>
                  <a:lnTo>
                    <a:pt x="46" y="59"/>
                  </a:lnTo>
                  <a:lnTo>
                    <a:pt x="53" y="59"/>
                  </a:lnTo>
                  <a:lnTo>
                    <a:pt x="53" y="59"/>
                  </a:lnTo>
                  <a:lnTo>
                    <a:pt x="59" y="53"/>
                  </a:lnTo>
                  <a:lnTo>
                    <a:pt x="59" y="46"/>
                  </a:lnTo>
                  <a:lnTo>
                    <a:pt x="66" y="46"/>
                  </a:lnTo>
                  <a:lnTo>
                    <a:pt x="66" y="33"/>
                  </a:lnTo>
                  <a:lnTo>
                    <a:pt x="73" y="27"/>
                  </a:lnTo>
                  <a:lnTo>
                    <a:pt x="73" y="27"/>
                  </a:lnTo>
                  <a:lnTo>
                    <a:pt x="73" y="27"/>
                  </a:lnTo>
                  <a:lnTo>
                    <a:pt x="79" y="20"/>
                  </a:lnTo>
                  <a:lnTo>
                    <a:pt x="79" y="20"/>
                  </a:lnTo>
                  <a:lnTo>
                    <a:pt x="86" y="20"/>
                  </a:lnTo>
                  <a:lnTo>
                    <a:pt x="86" y="27"/>
                  </a:lnTo>
                  <a:lnTo>
                    <a:pt x="86" y="27"/>
                  </a:lnTo>
                  <a:lnTo>
                    <a:pt x="86" y="27"/>
                  </a:lnTo>
                  <a:lnTo>
                    <a:pt x="86" y="27"/>
                  </a:lnTo>
                  <a:lnTo>
                    <a:pt x="86" y="27"/>
                  </a:lnTo>
                  <a:lnTo>
                    <a:pt x="86" y="33"/>
                  </a:lnTo>
                  <a:lnTo>
                    <a:pt x="92" y="33"/>
                  </a:lnTo>
                  <a:lnTo>
                    <a:pt x="92" y="33"/>
                  </a:lnTo>
                  <a:lnTo>
                    <a:pt x="86" y="40"/>
                  </a:lnTo>
                  <a:lnTo>
                    <a:pt x="86" y="40"/>
                  </a:lnTo>
                  <a:lnTo>
                    <a:pt x="86" y="40"/>
                  </a:lnTo>
                  <a:lnTo>
                    <a:pt x="86" y="40"/>
                  </a:lnTo>
                  <a:lnTo>
                    <a:pt x="86" y="40"/>
                  </a:lnTo>
                  <a:lnTo>
                    <a:pt x="79" y="46"/>
                  </a:lnTo>
                  <a:lnTo>
                    <a:pt x="79" y="46"/>
                  </a:lnTo>
                  <a:lnTo>
                    <a:pt x="79" y="6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n-NO"/>
            </a:p>
          </p:txBody>
        </p:sp>
        <p:sp>
          <p:nvSpPr>
            <p:cNvPr id="1114" name="Freeform 90"/>
            <p:cNvSpPr>
              <a:spLocks/>
            </p:cNvSpPr>
            <p:nvPr/>
          </p:nvSpPr>
          <p:spPr bwMode="auto">
            <a:xfrm>
              <a:off x="-777" y="4558"/>
              <a:ext cx="179" cy="63"/>
            </a:xfrm>
            <a:custGeom>
              <a:avLst/>
              <a:gdLst/>
              <a:ahLst/>
              <a:cxnLst>
                <a:cxn ang="0">
                  <a:pos x="98" y="13"/>
                </a:cxn>
                <a:cxn ang="0">
                  <a:pos x="98" y="13"/>
                </a:cxn>
                <a:cxn ang="0">
                  <a:pos x="98" y="0"/>
                </a:cxn>
                <a:cxn ang="0">
                  <a:pos x="85" y="0"/>
                </a:cxn>
                <a:cxn ang="0">
                  <a:pos x="85" y="13"/>
                </a:cxn>
                <a:cxn ang="0">
                  <a:pos x="20" y="13"/>
                </a:cxn>
                <a:cxn ang="0">
                  <a:pos x="20" y="13"/>
                </a:cxn>
                <a:cxn ang="0">
                  <a:pos x="20" y="13"/>
                </a:cxn>
                <a:cxn ang="0">
                  <a:pos x="13" y="13"/>
                </a:cxn>
                <a:cxn ang="0">
                  <a:pos x="6" y="13"/>
                </a:cxn>
                <a:cxn ang="0">
                  <a:pos x="6" y="20"/>
                </a:cxn>
                <a:cxn ang="0">
                  <a:pos x="6" y="20"/>
                </a:cxn>
                <a:cxn ang="0">
                  <a:pos x="0" y="20"/>
                </a:cxn>
                <a:cxn ang="0">
                  <a:pos x="0" y="26"/>
                </a:cxn>
                <a:cxn ang="0">
                  <a:pos x="0" y="26"/>
                </a:cxn>
                <a:cxn ang="0">
                  <a:pos x="0" y="33"/>
                </a:cxn>
                <a:cxn ang="0">
                  <a:pos x="0" y="33"/>
                </a:cxn>
                <a:cxn ang="0">
                  <a:pos x="0" y="39"/>
                </a:cxn>
                <a:cxn ang="0">
                  <a:pos x="0" y="46"/>
                </a:cxn>
                <a:cxn ang="0">
                  <a:pos x="20" y="46"/>
                </a:cxn>
                <a:cxn ang="0">
                  <a:pos x="20" y="39"/>
                </a:cxn>
                <a:cxn ang="0">
                  <a:pos x="20" y="39"/>
                </a:cxn>
                <a:cxn ang="0">
                  <a:pos x="20" y="39"/>
                </a:cxn>
                <a:cxn ang="0">
                  <a:pos x="20" y="33"/>
                </a:cxn>
                <a:cxn ang="0">
                  <a:pos x="20" y="33"/>
                </a:cxn>
                <a:cxn ang="0">
                  <a:pos x="26" y="33"/>
                </a:cxn>
                <a:cxn ang="0">
                  <a:pos x="26" y="33"/>
                </a:cxn>
                <a:cxn ang="0">
                  <a:pos x="85" y="33"/>
                </a:cxn>
                <a:cxn ang="0">
                  <a:pos x="85" y="46"/>
                </a:cxn>
                <a:cxn ang="0">
                  <a:pos x="98" y="46"/>
                </a:cxn>
                <a:cxn ang="0">
                  <a:pos x="98" y="33"/>
                </a:cxn>
                <a:cxn ang="0">
                  <a:pos x="131" y="33"/>
                </a:cxn>
                <a:cxn ang="0">
                  <a:pos x="131" y="13"/>
                </a:cxn>
                <a:cxn ang="0">
                  <a:pos x="98" y="13"/>
                </a:cxn>
              </a:cxnLst>
              <a:rect l="0" t="0" r="r" b="b"/>
              <a:pathLst>
                <a:path w="131" h="46">
                  <a:moveTo>
                    <a:pt x="98" y="13"/>
                  </a:moveTo>
                  <a:lnTo>
                    <a:pt x="98" y="13"/>
                  </a:lnTo>
                  <a:lnTo>
                    <a:pt x="98" y="0"/>
                  </a:lnTo>
                  <a:lnTo>
                    <a:pt x="85" y="0"/>
                  </a:lnTo>
                  <a:lnTo>
                    <a:pt x="85" y="13"/>
                  </a:lnTo>
                  <a:lnTo>
                    <a:pt x="20" y="13"/>
                  </a:lnTo>
                  <a:lnTo>
                    <a:pt x="20" y="13"/>
                  </a:lnTo>
                  <a:lnTo>
                    <a:pt x="20" y="13"/>
                  </a:lnTo>
                  <a:lnTo>
                    <a:pt x="13" y="13"/>
                  </a:lnTo>
                  <a:lnTo>
                    <a:pt x="6" y="13"/>
                  </a:lnTo>
                  <a:lnTo>
                    <a:pt x="6" y="20"/>
                  </a:lnTo>
                  <a:lnTo>
                    <a:pt x="6" y="20"/>
                  </a:lnTo>
                  <a:lnTo>
                    <a:pt x="0" y="20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39"/>
                  </a:lnTo>
                  <a:lnTo>
                    <a:pt x="0" y="46"/>
                  </a:lnTo>
                  <a:lnTo>
                    <a:pt x="20" y="46"/>
                  </a:lnTo>
                  <a:lnTo>
                    <a:pt x="20" y="39"/>
                  </a:lnTo>
                  <a:lnTo>
                    <a:pt x="20" y="39"/>
                  </a:lnTo>
                  <a:lnTo>
                    <a:pt x="20" y="39"/>
                  </a:lnTo>
                  <a:lnTo>
                    <a:pt x="20" y="33"/>
                  </a:lnTo>
                  <a:lnTo>
                    <a:pt x="20" y="33"/>
                  </a:lnTo>
                  <a:lnTo>
                    <a:pt x="26" y="33"/>
                  </a:lnTo>
                  <a:lnTo>
                    <a:pt x="26" y="33"/>
                  </a:lnTo>
                  <a:lnTo>
                    <a:pt x="85" y="33"/>
                  </a:lnTo>
                  <a:lnTo>
                    <a:pt x="85" y="46"/>
                  </a:lnTo>
                  <a:lnTo>
                    <a:pt x="98" y="46"/>
                  </a:lnTo>
                  <a:lnTo>
                    <a:pt x="98" y="33"/>
                  </a:lnTo>
                  <a:lnTo>
                    <a:pt x="131" y="33"/>
                  </a:lnTo>
                  <a:lnTo>
                    <a:pt x="131" y="13"/>
                  </a:lnTo>
                  <a:lnTo>
                    <a:pt x="98" y="1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n-NO"/>
            </a:p>
          </p:txBody>
        </p:sp>
        <p:sp>
          <p:nvSpPr>
            <p:cNvPr id="1115" name="Freeform 91"/>
            <p:cNvSpPr>
              <a:spLocks/>
            </p:cNvSpPr>
            <p:nvPr/>
          </p:nvSpPr>
          <p:spPr bwMode="auto">
            <a:xfrm>
              <a:off x="-777" y="4667"/>
              <a:ext cx="179" cy="63"/>
            </a:xfrm>
            <a:custGeom>
              <a:avLst/>
              <a:gdLst/>
              <a:ahLst/>
              <a:cxnLst>
                <a:cxn ang="0">
                  <a:pos x="98" y="13"/>
                </a:cxn>
                <a:cxn ang="0">
                  <a:pos x="98" y="13"/>
                </a:cxn>
                <a:cxn ang="0">
                  <a:pos x="98" y="0"/>
                </a:cxn>
                <a:cxn ang="0">
                  <a:pos x="85" y="0"/>
                </a:cxn>
                <a:cxn ang="0">
                  <a:pos x="85" y="13"/>
                </a:cxn>
                <a:cxn ang="0">
                  <a:pos x="20" y="13"/>
                </a:cxn>
                <a:cxn ang="0">
                  <a:pos x="20" y="13"/>
                </a:cxn>
                <a:cxn ang="0">
                  <a:pos x="20" y="13"/>
                </a:cxn>
                <a:cxn ang="0">
                  <a:pos x="13" y="13"/>
                </a:cxn>
                <a:cxn ang="0">
                  <a:pos x="6" y="13"/>
                </a:cxn>
                <a:cxn ang="0">
                  <a:pos x="6" y="19"/>
                </a:cxn>
                <a:cxn ang="0">
                  <a:pos x="6" y="19"/>
                </a:cxn>
                <a:cxn ang="0">
                  <a:pos x="0" y="19"/>
                </a:cxn>
                <a:cxn ang="0">
                  <a:pos x="0" y="19"/>
                </a:cxn>
                <a:cxn ang="0">
                  <a:pos x="0" y="26"/>
                </a:cxn>
                <a:cxn ang="0">
                  <a:pos x="0" y="32"/>
                </a:cxn>
                <a:cxn ang="0">
                  <a:pos x="0" y="32"/>
                </a:cxn>
                <a:cxn ang="0">
                  <a:pos x="0" y="32"/>
                </a:cxn>
                <a:cxn ang="0">
                  <a:pos x="0" y="46"/>
                </a:cxn>
                <a:cxn ang="0">
                  <a:pos x="20" y="46"/>
                </a:cxn>
                <a:cxn ang="0">
                  <a:pos x="20" y="39"/>
                </a:cxn>
                <a:cxn ang="0">
                  <a:pos x="20" y="39"/>
                </a:cxn>
                <a:cxn ang="0">
                  <a:pos x="20" y="32"/>
                </a:cxn>
                <a:cxn ang="0">
                  <a:pos x="20" y="32"/>
                </a:cxn>
                <a:cxn ang="0">
                  <a:pos x="20" y="32"/>
                </a:cxn>
                <a:cxn ang="0">
                  <a:pos x="26" y="32"/>
                </a:cxn>
                <a:cxn ang="0">
                  <a:pos x="26" y="32"/>
                </a:cxn>
                <a:cxn ang="0">
                  <a:pos x="85" y="32"/>
                </a:cxn>
                <a:cxn ang="0">
                  <a:pos x="85" y="46"/>
                </a:cxn>
                <a:cxn ang="0">
                  <a:pos x="98" y="46"/>
                </a:cxn>
                <a:cxn ang="0">
                  <a:pos x="98" y="32"/>
                </a:cxn>
                <a:cxn ang="0">
                  <a:pos x="131" y="32"/>
                </a:cxn>
                <a:cxn ang="0">
                  <a:pos x="131" y="13"/>
                </a:cxn>
                <a:cxn ang="0">
                  <a:pos x="98" y="13"/>
                </a:cxn>
              </a:cxnLst>
              <a:rect l="0" t="0" r="r" b="b"/>
              <a:pathLst>
                <a:path w="131" h="46">
                  <a:moveTo>
                    <a:pt x="98" y="13"/>
                  </a:moveTo>
                  <a:lnTo>
                    <a:pt x="98" y="13"/>
                  </a:lnTo>
                  <a:lnTo>
                    <a:pt x="98" y="0"/>
                  </a:lnTo>
                  <a:lnTo>
                    <a:pt x="85" y="0"/>
                  </a:lnTo>
                  <a:lnTo>
                    <a:pt x="85" y="13"/>
                  </a:lnTo>
                  <a:lnTo>
                    <a:pt x="20" y="13"/>
                  </a:lnTo>
                  <a:lnTo>
                    <a:pt x="20" y="13"/>
                  </a:lnTo>
                  <a:lnTo>
                    <a:pt x="20" y="13"/>
                  </a:lnTo>
                  <a:lnTo>
                    <a:pt x="13" y="13"/>
                  </a:lnTo>
                  <a:lnTo>
                    <a:pt x="6" y="13"/>
                  </a:lnTo>
                  <a:lnTo>
                    <a:pt x="6" y="19"/>
                  </a:lnTo>
                  <a:lnTo>
                    <a:pt x="6" y="19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0" y="26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0" y="46"/>
                  </a:lnTo>
                  <a:lnTo>
                    <a:pt x="20" y="46"/>
                  </a:lnTo>
                  <a:lnTo>
                    <a:pt x="20" y="39"/>
                  </a:lnTo>
                  <a:lnTo>
                    <a:pt x="20" y="39"/>
                  </a:lnTo>
                  <a:lnTo>
                    <a:pt x="20" y="32"/>
                  </a:lnTo>
                  <a:lnTo>
                    <a:pt x="20" y="32"/>
                  </a:lnTo>
                  <a:lnTo>
                    <a:pt x="20" y="32"/>
                  </a:lnTo>
                  <a:lnTo>
                    <a:pt x="26" y="32"/>
                  </a:lnTo>
                  <a:lnTo>
                    <a:pt x="26" y="32"/>
                  </a:lnTo>
                  <a:lnTo>
                    <a:pt x="85" y="32"/>
                  </a:lnTo>
                  <a:lnTo>
                    <a:pt x="85" y="46"/>
                  </a:lnTo>
                  <a:lnTo>
                    <a:pt x="98" y="46"/>
                  </a:lnTo>
                  <a:lnTo>
                    <a:pt x="98" y="32"/>
                  </a:lnTo>
                  <a:lnTo>
                    <a:pt x="131" y="32"/>
                  </a:lnTo>
                  <a:lnTo>
                    <a:pt x="131" y="13"/>
                  </a:lnTo>
                  <a:lnTo>
                    <a:pt x="98" y="1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n-NO"/>
            </a:p>
          </p:txBody>
        </p:sp>
        <p:sp>
          <p:nvSpPr>
            <p:cNvPr id="1116" name="Freeform 92"/>
            <p:cNvSpPr>
              <a:spLocks/>
            </p:cNvSpPr>
            <p:nvPr/>
          </p:nvSpPr>
          <p:spPr bwMode="auto">
            <a:xfrm>
              <a:off x="-787" y="4783"/>
              <a:ext cx="153" cy="81"/>
            </a:xfrm>
            <a:custGeom>
              <a:avLst/>
              <a:gdLst/>
              <a:ahLst/>
              <a:cxnLst>
                <a:cxn ang="0">
                  <a:pos x="40" y="0"/>
                </a:cxn>
                <a:cxn ang="0">
                  <a:pos x="40" y="0"/>
                </a:cxn>
                <a:cxn ang="0">
                  <a:pos x="33" y="0"/>
                </a:cxn>
                <a:cxn ang="0">
                  <a:pos x="27" y="0"/>
                </a:cxn>
                <a:cxn ang="0">
                  <a:pos x="27" y="0"/>
                </a:cxn>
                <a:cxn ang="0">
                  <a:pos x="20" y="0"/>
                </a:cxn>
                <a:cxn ang="0">
                  <a:pos x="20" y="0"/>
                </a:cxn>
                <a:cxn ang="0">
                  <a:pos x="20" y="7"/>
                </a:cxn>
                <a:cxn ang="0">
                  <a:pos x="13" y="7"/>
                </a:cxn>
                <a:cxn ang="0">
                  <a:pos x="13" y="7"/>
                </a:cxn>
                <a:cxn ang="0">
                  <a:pos x="7" y="13"/>
                </a:cxn>
                <a:cxn ang="0">
                  <a:pos x="7" y="13"/>
                </a:cxn>
                <a:cxn ang="0">
                  <a:pos x="7" y="20"/>
                </a:cxn>
                <a:cxn ang="0">
                  <a:pos x="7" y="20"/>
                </a:cxn>
                <a:cxn ang="0">
                  <a:pos x="0" y="26"/>
                </a:cxn>
                <a:cxn ang="0">
                  <a:pos x="0" y="33"/>
                </a:cxn>
                <a:cxn ang="0">
                  <a:pos x="0" y="33"/>
                </a:cxn>
                <a:cxn ang="0">
                  <a:pos x="7" y="39"/>
                </a:cxn>
                <a:cxn ang="0">
                  <a:pos x="7" y="46"/>
                </a:cxn>
                <a:cxn ang="0">
                  <a:pos x="7" y="46"/>
                </a:cxn>
                <a:cxn ang="0">
                  <a:pos x="7" y="52"/>
                </a:cxn>
                <a:cxn ang="0">
                  <a:pos x="13" y="52"/>
                </a:cxn>
                <a:cxn ang="0">
                  <a:pos x="13" y="59"/>
                </a:cxn>
                <a:cxn ang="0">
                  <a:pos x="20" y="59"/>
                </a:cxn>
                <a:cxn ang="0">
                  <a:pos x="20" y="59"/>
                </a:cxn>
                <a:cxn ang="0">
                  <a:pos x="27" y="59"/>
                </a:cxn>
                <a:cxn ang="0">
                  <a:pos x="33" y="59"/>
                </a:cxn>
                <a:cxn ang="0">
                  <a:pos x="40" y="59"/>
                </a:cxn>
                <a:cxn ang="0">
                  <a:pos x="73" y="59"/>
                </a:cxn>
                <a:cxn ang="0">
                  <a:pos x="79" y="59"/>
                </a:cxn>
                <a:cxn ang="0">
                  <a:pos x="86" y="59"/>
                </a:cxn>
                <a:cxn ang="0">
                  <a:pos x="86" y="59"/>
                </a:cxn>
                <a:cxn ang="0">
                  <a:pos x="92" y="59"/>
                </a:cxn>
                <a:cxn ang="0">
                  <a:pos x="92" y="59"/>
                </a:cxn>
                <a:cxn ang="0">
                  <a:pos x="92" y="59"/>
                </a:cxn>
                <a:cxn ang="0">
                  <a:pos x="99" y="59"/>
                </a:cxn>
                <a:cxn ang="0">
                  <a:pos x="99" y="52"/>
                </a:cxn>
                <a:cxn ang="0">
                  <a:pos x="105" y="52"/>
                </a:cxn>
                <a:cxn ang="0">
                  <a:pos x="105" y="46"/>
                </a:cxn>
                <a:cxn ang="0">
                  <a:pos x="105" y="46"/>
                </a:cxn>
                <a:cxn ang="0">
                  <a:pos x="105" y="39"/>
                </a:cxn>
                <a:cxn ang="0">
                  <a:pos x="105" y="33"/>
                </a:cxn>
                <a:cxn ang="0">
                  <a:pos x="112" y="33"/>
                </a:cxn>
                <a:cxn ang="0">
                  <a:pos x="105" y="26"/>
                </a:cxn>
                <a:cxn ang="0">
                  <a:pos x="105" y="20"/>
                </a:cxn>
                <a:cxn ang="0">
                  <a:pos x="105" y="20"/>
                </a:cxn>
                <a:cxn ang="0">
                  <a:pos x="105" y="13"/>
                </a:cxn>
                <a:cxn ang="0">
                  <a:pos x="105" y="13"/>
                </a:cxn>
                <a:cxn ang="0">
                  <a:pos x="99" y="7"/>
                </a:cxn>
                <a:cxn ang="0">
                  <a:pos x="99" y="7"/>
                </a:cxn>
                <a:cxn ang="0">
                  <a:pos x="92" y="7"/>
                </a:cxn>
                <a:cxn ang="0">
                  <a:pos x="92" y="0"/>
                </a:cxn>
                <a:cxn ang="0">
                  <a:pos x="86" y="0"/>
                </a:cxn>
                <a:cxn ang="0">
                  <a:pos x="79" y="0"/>
                </a:cxn>
                <a:cxn ang="0">
                  <a:pos x="73" y="0"/>
                </a:cxn>
                <a:cxn ang="0">
                  <a:pos x="40" y="0"/>
                </a:cxn>
              </a:cxnLst>
              <a:rect l="0" t="0" r="r" b="b"/>
              <a:pathLst>
                <a:path w="112" h="59">
                  <a:moveTo>
                    <a:pt x="40" y="0"/>
                  </a:moveTo>
                  <a:lnTo>
                    <a:pt x="40" y="0"/>
                  </a:lnTo>
                  <a:lnTo>
                    <a:pt x="33" y="0"/>
                  </a:lnTo>
                  <a:lnTo>
                    <a:pt x="27" y="0"/>
                  </a:lnTo>
                  <a:lnTo>
                    <a:pt x="27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0" y="7"/>
                  </a:lnTo>
                  <a:lnTo>
                    <a:pt x="13" y="7"/>
                  </a:lnTo>
                  <a:lnTo>
                    <a:pt x="13" y="7"/>
                  </a:lnTo>
                  <a:lnTo>
                    <a:pt x="7" y="13"/>
                  </a:lnTo>
                  <a:lnTo>
                    <a:pt x="7" y="13"/>
                  </a:lnTo>
                  <a:lnTo>
                    <a:pt x="7" y="20"/>
                  </a:lnTo>
                  <a:lnTo>
                    <a:pt x="7" y="20"/>
                  </a:lnTo>
                  <a:lnTo>
                    <a:pt x="0" y="26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7" y="39"/>
                  </a:lnTo>
                  <a:lnTo>
                    <a:pt x="7" y="46"/>
                  </a:lnTo>
                  <a:lnTo>
                    <a:pt x="7" y="46"/>
                  </a:lnTo>
                  <a:lnTo>
                    <a:pt x="7" y="52"/>
                  </a:lnTo>
                  <a:lnTo>
                    <a:pt x="13" y="52"/>
                  </a:lnTo>
                  <a:lnTo>
                    <a:pt x="13" y="59"/>
                  </a:lnTo>
                  <a:lnTo>
                    <a:pt x="20" y="59"/>
                  </a:lnTo>
                  <a:lnTo>
                    <a:pt x="20" y="59"/>
                  </a:lnTo>
                  <a:lnTo>
                    <a:pt x="27" y="59"/>
                  </a:lnTo>
                  <a:lnTo>
                    <a:pt x="33" y="59"/>
                  </a:lnTo>
                  <a:lnTo>
                    <a:pt x="40" y="59"/>
                  </a:lnTo>
                  <a:lnTo>
                    <a:pt x="73" y="59"/>
                  </a:lnTo>
                  <a:lnTo>
                    <a:pt x="79" y="59"/>
                  </a:lnTo>
                  <a:lnTo>
                    <a:pt x="86" y="59"/>
                  </a:lnTo>
                  <a:lnTo>
                    <a:pt x="86" y="59"/>
                  </a:lnTo>
                  <a:lnTo>
                    <a:pt x="92" y="59"/>
                  </a:lnTo>
                  <a:lnTo>
                    <a:pt x="92" y="59"/>
                  </a:lnTo>
                  <a:lnTo>
                    <a:pt x="92" y="59"/>
                  </a:lnTo>
                  <a:lnTo>
                    <a:pt x="99" y="59"/>
                  </a:lnTo>
                  <a:lnTo>
                    <a:pt x="99" y="52"/>
                  </a:lnTo>
                  <a:lnTo>
                    <a:pt x="105" y="52"/>
                  </a:lnTo>
                  <a:lnTo>
                    <a:pt x="105" y="46"/>
                  </a:lnTo>
                  <a:lnTo>
                    <a:pt x="105" y="46"/>
                  </a:lnTo>
                  <a:lnTo>
                    <a:pt x="105" y="39"/>
                  </a:lnTo>
                  <a:lnTo>
                    <a:pt x="105" y="33"/>
                  </a:lnTo>
                  <a:lnTo>
                    <a:pt x="112" y="33"/>
                  </a:lnTo>
                  <a:lnTo>
                    <a:pt x="105" y="26"/>
                  </a:lnTo>
                  <a:lnTo>
                    <a:pt x="105" y="20"/>
                  </a:lnTo>
                  <a:lnTo>
                    <a:pt x="105" y="20"/>
                  </a:lnTo>
                  <a:lnTo>
                    <a:pt x="105" y="13"/>
                  </a:lnTo>
                  <a:lnTo>
                    <a:pt x="105" y="13"/>
                  </a:lnTo>
                  <a:lnTo>
                    <a:pt x="99" y="7"/>
                  </a:lnTo>
                  <a:lnTo>
                    <a:pt x="99" y="7"/>
                  </a:lnTo>
                  <a:lnTo>
                    <a:pt x="92" y="7"/>
                  </a:lnTo>
                  <a:lnTo>
                    <a:pt x="92" y="0"/>
                  </a:lnTo>
                  <a:lnTo>
                    <a:pt x="86" y="0"/>
                  </a:lnTo>
                  <a:lnTo>
                    <a:pt x="79" y="0"/>
                  </a:lnTo>
                  <a:lnTo>
                    <a:pt x="73" y="0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n-NO"/>
            </a:p>
          </p:txBody>
        </p:sp>
        <p:sp>
          <p:nvSpPr>
            <p:cNvPr id="1117" name="Freeform 93"/>
            <p:cNvSpPr>
              <a:spLocks/>
            </p:cNvSpPr>
            <p:nvPr/>
          </p:nvSpPr>
          <p:spPr bwMode="auto">
            <a:xfrm>
              <a:off x="-750" y="4811"/>
              <a:ext cx="81" cy="26"/>
            </a:xfrm>
            <a:custGeom>
              <a:avLst/>
              <a:gdLst/>
              <a:ahLst/>
              <a:cxnLst>
                <a:cxn ang="0">
                  <a:pos x="52" y="0"/>
                </a:cxn>
                <a:cxn ang="0">
                  <a:pos x="52" y="0"/>
                </a:cxn>
                <a:cxn ang="0">
                  <a:pos x="52" y="0"/>
                </a:cxn>
                <a:cxn ang="0">
                  <a:pos x="52" y="0"/>
                </a:cxn>
                <a:cxn ang="0">
                  <a:pos x="59" y="0"/>
                </a:cxn>
                <a:cxn ang="0">
                  <a:pos x="59" y="6"/>
                </a:cxn>
                <a:cxn ang="0">
                  <a:pos x="59" y="6"/>
                </a:cxn>
                <a:cxn ang="0">
                  <a:pos x="59" y="6"/>
                </a:cxn>
                <a:cxn ang="0">
                  <a:pos x="59" y="6"/>
                </a:cxn>
                <a:cxn ang="0">
                  <a:pos x="59" y="13"/>
                </a:cxn>
                <a:cxn ang="0">
                  <a:pos x="59" y="13"/>
                </a:cxn>
                <a:cxn ang="0">
                  <a:pos x="59" y="13"/>
                </a:cxn>
                <a:cxn ang="0">
                  <a:pos x="59" y="19"/>
                </a:cxn>
                <a:cxn ang="0">
                  <a:pos x="59" y="19"/>
                </a:cxn>
                <a:cxn ang="0">
                  <a:pos x="59" y="19"/>
                </a:cxn>
                <a:cxn ang="0">
                  <a:pos x="52" y="19"/>
                </a:cxn>
                <a:cxn ang="0">
                  <a:pos x="52" y="19"/>
                </a:cxn>
                <a:cxn ang="0">
                  <a:pos x="52" y="19"/>
                </a:cxn>
                <a:cxn ang="0">
                  <a:pos x="6" y="19"/>
                </a:cxn>
                <a:cxn ang="0">
                  <a:pos x="6" y="19"/>
                </a:cxn>
                <a:cxn ang="0">
                  <a:pos x="6" y="19"/>
                </a:cxn>
                <a:cxn ang="0">
                  <a:pos x="0" y="19"/>
                </a:cxn>
                <a:cxn ang="0">
                  <a:pos x="0" y="19"/>
                </a:cxn>
                <a:cxn ang="0">
                  <a:pos x="0" y="19"/>
                </a:cxn>
                <a:cxn ang="0">
                  <a:pos x="0" y="13"/>
                </a:cxn>
                <a:cxn ang="0">
                  <a:pos x="0" y="13"/>
                </a:cxn>
                <a:cxn ang="0">
                  <a:pos x="0" y="13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6" y="0"/>
                </a:cxn>
                <a:cxn ang="0">
                  <a:pos x="6" y="0"/>
                </a:cxn>
                <a:cxn ang="0">
                  <a:pos x="52" y="0"/>
                </a:cxn>
              </a:cxnLst>
              <a:rect l="0" t="0" r="r" b="b"/>
              <a:pathLst>
                <a:path w="59" h="19">
                  <a:moveTo>
                    <a:pt x="52" y="0"/>
                  </a:moveTo>
                  <a:lnTo>
                    <a:pt x="52" y="0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9" y="0"/>
                  </a:lnTo>
                  <a:lnTo>
                    <a:pt x="59" y="6"/>
                  </a:lnTo>
                  <a:lnTo>
                    <a:pt x="59" y="6"/>
                  </a:lnTo>
                  <a:lnTo>
                    <a:pt x="59" y="6"/>
                  </a:lnTo>
                  <a:lnTo>
                    <a:pt x="59" y="6"/>
                  </a:lnTo>
                  <a:lnTo>
                    <a:pt x="59" y="13"/>
                  </a:lnTo>
                  <a:lnTo>
                    <a:pt x="59" y="13"/>
                  </a:lnTo>
                  <a:lnTo>
                    <a:pt x="59" y="13"/>
                  </a:lnTo>
                  <a:lnTo>
                    <a:pt x="59" y="19"/>
                  </a:lnTo>
                  <a:lnTo>
                    <a:pt x="59" y="19"/>
                  </a:lnTo>
                  <a:lnTo>
                    <a:pt x="59" y="19"/>
                  </a:lnTo>
                  <a:lnTo>
                    <a:pt x="52" y="19"/>
                  </a:lnTo>
                  <a:lnTo>
                    <a:pt x="52" y="19"/>
                  </a:lnTo>
                  <a:lnTo>
                    <a:pt x="52" y="19"/>
                  </a:lnTo>
                  <a:lnTo>
                    <a:pt x="6" y="19"/>
                  </a:lnTo>
                  <a:lnTo>
                    <a:pt x="6" y="19"/>
                  </a:lnTo>
                  <a:lnTo>
                    <a:pt x="6" y="19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5F5F5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n-NO"/>
            </a:p>
          </p:txBody>
        </p:sp>
        <p:sp>
          <p:nvSpPr>
            <p:cNvPr id="1118" name="Freeform 94"/>
            <p:cNvSpPr>
              <a:spLocks/>
            </p:cNvSpPr>
            <p:nvPr/>
          </p:nvSpPr>
          <p:spPr bwMode="auto">
            <a:xfrm>
              <a:off x="-777" y="4937"/>
              <a:ext cx="143" cy="6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19"/>
                </a:cxn>
                <a:cxn ang="0">
                  <a:pos x="59" y="19"/>
                </a:cxn>
                <a:cxn ang="0">
                  <a:pos x="59" y="19"/>
                </a:cxn>
                <a:cxn ang="0">
                  <a:pos x="66" y="19"/>
                </a:cxn>
                <a:cxn ang="0">
                  <a:pos x="72" y="26"/>
                </a:cxn>
                <a:cxn ang="0">
                  <a:pos x="72" y="26"/>
                </a:cxn>
                <a:cxn ang="0">
                  <a:pos x="72" y="26"/>
                </a:cxn>
                <a:cxn ang="0">
                  <a:pos x="79" y="26"/>
                </a:cxn>
                <a:cxn ang="0">
                  <a:pos x="79" y="32"/>
                </a:cxn>
                <a:cxn ang="0">
                  <a:pos x="79" y="32"/>
                </a:cxn>
                <a:cxn ang="0">
                  <a:pos x="79" y="39"/>
                </a:cxn>
                <a:cxn ang="0">
                  <a:pos x="79" y="45"/>
                </a:cxn>
                <a:cxn ang="0">
                  <a:pos x="79" y="45"/>
                </a:cxn>
                <a:cxn ang="0">
                  <a:pos x="79" y="45"/>
                </a:cxn>
                <a:cxn ang="0">
                  <a:pos x="105" y="45"/>
                </a:cxn>
                <a:cxn ang="0">
                  <a:pos x="98" y="45"/>
                </a:cxn>
                <a:cxn ang="0">
                  <a:pos x="98" y="39"/>
                </a:cxn>
                <a:cxn ang="0">
                  <a:pos x="98" y="39"/>
                </a:cxn>
                <a:cxn ang="0">
                  <a:pos x="98" y="32"/>
                </a:cxn>
                <a:cxn ang="0">
                  <a:pos x="98" y="32"/>
                </a:cxn>
                <a:cxn ang="0">
                  <a:pos x="92" y="26"/>
                </a:cxn>
                <a:cxn ang="0">
                  <a:pos x="92" y="19"/>
                </a:cxn>
                <a:cxn ang="0">
                  <a:pos x="98" y="19"/>
                </a:cxn>
                <a:cxn ang="0">
                  <a:pos x="98" y="0"/>
                </a:cxn>
                <a:cxn ang="0">
                  <a:pos x="0" y="0"/>
                </a:cxn>
              </a:cxnLst>
              <a:rect l="0" t="0" r="r" b="b"/>
              <a:pathLst>
                <a:path w="105" h="45">
                  <a:moveTo>
                    <a:pt x="0" y="0"/>
                  </a:moveTo>
                  <a:lnTo>
                    <a:pt x="0" y="0"/>
                  </a:lnTo>
                  <a:lnTo>
                    <a:pt x="0" y="19"/>
                  </a:lnTo>
                  <a:lnTo>
                    <a:pt x="59" y="19"/>
                  </a:lnTo>
                  <a:lnTo>
                    <a:pt x="59" y="19"/>
                  </a:lnTo>
                  <a:lnTo>
                    <a:pt x="66" y="19"/>
                  </a:lnTo>
                  <a:lnTo>
                    <a:pt x="72" y="26"/>
                  </a:lnTo>
                  <a:lnTo>
                    <a:pt x="72" y="26"/>
                  </a:lnTo>
                  <a:lnTo>
                    <a:pt x="72" y="26"/>
                  </a:lnTo>
                  <a:lnTo>
                    <a:pt x="79" y="26"/>
                  </a:lnTo>
                  <a:lnTo>
                    <a:pt x="79" y="32"/>
                  </a:lnTo>
                  <a:lnTo>
                    <a:pt x="79" y="32"/>
                  </a:lnTo>
                  <a:lnTo>
                    <a:pt x="79" y="39"/>
                  </a:lnTo>
                  <a:lnTo>
                    <a:pt x="79" y="45"/>
                  </a:lnTo>
                  <a:lnTo>
                    <a:pt x="79" y="45"/>
                  </a:lnTo>
                  <a:lnTo>
                    <a:pt x="79" y="45"/>
                  </a:lnTo>
                  <a:lnTo>
                    <a:pt x="105" y="45"/>
                  </a:lnTo>
                  <a:lnTo>
                    <a:pt x="98" y="45"/>
                  </a:lnTo>
                  <a:lnTo>
                    <a:pt x="98" y="39"/>
                  </a:lnTo>
                  <a:lnTo>
                    <a:pt x="98" y="39"/>
                  </a:lnTo>
                  <a:lnTo>
                    <a:pt x="98" y="32"/>
                  </a:lnTo>
                  <a:lnTo>
                    <a:pt x="98" y="32"/>
                  </a:lnTo>
                  <a:lnTo>
                    <a:pt x="92" y="26"/>
                  </a:lnTo>
                  <a:lnTo>
                    <a:pt x="92" y="19"/>
                  </a:lnTo>
                  <a:lnTo>
                    <a:pt x="98" y="19"/>
                  </a:lnTo>
                  <a:lnTo>
                    <a:pt x="9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n-NO"/>
            </a:p>
          </p:txBody>
        </p:sp>
        <p:sp>
          <p:nvSpPr>
            <p:cNvPr id="1119" name="Freeform 95"/>
            <p:cNvSpPr>
              <a:spLocks/>
            </p:cNvSpPr>
            <p:nvPr/>
          </p:nvSpPr>
          <p:spPr bwMode="auto">
            <a:xfrm>
              <a:off x="-787" y="5215"/>
              <a:ext cx="207" cy="90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7" y="0"/>
                </a:cxn>
                <a:cxn ang="0">
                  <a:pos x="7" y="26"/>
                </a:cxn>
                <a:cxn ang="0">
                  <a:pos x="13" y="26"/>
                </a:cxn>
                <a:cxn ang="0">
                  <a:pos x="7" y="26"/>
                </a:cxn>
                <a:cxn ang="0">
                  <a:pos x="7" y="33"/>
                </a:cxn>
                <a:cxn ang="0">
                  <a:pos x="7" y="33"/>
                </a:cxn>
                <a:cxn ang="0">
                  <a:pos x="7" y="33"/>
                </a:cxn>
                <a:cxn ang="0">
                  <a:pos x="0" y="39"/>
                </a:cxn>
                <a:cxn ang="0">
                  <a:pos x="0" y="39"/>
                </a:cxn>
                <a:cxn ang="0">
                  <a:pos x="0" y="46"/>
                </a:cxn>
                <a:cxn ang="0">
                  <a:pos x="0" y="53"/>
                </a:cxn>
                <a:cxn ang="0">
                  <a:pos x="7" y="53"/>
                </a:cxn>
                <a:cxn ang="0">
                  <a:pos x="7" y="59"/>
                </a:cxn>
                <a:cxn ang="0">
                  <a:pos x="13" y="59"/>
                </a:cxn>
                <a:cxn ang="0">
                  <a:pos x="13" y="66"/>
                </a:cxn>
                <a:cxn ang="0">
                  <a:pos x="20" y="66"/>
                </a:cxn>
                <a:cxn ang="0">
                  <a:pos x="33" y="66"/>
                </a:cxn>
                <a:cxn ang="0">
                  <a:pos x="73" y="66"/>
                </a:cxn>
                <a:cxn ang="0">
                  <a:pos x="86" y="66"/>
                </a:cxn>
                <a:cxn ang="0">
                  <a:pos x="92" y="66"/>
                </a:cxn>
                <a:cxn ang="0">
                  <a:pos x="99" y="66"/>
                </a:cxn>
                <a:cxn ang="0">
                  <a:pos x="99" y="59"/>
                </a:cxn>
                <a:cxn ang="0">
                  <a:pos x="105" y="59"/>
                </a:cxn>
                <a:cxn ang="0">
                  <a:pos x="105" y="53"/>
                </a:cxn>
                <a:cxn ang="0">
                  <a:pos x="105" y="53"/>
                </a:cxn>
                <a:cxn ang="0">
                  <a:pos x="112" y="46"/>
                </a:cxn>
                <a:cxn ang="0">
                  <a:pos x="105" y="39"/>
                </a:cxn>
                <a:cxn ang="0">
                  <a:pos x="105" y="39"/>
                </a:cxn>
                <a:cxn ang="0">
                  <a:pos x="105" y="33"/>
                </a:cxn>
                <a:cxn ang="0">
                  <a:pos x="105" y="33"/>
                </a:cxn>
                <a:cxn ang="0">
                  <a:pos x="105" y="33"/>
                </a:cxn>
                <a:cxn ang="0">
                  <a:pos x="105" y="26"/>
                </a:cxn>
                <a:cxn ang="0">
                  <a:pos x="99" y="26"/>
                </a:cxn>
                <a:cxn ang="0">
                  <a:pos x="99" y="26"/>
                </a:cxn>
                <a:cxn ang="0">
                  <a:pos x="99" y="26"/>
                </a:cxn>
                <a:cxn ang="0">
                  <a:pos x="151" y="26"/>
                </a:cxn>
                <a:cxn ang="0">
                  <a:pos x="151" y="0"/>
                </a:cxn>
                <a:cxn ang="0">
                  <a:pos x="7" y="0"/>
                </a:cxn>
              </a:cxnLst>
              <a:rect l="0" t="0" r="r" b="b"/>
              <a:pathLst>
                <a:path w="151" h="66">
                  <a:moveTo>
                    <a:pt x="7" y="0"/>
                  </a:moveTo>
                  <a:lnTo>
                    <a:pt x="7" y="0"/>
                  </a:lnTo>
                  <a:lnTo>
                    <a:pt x="7" y="26"/>
                  </a:lnTo>
                  <a:lnTo>
                    <a:pt x="13" y="26"/>
                  </a:lnTo>
                  <a:lnTo>
                    <a:pt x="7" y="26"/>
                  </a:lnTo>
                  <a:lnTo>
                    <a:pt x="7" y="33"/>
                  </a:lnTo>
                  <a:lnTo>
                    <a:pt x="7" y="33"/>
                  </a:lnTo>
                  <a:lnTo>
                    <a:pt x="7" y="33"/>
                  </a:lnTo>
                  <a:lnTo>
                    <a:pt x="0" y="39"/>
                  </a:lnTo>
                  <a:lnTo>
                    <a:pt x="0" y="39"/>
                  </a:lnTo>
                  <a:lnTo>
                    <a:pt x="0" y="46"/>
                  </a:lnTo>
                  <a:lnTo>
                    <a:pt x="0" y="53"/>
                  </a:lnTo>
                  <a:lnTo>
                    <a:pt x="7" y="53"/>
                  </a:lnTo>
                  <a:lnTo>
                    <a:pt x="7" y="59"/>
                  </a:lnTo>
                  <a:lnTo>
                    <a:pt x="13" y="59"/>
                  </a:lnTo>
                  <a:lnTo>
                    <a:pt x="13" y="66"/>
                  </a:lnTo>
                  <a:lnTo>
                    <a:pt x="20" y="66"/>
                  </a:lnTo>
                  <a:lnTo>
                    <a:pt x="33" y="66"/>
                  </a:lnTo>
                  <a:lnTo>
                    <a:pt x="73" y="66"/>
                  </a:lnTo>
                  <a:lnTo>
                    <a:pt x="86" y="66"/>
                  </a:lnTo>
                  <a:lnTo>
                    <a:pt x="92" y="66"/>
                  </a:lnTo>
                  <a:lnTo>
                    <a:pt x="99" y="66"/>
                  </a:lnTo>
                  <a:lnTo>
                    <a:pt x="99" y="59"/>
                  </a:lnTo>
                  <a:lnTo>
                    <a:pt x="105" y="59"/>
                  </a:lnTo>
                  <a:lnTo>
                    <a:pt x="105" y="53"/>
                  </a:lnTo>
                  <a:lnTo>
                    <a:pt x="105" y="53"/>
                  </a:lnTo>
                  <a:lnTo>
                    <a:pt x="112" y="46"/>
                  </a:lnTo>
                  <a:lnTo>
                    <a:pt x="105" y="39"/>
                  </a:lnTo>
                  <a:lnTo>
                    <a:pt x="105" y="39"/>
                  </a:lnTo>
                  <a:lnTo>
                    <a:pt x="105" y="33"/>
                  </a:lnTo>
                  <a:lnTo>
                    <a:pt x="105" y="33"/>
                  </a:lnTo>
                  <a:lnTo>
                    <a:pt x="105" y="33"/>
                  </a:lnTo>
                  <a:lnTo>
                    <a:pt x="105" y="26"/>
                  </a:lnTo>
                  <a:lnTo>
                    <a:pt x="99" y="26"/>
                  </a:lnTo>
                  <a:lnTo>
                    <a:pt x="99" y="26"/>
                  </a:lnTo>
                  <a:lnTo>
                    <a:pt x="99" y="26"/>
                  </a:lnTo>
                  <a:lnTo>
                    <a:pt x="151" y="26"/>
                  </a:lnTo>
                  <a:lnTo>
                    <a:pt x="151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n-NO"/>
            </a:p>
          </p:txBody>
        </p:sp>
        <p:sp>
          <p:nvSpPr>
            <p:cNvPr id="1120" name="Freeform 96"/>
            <p:cNvSpPr>
              <a:spLocks/>
            </p:cNvSpPr>
            <p:nvPr/>
          </p:nvSpPr>
          <p:spPr bwMode="auto">
            <a:xfrm>
              <a:off x="-777" y="5061"/>
              <a:ext cx="143" cy="9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20"/>
                </a:cxn>
                <a:cxn ang="0">
                  <a:pos x="66" y="20"/>
                </a:cxn>
                <a:cxn ang="0">
                  <a:pos x="72" y="20"/>
                </a:cxn>
                <a:cxn ang="0">
                  <a:pos x="72" y="20"/>
                </a:cxn>
                <a:cxn ang="0">
                  <a:pos x="72" y="20"/>
                </a:cxn>
                <a:cxn ang="0">
                  <a:pos x="79" y="27"/>
                </a:cxn>
                <a:cxn ang="0">
                  <a:pos x="79" y="27"/>
                </a:cxn>
                <a:cxn ang="0">
                  <a:pos x="79" y="27"/>
                </a:cxn>
                <a:cxn ang="0">
                  <a:pos x="79" y="27"/>
                </a:cxn>
                <a:cxn ang="0">
                  <a:pos x="79" y="27"/>
                </a:cxn>
                <a:cxn ang="0">
                  <a:pos x="79" y="33"/>
                </a:cxn>
                <a:cxn ang="0">
                  <a:pos x="79" y="33"/>
                </a:cxn>
                <a:cxn ang="0">
                  <a:pos x="79" y="33"/>
                </a:cxn>
                <a:cxn ang="0">
                  <a:pos x="79" y="40"/>
                </a:cxn>
                <a:cxn ang="0">
                  <a:pos x="79" y="40"/>
                </a:cxn>
                <a:cxn ang="0">
                  <a:pos x="79" y="40"/>
                </a:cxn>
                <a:cxn ang="0">
                  <a:pos x="72" y="40"/>
                </a:cxn>
                <a:cxn ang="0">
                  <a:pos x="72" y="40"/>
                </a:cxn>
                <a:cxn ang="0">
                  <a:pos x="66" y="40"/>
                </a:cxn>
                <a:cxn ang="0">
                  <a:pos x="0" y="40"/>
                </a:cxn>
                <a:cxn ang="0">
                  <a:pos x="0" y="66"/>
                </a:cxn>
                <a:cxn ang="0">
                  <a:pos x="79" y="66"/>
                </a:cxn>
                <a:cxn ang="0">
                  <a:pos x="85" y="60"/>
                </a:cxn>
                <a:cxn ang="0">
                  <a:pos x="85" y="60"/>
                </a:cxn>
                <a:cxn ang="0">
                  <a:pos x="92" y="60"/>
                </a:cxn>
                <a:cxn ang="0">
                  <a:pos x="92" y="60"/>
                </a:cxn>
                <a:cxn ang="0">
                  <a:pos x="98" y="53"/>
                </a:cxn>
                <a:cxn ang="0">
                  <a:pos x="98" y="53"/>
                </a:cxn>
                <a:cxn ang="0">
                  <a:pos x="98" y="46"/>
                </a:cxn>
                <a:cxn ang="0">
                  <a:pos x="98" y="46"/>
                </a:cxn>
                <a:cxn ang="0">
                  <a:pos x="105" y="40"/>
                </a:cxn>
                <a:cxn ang="0">
                  <a:pos x="98" y="40"/>
                </a:cxn>
                <a:cxn ang="0">
                  <a:pos x="98" y="33"/>
                </a:cxn>
                <a:cxn ang="0">
                  <a:pos x="98" y="33"/>
                </a:cxn>
                <a:cxn ang="0">
                  <a:pos x="98" y="27"/>
                </a:cxn>
                <a:cxn ang="0">
                  <a:pos x="98" y="27"/>
                </a:cxn>
                <a:cxn ang="0">
                  <a:pos x="92" y="27"/>
                </a:cxn>
                <a:cxn ang="0">
                  <a:pos x="92" y="20"/>
                </a:cxn>
                <a:cxn ang="0">
                  <a:pos x="92" y="20"/>
                </a:cxn>
                <a:cxn ang="0">
                  <a:pos x="98" y="20"/>
                </a:cxn>
                <a:cxn ang="0">
                  <a:pos x="98" y="0"/>
                </a:cxn>
                <a:cxn ang="0">
                  <a:pos x="0" y="0"/>
                </a:cxn>
              </a:cxnLst>
              <a:rect l="0" t="0" r="r" b="b"/>
              <a:pathLst>
                <a:path w="105" h="66">
                  <a:moveTo>
                    <a:pt x="0" y="0"/>
                  </a:moveTo>
                  <a:lnTo>
                    <a:pt x="0" y="0"/>
                  </a:lnTo>
                  <a:lnTo>
                    <a:pt x="0" y="20"/>
                  </a:lnTo>
                  <a:lnTo>
                    <a:pt x="66" y="20"/>
                  </a:lnTo>
                  <a:lnTo>
                    <a:pt x="72" y="20"/>
                  </a:lnTo>
                  <a:lnTo>
                    <a:pt x="72" y="20"/>
                  </a:lnTo>
                  <a:lnTo>
                    <a:pt x="72" y="20"/>
                  </a:lnTo>
                  <a:lnTo>
                    <a:pt x="79" y="27"/>
                  </a:lnTo>
                  <a:lnTo>
                    <a:pt x="79" y="27"/>
                  </a:lnTo>
                  <a:lnTo>
                    <a:pt x="79" y="27"/>
                  </a:lnTo>
                  <a:lnTo>
                    <a:pt x="79" y="27"/>
                  </a:lnTo>
                  <a:lnTo>
                    <a:pt x="79" y="27"/>
                  </a:lnTo>
                  <a:lnTo>
                    <a:pt x="79" y="33"/>
                  </a:lnTo>
                  <a:lnTo>
                    <a:pt x="79" y="33"/>
                  </a:lnTo>
                  <a:lnTo>
                    <a:pt x="79" y="33"/>
                  </a:lnTo>
                  <a:lnTo>
                    <a:pt x="79" y="40"/>
                  </a:lnTo>
                  <a:lnTo>
                    <a:pt x="79" y="40"/>
                  </a:lnTo>
                  <a:lnTo>
                    <a:pt x="79" y="40"/>
                  </a:lnTo>
                  <a:lnTo>
                    <a:pt x="72" y="40"/>
                  </a:lnTo>
                  <a:lnTo>
                    <a:pt x="72" y="40"/>
                  </a:lnTo>
                  <a:lnTo>
                    <a:pt x="66" y="40"/>
                  </a:lnTo>
                  <a:lnTo>
                    <a:pt x="0" y="40"/>
                  </a:lnTo>
                  <a:lnTo>
                    <a:pt x="0" y="66"/>
                  </a:lnTo>
                  <a:lnTo>
                    <a:pt x="79" y="66"/>
                  </a:lnTo>
                  <a:lnTo>
                    <a:pt x="85" y="60"/>
                  </a:lnTo>
                  <a:lnTo>
                    <a:pt x="85" y="60"/>
                  </a:lnTo>
                  <a:lnTo>
                    <a:pt x="92" y="60"/>
                  </a:lnTo>
                  <a:lnTo>
                    <a:pt x="92" y="60"/>
                  </a:lnTo>
                  <a:lnTo>
                    <a:pt x="98" y="53"/>
                  </a:lnTo>
                  <a:lnTo>
                    <a:pt x="98" y="53"/>
                  </a:lnTo>
                  <a:lnTo>
                    <a:pt x="98" y="46"/>
                  </a:lnTo>
                  <a:lnTo>
                    <a:pt x="98" y="46"/>
                  </a:lnTo>
                  <a:lnTo>
                    <a:pt x="105" y="40"/>
                  </a:lnTo>
                  <a:lnTo>
                    <a:pt x="98" y="40"/>
                  </a:lnTo>
                  <a:lnTo>
                    <a:pt x="98" y="33"/>
                  </a:lnTo>
                  <a:lnTo>
                    <a:pt x="98" y="33"/>
                  </a:lnTo>
                  <a:lnTo>
                    <a:pt x="98" y="27"/>
                  </a:lnTo>
                  <a:lnTo>
                    <a:pt x="98" y="27"/>
                  </a:lnTo>
                  <a:lnTo>
                    <a:pt x="92" y="27"/>
                  </a:lnTo>
                  <a:lnTo>
                    <a:pt x="92" y="20"/>
                  </a:lnTo>
                  <a:lnTo>
                    <a:pt x="92" y="20"/>
                  </a:lnTo>
                  <a:lnTo>
                    <a:pt x="98" y="20"/>
                  </a:lnTo>
                  <a:lnTo>
                    <a:pt x="9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n-NO"/>
            </a:p>
          </p:txBody>
        </p:sp>
        <p:sp>
          <p:nvSpPr>
            <p:cNvPr id="1121" name="Freeform 97"/>
            <p:cNvSpPr>
              <a:spLocks/>
            </p:cNvSpPr>
            <p:nvPr/>
          </p:nvSpPr>
          <p:spPr bwMode="auto">
            <a:xfrm>
              <a:off x="-787" y="5512"/>
              <a:ext cx="153" cy="89"/>
            </a:xfrm>
            <a:custGeom>
              <a:avLst/>
              <a:gdLst/>
              <a:ahLst/>
              <a:cxnLst>
                <a:cxn ang="0">
                  <a:pos x="46" y="65"/>
                </a:cxn>
                <a:cxn ang="0">
                  <a:pos x="46" y="65"/>
                </a:cxn>
                <a:cxn ang="0">
                  <a:pos x="79" y="65"/>
                </a:cxn>
                <a:cxn ang="0">
                  <a:pos x="86" y="65"/>
                </a:cxn>
                <a:cxn ang="0">
                  <a:pos x="92" y="59"/>
                </a:cxn>
                <a:cxn ang="0">
                  <a:pos x="92" y="59"/>
                </a:cxn>
                <a:cxn ang="0">
                  <a:pos x="99" y="52"/>
                </a:cxn>
                <a:cxn ang="0">
                  <a:pos x="105" y="52"/>
                </a:cxn>
                <a:cxn ang="0">
                  <a:pos x="105" y="46"/>
                </a:cxn>
                <a:cxn ang="0">
                  <a:pos x="105" y="39"/>
                </a:cxn>
                <a:cxn ang="0">
                  <a:pos x="112" y="33"/>
                </a:cxn>
                <a:cxn ang="0">
                  <a:pos x="105" y="26"/>
                </a:cxn>
                <a:cxn ang="0">
                  <a:pos x="105" y="26"/>
                </a:cxn>
                <a:cxn ang="0">
                  <a:pos x="105" y="13"/>
                </a:cxn>
                <a:cxn ang="0">
                  <a:pos x="105" y="13"/>
                </a:cxn>
                <a:cxn ang="0">
                  <a:pos x="99" y="13"/>
                </a:cxn>
                <a:cxn ang="0">
                  <a:pos x="92" y="6"/>
                </a:cxn>
                <a:cxn ang="0">
                  <a:pos x="92" y="6"/>
                </a:cxn>
                <a:cxn ang="0">
                  <a:pos x="86" y="0"/>
                </a:cxn>
                <a:cxn ang="0">
                  <a:pos x="73" y="0"/>
                </a:cxn>
                <a:cxn ang="0">
                  <a:pos x="40" y="0"/>
                </a:cxn>
                <a:cxn ang="0">
                  <a:pos x="27" y="0"/>
                </a:cxn>
                <a:cxn ang="0">
                  <a:pos x="20" y="6"/>
                </a:cxn>
                <a:cxn ang="0">
                  <a:pos x="20" y="6"/>
                </a:cxn>
                <a:cxn ang="0">
                  <a:pos x="13" y="13"/>
                </a:cxn>
                <a:cxn ang="0">
                  <a:pos x="7" y="13"/>
                </a:cxn>
                <a:cxn ang="0">
                  <a:pos x="7" y="13"/>
                </a:cxn>
                <a:cxn ang="0">
                  <a:pos x="7" y="19"/>
                </a:cxn>
                <a:cxn ang="0">
                  <a:pos x="7" y="26"/>
                </a:cxn>
                <a:cxn ang="0">
                  <a:pos x="0" y="26"/>
                </a:cxn>
                <a:cxn ang="0">
                  <a:pos x="0" y="33"/>
                </a:cxn>
                <a:cxn ang="0">
                  <a:pos x="0" y="39"/>
                </a:cxn>
                <a:cxn ang="0">
                  <a:pos x="7" y="46"/>
                </a:cxn>
                <a:cxn ang="0">
                  <a:pos x="7" y="52"/>
                </a:cxn>
                <a:cxn ang="0">
                  <a:pos x="13" y="52"/>
                </a:cxn>
                <a:cxn ang="0">
                  <a:pos x="13" y="59"/>
                </a:cxn>
                <a:cxn ang="0">
                  <a:pos x="20" y="59"/>
                </a:cxn>
                <a:cxn ang="0">
                  <a:pos x="20" y="59"/>
                </a:cxn>
                <a:cxn ang="0">
                  <a:pos x="27" y="65"/>
                </a:cxn>
                <a:cxn ang="0">
                  <a:pos x="33" y="65"/>
                </a:cxn>
                <a:cxn ang="0">
                  <a:pos x="33" y="46"/>
                </a:cxn>
                <a:cxn ang="0">
                  <a:pos x="33" y="39"/>
                </a:cxn>
                <a:cxn ang="0">
                  <a:pos x="27" y="39"/>
                </a:cxn>
                <a:cxn ang="0">
                  <a:pos x="27" y="39"/>
                </a:cxn>
                <a:cxn ang="0">
                  <a:pos x="27" y="39"/>
                </a:cxn>
                <a:cxn ang="0">
                  <a:pos x="27" y="33"/>
                </a:cxn>
                <a:cxn ang="0">
                  <a:pos x="27" y="33"/>
                </a:cxn>
                <a:cxn ang="0">
                  <a:pos x="27" y="26"/>
                </a:cxn>
                <a:cxn ang="0">
                  <a:pos x="27" y="26"/>
                </a:cxn>
                <a:cxn ang="0">
                  <a:pos x="27" y="26"/>
                </a:cxn>
                <a:cxn ang="0">
                  <a:pos x="33" y="19"/>
                </a:cxn>
                <a:cxn ang="0">
                  <a:pos x="46" y="19"/>
                </a:cxn>
                <a:cxn ang="0">
                  <a:pos x="46" y="65"/>
                </a:cxn>
              </a:cxnLst>
              <a:rect l="0" t="0" r="r" b="b"/>
              <a:pathLst>
                <a:path w="112" h="65">
                  <a:moveTo>
                    <a:pt x="46" y="65"/>
                  </a:moveTo>
                  <a:lnTo>
                    <a:pt x="46" y="65"/>
                  </a:lnTo>
                  <a:lnTo>
                    <a:pt x="79" y="65"/>
                  </a:lnTo>
                  <a:lnTo>
                    <a:pt x="86" y="65"/>
                  </a:lnTo>
                  <a:lnTo>
                    <a:pt x="92" y="59"/>
                  </a:lnTo>
                  <a:lnTo>
                    <a:pt x="92" y="59"/>
                  </a:lnTo>
                  <a:lnTo>
                    <a:pt x="99" y="52"/>
                  </a:lnTo>
                  <a:lnTo>
                    <a:pt x="105" y="52"/>
                  </a:lnTo>
                  <a:lnTo>
                    <a:pt x="105" y="46"/>
                  </a:lnTo>
                  <a:lnTo>
                    <a:pt x="105" y="39"/>
                  </a:lnTo>
                  <a:lnTo>
                    <a:pt x="112" y="33"/>
                  </a:lnTo>
                  <a:lnTo>
                    <a:pt x="105" y="26"/>
                  </a:lnTo>
                  <a:lnTo>
                    <a:pt x="105" y="26"/>
                  </a:lnTo>
                  <a:lnTo>
                    <a:pt x="105" y="13"/>
                  </a:lnTo>
                  <a:lnTo>
                    <a:pt x="105" y="13"/>
                  </a:lnTo>
                  <a:lnTo>
                    <a:pt x="99" y="13"/>
                  </a:lnTo>
                  <a:lnTo>
                    <a:pt x="92" y="6"/>
                  </a:lnTo>
                  <a:lnTo>
                    <a:pt x="92" y="6"/>
                  </a:lnTo>
                  <a:lnTo>
                    <a:pt x="86" y="0"/>
                  </a:lnTo>
                  <a:lnTo>
                    <a:pt x="73" y="0"/>
                  </a:lnTo>
                  <a:lnTo>
                    <a:pt x="40" y="0"/>
                  </a:lnTo>
                  <a:lnTo>
                    <a:pt x="27" y="0"/>
                  </a:lnTo>
                  <a:lnTo>
                    <a:pt x="20" y="6"/>
                  </a:lnTo>
                  <a:lnTo>
                    <a:pt x="20" y="6"/>
                  </a:lnTo>
                  <a:lnTo>
                    <a:pt x="13" y="13"/>
                  </a:lnTo>
                  <a:lnTo>
                    <a:pt x="7" y="13"/>
                  </a:lnTo>
                  <a:lnTo>
                    <a:pt x="7" y="13"/>
                  </a:lnTo>
                  <a:lnTo>
                    <a:pt x="7" y="19"/>
                  </a:lnTo>
                  <a:lnTo>
                    <a:pt x="7" y="26"/>
                  </a:lnTo>
                  <a:lnTo>
                    <a:pt x="0" y="26"/>
                  </a:lnTo>
                  <a:lnTo>
                    <a:pt x="0" y="33"/>
                  </a:lnTo>
                  <a:lnTo>
                    <a:pt x="0" y="39"/>
                  </a:lnTo>
                  <a:lnTo>
                    <a:pt x="7" y="46"/>
                  </a:lnTo>
                  <a:lnTo>
                    <a:pt x="7" y="52"/>
                  </a:lnTo>
                  <a:lnTo>
                    <a:pt x="13" y="52"/>
                  </a:lnTo>
                  <a:lnTo>
                    <a:pt x="13" y="59"/>
                  </a:lnTo>
                  <a:lnTo>
                    <a:pt x="20" y="59"/>
                  </a:lnTo>
                  <a:lnTo>
                    <a:pt x="20" y="59"/>
                  </a:lnTo>
                  <a:lnTo>
                    <a:pt x="27" y="65"/>
                  </a:lnTo>
                  <a:lnTo>
                    <a:pt x="33" y="65"/>
                  </a:lnTo>
                  <a:lnTo>
                    <a:pt x="33" y="46"/>
                  </a:lnTo>
                  <a:lnTo>
                    <a:pt x="33" y="39"/>
                  </a:lnTo>
                  <a:lnTo>
                    <a:pt x="27" y="39"/>
                  </a:lnTo>
                  <a:lnTo>
                    <a:pt x="27" y="39"/>
                  </a:lnTo>
                  <a:lnTo>
                    <a:pt x="27" y="39"/>
                  </a:lnTo>
                  <a:lnTo>
                    <a:pt x="27" y="33"/>
                  </a:lnTo>
                  <a:lnTo>
                    <a:pt x="27" y="33"/>
                  </a:lnTo>
                  <a:lnTo>
                    <a:pt x="27" y="26"/>
                  </a:lnTo>
                  <a:lnTo>
                    <a:pt x="27" y="26"/>
                  </a:lnTo>
                  <a:lnTo>
                    <a:pt x="27" y="26"/>
                  </a:lnTo>
                  <a:lnTo>
                    <a:pt x="33" y="19"/>
                  </a:lnTo>
                  <a:lnTo>
                    <a:pt x="46" y="19"/>
                  </a:lnTo>
                  <a:lnTo>
                    <a:pt x="46" y="6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n-NO"/>
            </a:p>
          </p:txBody>
        </p:sp>
        <p:sp>
          <p:nvSpPr>
            <p:cNvPr id="1122" name="Freeform 98"/>
            <p:cNvSpPr>
              <a:spLocks/>
            </p:cNvSpPr>
            <p:nvPr/>
          </p:nvSpPr>
          <p:spPr bwMode="auto">
            <a:xfrm>
              <a:off x="-750" y="5250"/>
              <a:ext cx="81" cy="28"/>
            </a:xfrm>
            <a:custGeom>
              <a:avLst/>
              <a:gdLst/>
              <a:ahLst/>
              <a:cxnLst>
                <a:cxn ang="0">
                  <a:pos x="13" y="20"/>
                </a:cxn>
                <a:cxn ang="0">
                  <a:pos x="13" y="20"/>
                </a:cxn>
                <a:cxn ang="0">
                  <a:pos x="6" y="20"/>
                </a:cxn>
                <a:cxn ang="0">
                  <a:pos x="6" y="20"/>
                </a:cxn>
                <a:cxn ang="0">
                  <a:pos x="0" y="20"/>
                </a:cxn>
                <a:cxn ang="0">
                  <a:pos x="0" y="13"/>
                </a:cxn>
                <a:cxn ang="0">
                  <a:pos x="0" y="13"/>
                </a:cxn>
                <a:cxn ang="0">
                  <a:pos x="0" y="13"/>
                </a:cxn>
                <a:cxn ang="0">
                  <a:pos x="0" y="13"/>
                </a:cxn>
                <a:cxn ang="0">
                  <a:pos x="0" y="7"/>
                </a:cxn>
                <a:cxn ang="0">
                  <a:pos x="0" y="7"/>
                </a:cxn>
                <a:cxn ang="0">
                  <a:pos x="0" y="7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6" y="0"/>
                </a:cxn>
                <a:cxn ang="0">
                  <a:pos x="6" y="0"/>
                </a:cxn>
                <a:cxn ang="0">
                  <a:pos x="52" y="0"/>
                </a:cxn>
                <a:cxn ang="0">
                  <a:pos x="52" y="0"/>
                </a:cxn>
                <a:cxn ang="0">
                  <a:pos x="52" y="0"/>
                </a:cxn>
                <a:cxn ang="0">
                  <a:pos x="59" y="0"/>
                </a:cxn>
                <a:cxn ang="0">
                  <a:pos x="59" y="0"/>
                </a:cxn>
                <a:cxn ang="0">
                  <a:pos x="59" y="0"/>
                </a:cxn>
                <a:cxn ang="0">
                  <a:pos x="59" y="7"/>
                </a:cxn>
                <a:cxn ang="0">
                  <a:pos x="59" y="7"/>
                </a:cxn>
                <a:cxn ang="0">
                  <a:pos x="59" y="7"/>
                </a:cxn>
                <a:cxn ang="0">
                  <a:pos x="59" y="13"/>
                </a:cxn>
                <a:cxn ang="0">
                  <a:pos x="59" y="13"/>
                </a:cxn>
                <a:cxn ang="0">
                  <a:pos x="59" y="13"/>
                </a:cxn>
                <a:cxn ang="0">
                  <a:pos x="59" y="13"/>
                </a:cxn>
                <a:cxn ang="0">
                  <a:pos x="59" y="20"/>
                </a:cxn>
                <a:cxn ang="0">
                  <a:pos x="52" y="20"/>
                </a:cxn>
                <a:cxn ang="0">
                  <a:pos x="52" y="20"/>
                </a:cxn>
                <a:cxn ang="0">
                  <a:pos x="46" y="20"/>
                </a:cxn>
                <a:cxn ang="0">
                  <a:pos x="13" y="20"/>
                </a:cxn>
              </a:cxnLst>
              <a:rect l="0" t="0" r="r" b="b"/>
              <a:pathLst>
                <a:path w="59" h="20">
                  <a:moveTo>
                    <a:pt x="13" y="20"/>
                  </a:moveTo>
                  <a:lnTo>
                    <a:pt x="13" y="20"/>
                  </a:lnTo>
                  <a:lnTo>
                    <a:pt x="6" y="20"/>
                  </a:lnTo>
                  <a:lnTo>
                    <a:pt x="6" y="20"/>
                  </a:lnTo>
                  <a:lnTo>
                    <a:pt x="0" y="20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59" y="7"/>
                  </a:lnTo>
                  <a:lnTo>
                    <a:pt x="59" y="7"/>
                  </a:lnTo>
                  <a:lnTo>
                    <a:pt x="59" y="7"/>
                  </a:lnTo>
                  <a:lnTo>
                    <a:pt x="59" y="13"/>
                  </a:lnTo>
                  <a:lnTo>
                    <a:pt x="59" y="13"/>
                  </a:lnTo>
                  <a:lnTo>
                    <a:pt x="59" y="13"/>
                  </a:lnTo>
                  <a:lnTo>
                    <a:pt x="59" y="13"/>
                  </a:lnTo>
                  <a:lnTo>
                    <a:pt x="59" y="20"/>
                  </a:lnTo>
                  <a:lnTo>
                    <a:pt x="52" y="20"/>
                  </a:lnTo>
                  <a:lnTo>
                    <a:pt x="52" y="20"/>
                  </a:lnTo>
                  <a:lnTo>
                    <a:pt x="46" y="20"/>
                  </a:lnTo>
                  <a:lnTo>
                    <a:pt x="13" y="20"/>
                  </a:lnTo>
                  <a:close/>
                </a:path>
              </a:pathLst>
            </a:custGeom>
            <a:solidFill>
              <a:srgbClr val="5F5F5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n-NO"/>
            </a:p>
          </p:txBody>
        </p:sp>
        <p:sp>
          <p:nvSpPr>
            <p:cNvPr id="1123" name="Freeform 99"/>
            <p:cNvSpPr>
              <a:spLocks/>
            </p:cNvSpPr>
            <p:nvPr/>
          </p:nvSpPr>
          <p:spPr bwMode="auto">
            <a:xfrm>
              <a:off x="-840" y="5359"/>
              <a:ext cx="197" cy="98"/>
            </a:xfrm>
            <a:custGeom>
              <a:avLst/>
              <a:gdLst/>
              <a:ahLst/>
              <a:cxnLst>
                <a:cxn ang="0">
                  <a:pos x="144" y="0"/>
                </a:cxn>
                <a:cxn ang="0">
                  <a:pos x="144" y="0"/>
                </a:cxn>
                <a:cxn ang="0">
                  <a:pos x="46" y="26"/>
                </a:cxn>
                <a:cxn ang="0">
                  <a:pos x="33" y="26"/>
                </a:cxn>
                <a:cxn ang="0">
                  <a:pos x="26" y="20"/>
                </a:cxn>
                <a:cxn ang="0">
                  <a:pos x="20" y="20"/>
                </a:cxn>
                <a:cxn ang="0">
                  <a:pos x="20" y="20"/>
                </a:cxn>
                <a:cxn ang="0">
                  <a:pos x="20" y="13"/>
                </a:cxn>
                <a:cxn ang="0">
                  <a:pos x="20" y="13"/>
                </a:cxn>
                <a:cxn ang="0">
                  <a:pos x="20" y="7"/>
                </a:cxn>
                <a:cxn ang="0">
                  <a:pos x="0" y="7"/>
                </a:cxn>
                <a:cxn ang="0">
                  <a:pos x="0" y="13"/>
                </a:cxn>
                <a:cxn ang="0">
                  <a:pos x="0" y="20"/>
                </a:cxn>
                <a:cxn ang="0">
                  <a:pos x="0" y="26"/>
                </a:cxn>
                <a:cxn ang="0">
                  <a:pos x="7" y="26"/>
                </a:cxn>
                <a:cxn ang="0">
                  <a:pos x="7" y="33"/>
                </a:cxn>
                <a:cxn ang="0">
                  <a:pos x="7" y="33"/>
                </a:cxn>
                <a:cxn ang="0">
                  <a:pos x="13" y="39"/>
                </a:cxn>
                <a:cxn ang="0">
                  <a:pos x="13" y="39"/>
                </a:cxn>
                <a:cxn ang="0">
                  <a:pos x="20" y="39"/>
                </a:cxn>
                <a:cxn ang="0">
                  <a:pos x="26" y="46"/>
                </a:cxn>
                <a:cxn ang="0">
                  <a:pos x="144" y="72"/>
                </a:cxn>
                <a:cxn ang="0">
                  <a:pos x="144" y="53"/>
                </a:cxn>
                <a:cxn ang="0">
                  <a:pos x="79" y="39"/>
                </a:cxn>
                <a:cxn ang="0">
                  <a:pos x="79" y="39"/>
                </a:cxn>
                <a:cxn ang="0">
                  <a:pos x="144" y="20"/>
                </a:cxn>
                <a:cxn ang="0">
                  <a:pos x="144" y="0"/>
                </a:cxn>
              </a:cxnLst>
              <a:rect l="0" t="0" r="r" b="b"/>
              <a:pathLst>
                <a:path w="144" h="72">
                  <a:moveTo>
                    <a:pt x="144" y="0"/>
                  </a:moveTo>
                  <a:lnTo>
                    <a:pt x="144" y="0"/>
                  </a:lnTo>
                  <a:lnTo>
                    <a:pt x="46" y="26"/>
                  </a:lnTo>
                  <a:lnTo>
                    <a:pt x="33" y="26"/>
                  </a:lnTo>
                  <a:lnTo>
                    <a:pt x="26" y="20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20" y="13"/>
                  </a:lnTo>
                  <a:lnTo>
                    <a:pt x="20" y="13"/>
                  </a:lnTo>
                  <a:lnTo>
                    <a:pt x="20" y="7"/>
                  </a:lnTo>
                  <a:lnTo>
                    <a:pt x="0" y="7"/>
                  </a:lnTo>
                  <a:lnTo>
                    <a:pt x="0" y="13"/>
                  </a:lnTo>
                  <a:lnTo>
                    <a:pt x="0" y="20"/>
                  </a:lnTo>
                  <a:lnTo>
                    <a:pt x="0" y="26"/>
                  </a:lnTo>
                  <a:lnTo>
                    <a:pt x="7" y="26"/>
                  </a:lnTo>
                  <a:lnTo>
                    <a:pt x="7" y="33"/>
                  </a:lnTo>
                  <a:lnTo>
                    <a:pt x="7" y="33"/>
                  </a:lnTo>
                  <a:lnTo>
                    <a:pt x="13" y="39"/>
                  </a:lnTo>
                  <a:lnTo>
                    <a:pt x="13" y="39"/>
                  </a:lnTo>
                  <a:lnTo>
                    <a:pt x="20" y="39"/>
                  </a:lnTo>
                  <a:lnTo>
                    <a:pt x="26" y="46"/>
                  </a:lnTo>
                  <a:lnTo>
                    <a:pt x="144" y="72"/>
                  </a:lnTo>
                  <a:lnTo>
                    <a:pt x="144" y="53"/>
                  </a:lnTo>
                  <a:lnTo>
                    <a:pt x="79" y="39"/>
                  </a:lnTo>
                  <a:lnTo>
                    <a:pt x="79" y="39"/>
                  </a:lnTo>
                  <a:lnTo>
                    <a:pt x="144" y="20"/>
                  </a:lnTo>
                  <a:lnTo>
                    <a:pt x="144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n-NO"/>
            </a:p>
          </p:txBody>
        </p:sp>
        <p:sp>
          <p:nvSpPr>
            <p:cNvPr id="1124" name="Freeform 100"/>
            <p:cNvSpPr>
              <a:spLocks/>
            </p:cNvSpPr>
            <p:nvPr/>
          </p:nvSpPr>
          <p:spPr bwMode="auto">
            <a:xfrm>
              <a:off x="-697" y="5538"/>
              <a:ext cx="28" cy="37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13" y="0"/>
                </a:cxn>
                <a:cxn ang="0">
                  <a:pos x="13" y="7"/>
                </a:cxn>
                <a:cxn ang="0">
                  <a:pos x="20" y="7"/>
                </a:cxn>
                <a:cxn ang="0">
                  <a:pos x="20" y="7"/>
                </a:cxn>
                <a:cxn ang="0">
                  <a:pos x="20" y="14"/>
                </a:cxn>
                <a:cxn ang="0">
                  <a:pos x="20" y="20"/>
                </a:cxn>
                <a:cxn ang="0">
                  <a:pos x="20" y="20"/>
                </a:cxn>
                <a:cxn ang="0">
                  <a:pos x="13" y="20"/>
                </a:cxn>
                <a:cxn ang="0">
                  <a:pos x="13" y="27"/>
                </a:cxn>
                <a:cxn ang="0">
                  <a:pos x="0" y="27"/>
                </a:cxn>
                <a:cxn ang="0">
                  <a:pos x="0" y="0"/>
                </a:cxn>
                <a:cxn ang="0">
                  <a:pos x="13" y="0"/>
                </a:cxn>
              </a:cxnLst>
              <a:rect l="0" t="0" r="r" b="b"/>
              <a:pathLst>
                <a:path w="20" h="27">
                  <a:moveTo>
                    <a:pt x="13" y="0"/>
                  </a:moveTo>
                  <a:lnTo>
                    <a:pt x="13" y="0"/>
                  </a:lnTo>
                  <a:lnTo>
                    <a:pt x="13" y="7"/>
                  </a:lnTo>
                  <a:lnTo>
                    <a:pt x="20" y="7"/>
                  </a:lnTo>
                  <a:lnTo>
                    <a:pt x="20" y="7"/>
                  </a:lnTo>
                  <a:lnTo>
                    <a:pt x="20" y="14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13" y="20"/>
                  </a:lnTo>
                  <a:lnTo>
                    <a:pt x="13" y="27"/>
                  </a:lnTo>
                  <a:lnTo>
                    <a:pt x="0" y="27"/>
                  </a:lnTo>
                  <a:lnTo>
                    <a:pt x="0" y="0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5F5F5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n-NO"/>
            </a:p>
          </p:txBody>
        </p:sp>
        <p:sp>
          <p:nvSpPr>
            <p:cNvPr id="1125" name="Freeform 101"/>
            <p:cNvSpPr>
              <a:spLocks/>
            </p:cNvSpPr>
            <p:nvPr/>
          </p:nvSpPr>
          <p:spPr bwMode="auto">
            <a:xfrm>
              <a:off x="-777" y="5664"/>
              <a:ext cx="143" cy="9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20"/>
                </a:cxn>
                <a:cxn ang="0">
                  <a:pos x="66" y="20"/>
                </a:cxn>
                <a:cxn ang="0">
                  <a:pos x="72" y="27"/>
                </a:cxn>
                <a:cxn ang="0">
                  <a:pos x="79" y="27"/>
                </a:cxn>
                <a:cxn ang="0">
                  <a:pos x="79" y="27"/>
                </a:cxn>
                <a:cxn ang="0">
                  <a:pos x="79" y="33"/>
                </a:cxn>
                <a:cxn ang="0">
                  <a:pos x="79" y="33"/>
                </a:cxn>
                <a:cxn ang="0">
                  <a:pos x="79" y="40"/>
                </a:cxn>
                <a:cxn ang="0">
                  <a:pos x="79" y="40"/>
                </a:cxn>
                <a:cxn ang="0">
                  <a:pos x="79" y="40"/>
                </a:cxn>
                <a:cxn ang="0">
                  <a:pos x="72" y="46"/>
                </a:cxn>
                <a:cxn ang="0">
                  <a:pos x="66" y="46"/>
                </a:cxn>
                <a:cxn ang="0">
                  <a:pos x="0" y="46"/>
                </a:cxn>
                <a:cxn ang="0">
                  <a:pos x="0" y="66"/>
                </a:cxn>
                <a:cxn ang="0">
                  <a:pos x="79" y="66"/>
                </a:cxn>
                <a:cxn ang="0">
                  <a:pos x="85" y="66"/>
                </a:cxn>
                <a:cxn ang="0">
                  <a:pos x="85" y="66"/>
                </a:cxn>
                <a:cxn ang="0">
                  <a:pos x="92" y="59"/>
                </a:cxn>
                <a:cxn ang="0">
                  <a:pos x="98" y="59"/>
                </a:cxn>
                <a:cxn ang="0">
                  <a:pos x="98" y="53"/>
                </a:cxn>
                <a:cxn ang="0">
                  <a:pos x="98" y="53"/>
                </a:cxn>
                <a:cxn ang="0">
                  <a:pos x="105" y="46"/>
                </a:cxn>
                <a:cxn ang="0">
                  <a:pos x="98" y="40"/>
                </a:cxn>
                <a:cxn ang="0">
                  <a:pos x="98" y="33"/>
                </a:cxn>
                <a:cxn ang="0">
                  <a:pos x="98" y="33"/>
                </a:cxn>
                <a:cxn ang="0">
                  <a:pos x="98" y="27"/>
                </a:cxn>
                <a:cxn ang="0">
                  <a:pos x="92" y="27"/>
                </a:cxn>
                <a:cxn ang="0">
                  <a:pos x="92" y="27"/>
                </a:cxn>
                <a:cxn ang="0">
                  <a:pos x="92" y="20"/>
                </a:cxn>
                <a:cxn ang="0">
                  <a:pos x="98" y="20"/>
                </a:cxn>
                <a:cxn ang="0">
                  <a:pos x="98" y="0"/>
                </a:cxn>
                <a:cxn ang="0">
                  <a:pos x="0" y="0"/>
                </a:cxn>
              </a:cxnLst>
              <a:rect l="0" t="0" r="r" b="b"/>
              <a:pathLst>
                <a:path w="105" h="66">
                  <a:moveTo>
                    <a:pt x="0" y="0"/>
                  </a:moveTo>
                  <a:lnTo>
                    <a:pt x="0" y="0"/>
                  </a:lnTo>
                  <a:lnTo>
                    <a:pt x="0" y="20"/>
                  </a:lnTo>
                  <a:lnTo>
                    <a:pt x="66" y="20"/>
                  </a:lnTo>
                  <a:lnTo>
                    <a:pt x="72" y="27"/>
                  </a:lnTo>
                  <a:lnTo>
                    <a:pt x="79" y="27"/>
                  </a:lnTo>
                  <a:lnTo>
                    <a:pt x="79" y="27"/>
                  </a:lnTo>
                  <a:lnTo>
                    <a:pt x="79" y="33"/>
                  </a:lnTo>
                  <a:lnTo>
                    <a:pt x="79" y="33"/>
                  </a:lnTo>
                  <a:lnTo>
                    <a:pt x="79" y="40"/>
                  </a:lnTo>
                  <a:lnTo>
                    <a:pt x="79" y="40"/>
                  </a:lnTo>
                  <a:lnTo>
                    <a:pt x="79" y="40"/>
                  </a:lnTo>
                  <a:lnTo>
                    <a:pt x="72" y="46"/>
                  </a:lnTo>
                  <a:lnTo>
                    <a:pt x="66" y="46"/>
                  </a:lnTo>
                  <a:lnTo>
                    <a:pt x="0" y="46"/>
                  </a:lnTo>
                  <a:lnTo>
                    <a:pt x="0" y="66"/>
                  </a:lnTo>
                  <a:lnTo>
                    <a:pt x="79" y="66"/>
                  </a:lnTo>
                  <a:lnTo>
                    <a:pt x="85" y="66"/>
                  </a:lnTo>
                  <a:lnTo>
                    <a:pt x="85" y="66"/>
                  </a:lnTo>
                  <a:lnTo>
                    <a:pt x="92" y="59"/>
                  </a:lnTo>
                  <a:lnTo>
                    <a:pt x="98" y="59"/>
                  </a:lnTo>
                  <a:lnTo>
                    <a:pt x="98" y="53"/>
                  </a:lnTo>
                  <a:lnTo>
                    <a:pt x="98" y="53"/>
                  </a:lnTo>
                  <a:lnTo>
                    <a:pt x="105" y="46"/>
                  </a:lnTo>
                  <a:lnTo>
                    <a:pt x="98" y="40"/>
                  </a:lnTo>
                  <a:lnTo>
                    <a:pt x="98" y="33"/>
                  </a:lnTo>
                  <a:lnTo>
                    <a:pt x="98" y="33"/>
                  </a:lnTo>
                  <a:lnTo>
                    <a:pt x="98" y="27"/>
                  </a:lnTo>
                  <a:lnTo>
                    <a:pt x="92" y="27"/>
                  </a:lnTo>
                  <a:lnTo>
                    <a:pt x="92" y="27"/>
                  </a:lnTo>
                  <a:lnTo>
                    <a:pt x="92" y="20"/>
                  </a:lnTo>
                  <a:lnTo>
                    <a:pt x="98" y="20"/>
                  </a:lnTo>
                  <a:lnTo>
                    <a:pt x="9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n-NO"/>
            </a:p>
          </p:txBody>
        </p:sp>
        <p:sp>
          <p:nvSpPr>
            <p:cNvPr id="1126" name="Freeform 102"/>
            <p:cNvSpPr>
              <a:spLocks/>
            </p:cNvSpPr>
            <p:nvPr/>
          </p:nvSpPr>
          <p:spPr bwMode="auto">
            <a:xfrm>
              <a:off x="-1327" y="2111"/>
              <a:ext cx="199" cy="297"/>
            </a:xfrm>
            <a:custGeom>
              <a:avLst/>
              <a:gdLst/>
              <a:ahLst/>
              <a:cxnLst>
                <a:cxn ang="0">
                  <a:pos x="7" y="191"/>
                </a:cxn>
                <a:cxn ang="0">
                  <a:pos x="46" y="191"/>
                </a:cxn>
                <a:cxn ang="0">
                  <a:pos x="66" y="184"/>
                </a:cxn>
                <a:cxn ang="0">
                  <a:pos x="79" y="184"/>
                </a:cxn>
                <a:cxn ang="0">
                  <a:pos x="86" y="177"/>
                </a:cxn>
                <a:cxn ang="0">
                  <a:pos x="92" y="171"/>
                </a:cxn>
                <a:cxn ang="0">
                  <a:pos x="92" y="171"/>
                </a:cxn>
                <a:cxn ang="0">
                  <a:pos x="92" y="164"/>
                </a:cxn>
                <a:cxn ang="0">
                  <a:pos x="92" y="158"/>
                </a:cxn>
                <a:cxn ang="0">
                  <a:pos x="86" y="151"/>
                </a:cxn>
                <a:cxn ang="0">
                  <a:pos x="86" y="145"/>
                </a:cxn>
                <a:cxn ang="0">
                  <a:pos x="79" y="138"/>
                </a:cxn>
                <a:cxn ang="0">
                  <a:pos x="60" y="132"/>
                </a:cxn>
                <a:cxn ang="0">
                  <a:pos x="46" y="118"/>
                </a:cxn>
                <a:cxn ang="0">
                  <a:pos x="33" y="112"/>
                </a:cxn>
                <a:cxn ang="0">
                  <a:pos x="20" y="99"/>
                </a:cxn>
                <a:cxn ang="0">
                  <a:pos x="14" y="92"/>
                </a:cxn>
                <a:cxn ang="0">
                  <a:pos x="7" y="79"/>
                </a:cxn>
                <a:cxn ang="0">
                  <a:pos x="0" y="72"/>
                </a:cxn>
                <a:cxn ang="0">
                  <a:pos x="0" y="59"/>
                </a:cxn>
                <a:cxn ang="0">
                  <a:pos x="0" y="46"/>
                </a:cxn>
                <a:cxn ang="0">
                  <a:pos x="7" y="33"/>
                </a:cxn>
                <a:cxn ang="0">
                  <a:pos x="14" y="20"/>
                </a:cxn>
                <a:cxn ang="0">
                  <a:pos x="20" y="13"/>
                </a:cxn>
                <a:cxn ang="0">
                  <a:pos x="27" y="7"/>
                </a:cxn>
                <a:cxn ang="0">
                  <a:pos x="46" y="0"/>
                </a:cxn>
                <a:cxn ang="0">
                  <a:pos x="66" y="0"/>
                </a:cxn>
                <a:cxn ang="0">
                  <a:pos x="86" y="0"/>
                </a:cxn>
                <a:cxn ang="0">
                  <a:pos x="112" y="0"/>
                </a:cxn>
                <a:cxn ang="0">
                  <a:pos x="132" y="26"/>
                </a:cxn>
                <a:cxn ang="0">
                  <a:pos x="99" y="26"/>
                </a:cxn>
                <a:cxn ang="0">
                  <a:pos x="86" y="26"/>
                </a:cxn>
                <a:cxn ang="0">
                  <a:pos x="79" y="26"/>
                </a:cxn>
                <a:cxn ang="0">
                  <a:pos x="66" y="33"/>
                </a:cxn>
                <a:cxn ang="0">
                  <a:pos x="60" y="40"/>
                </a:cxn>
                <a:cxn ang="0">
                  <a:pos x="53" y="40"/>
                </a:cxn>
                <a:cxn ang="0">
                  <a:pos x="53" y="46"/>
                </a:cxn>
                <a:cxn ang="0">
                  <a:pos x="53" y="53"/>
                </a:cxn>
                <a:cxn ang="0">
                  <a:pos x="53" y="59"/>
                </a:cxn>
                <a:cxn ang="0">
                  <a:pos x="60" y="59"/>
                </a:cxn>
                <a:cxn ang="0">
                  <a:pos x="66" y="66"/>
                </a:cxn>
                <a:cxn ang="0">
                  <a:pos x="86" y="79"/>
                </a:cxn>
                <a:cxn ang="0">
                  <a:pos x="119" y="105"/>
                </a:cxn>
                <a:cxn ang="0">
                  <a:pos x="125" y="112"/>
                </a:cxn>
                <a:cxn ang="0">
                  <a:pos x="138" y="118"/>
                </a:cxn>
                <a:cxn ang="0">
                  <a:pos x="145" y="132"/>
                </a:cxn>
                <a:cxn ang="0">
                  <a:pos x="145" y="138"/>
                </a:cxn>
                <a:cxn ang="0">
                  <a:pos x="145" y="151"/>
                </a:cxn>
                <a:cxn ang="0">
                  <a:pos x="145" y="164"/>
                </a:cxn>
                <a:cxn ang="0">
                  <a:pos x="138" y="177"/>
                </a:cxn>
                <a:cxn ang="0">
                  <a:pos x="138" y="191"/>
                </a:cxn>
                <a:cxn ang="0">
                  <a:pos x="125" y="197"/>
                </a:cxn>
                <a:cxn ang="0">
                  <a:pos x="119" y="204"/>
                </a:cxn>
                <a:cxn ang="0">
                  <a:pos x="105" y="210"/>
                </a:cxn>
                <a:cxn ang="0">
                  <a:pos x="86" y="217"/>
                </a:cxn>
                <a:cxn ang="0">
                  <a:pos x="66" y="217"/>
                </a:cxn>
                <a:cxn ang="0">
                  <a:pos x="27" y="217"/>
                </a:cxn>
                <a:cxn ang="0">
                  <a:pos x="7" y="191"/>
                </a:cxn>
              </a:cxnLst>
              <a:rect l="0" t="0" r="r" b="b"/>
              <a:pathLst>
                <a:path w="145" h="217">
                  <a:moveTo>
                    <a:pt x="7" y="191"/>
                  </a:moveTo>
                  <a:lnTo>
                    <a:pt x="7" y="191"/>
                  </a:lnTo>
                  <a:lnTo>
                    <a:pt x="33" y="191"/>
                  </a:lnTo>
                  <a:lnTo>
                    <a:pt x="46" y="191"/>
                  </a:lnTo>
                  <a:lnTo>
                    <a:pt x="53" y="191"/>
                  </a:lnTo>
                  <a:lnTo>
                    <a:pt x="66" y="184"/>
                  </a:lnTo>
                  <a:lnTo>
                    <a:pt x="73" y="184"/>
                  </a:lnTo>
                  <a:lnTo>
                    <a:pt x="79" y="184"/>
                  </a:lnTo>
                  <a:lnTo>
                    <a:pt x="79" y="177"/>
                  </a:lnTo>
                  <a:lnTo>
                    <a:pt x="86" y="177"/>
                  </a:lnTo>
                  <a:lnTo>
                    <a:pt x="86" y="177"/>
                  </a:lnTo>
                  <a:lnTo>
                    <a:pt x="92" y="171"/>
                  </a:lnTo>
                  <a:lnTo>
                    <a:pt x="92" y="171"/>
                  </a:lnTo>
                  <a:lnTo>
                    <a:pt x="92" y="171"/>
                  </a:lnTo>
                  <a:lnTo>
                    <a:pt x="92" y="164"/>
                  </a:lnTo>
                  <a:lnTo>
                    <a:pt x="92" y="164"/>
                  </a:lnTo>
                  <a:lnTo>
                    <a:pt x="92" y="158"/>
                  </a:lnTo>
                  <a:lnTo>
                    <a:pt x="92" y="158"/>
                  </a:lnTo>
                  <a:lnTo>
                    <a:pt x="92" y="151"/>
                  </a:lnTo>
                  <a:lnTo>
                    <a:pt x="86" y="151"/>
                  </a:lnTo>
                  <a:lnTo>
                    <a:pt x="86" y="145"/>
                  </a:lnTo>
                  <a:lnTo>
                    <a:pt x="86" y="145"/>
                  </a:lnTo>
                  <a:lnTo>
                    <a:pt x="86" y="145"/>
                  </a:lnTo>
                  <a:lnTo>
                    <a:pt x="79" y="138"/>
                  </a:lnTo>
                  <a:lnTo>
                    <a:pt x="73" y="138"/>
                  </a:lnTo>
                  <a:lnTo>
                    <a:pt x="60" y="132"/>
                  </a:lnTo>
                  <a:lnTo>
                    <a:pt x="53" y="125"/>
                  </a:lnTo>
                  <a:lnTo>
                    <a:pt x="46" y="118"/>
                  </a:lnTo>
                  <a:lnTo>
                    <a:pt x="40" y="118"/>
                  </a:lnTo>
                  <a:lnTo>
                    <a:pt x="33" y="112"/>
                  </a:lnTo>
                  <a:lnTo>
                    <a:pt x="27" y="112"/>
                  </a:lnTo>
                  <a:lnTo>
                    <a:pt x="20" y="99"/>
                  </a:lnTo>
                  <a:lnTo>
                    <a:pt x="14" y="99"/>
                  </a:lnTo>
                  <a:lnTo>
                    <a:pt x="14" y="92"/>
                  </a:lnTo>
                  <a:lnTo>
                    <a:pt x="7" y="86"/>
                  </a:lnTo>
                  <a:lnTo>
                    <a:pt x="7" y="79"/>
                  </a:lnTo>
                  <a:lnTo>
                    <a:pt x="0" y="79"/>
                  </a:lnTo>
                  <a:lnTo>
                    <a:pt x="0" y="72"/>
                  </a:lnTo>
                  <a:lnTo>
                    <a:pt x="0" y="66"/>
                  </a:lnTo>
                  <a:lnTo>
                    <a:pt x="0" y="59"/>
                  </a:lnTo>
                  <a:lnTo>
                    <a:pt x="0" y="53"/>
                  </a:lnTo>
                  <a:lnTo>
                    <a:pt x="0" y="46"/>
                  </a:lnTo>
                  <a:lnTo>
                    <a:pt x="7" y="40"/>
                  </a:lnTo>
                  <a:lnTo>
                    <a:pt x="7" y="33"/>
                  </a:lnTo>
                  <a:lnTo>
                    <a:pt x="7" y="26"/>
                  </a:lnTo>
                  <a:lnTo>
                    <a:pt x="14" y="20"/>
                  </a:lnTo>
                  <a:lnTo>
                    <a:pt x="20" y="20"/>
                  </a:lnTo>
                  <a:lnTo>
                    <a:pt x="20" y="13"/>
                  </a:lnTo>
                  <a:lnTo>
                    <a:pt x="20" y="13"/>
                  </a:lnTo>
                  <a:lnTo>
                    <a:pt x="27" y="7"/>
                  </a:lnTo>
                  <a:lnTo>
                    <a:pt x="40" y="7"/>
                  </a:lnTo>
                  <a:lnTo>
                    <a:pt x="46" y="0"/>
                  </a:lnTo>
                  <a:lnTo>
                    <a:pt x="53" y="0"/>
                  </a:lnTo>
                  <a:lnTo>
                    <a:pt x="66" y="0"/>
                  </a:lnTo>
                  <a:lnTo>
                    <a:pt x="79" y="0"/>
                  </a:lnTo>
                  <a:lnTo>
                    <a:pt x="86" y="0"/>
                  </a:lnTo>
                  <a:lnTo>
                    <a:pt x="99" y="0"/>
                  </a:lnTo>
                  <a:lnTo>
                    <a:pt x="112" y="0"/>
                  </a:lnTo>
                  <a:lnTo>
                    <a:pt x="132" y="0"/>
                  </a:lnTo>
                  <a:lnTo>
                    <a:pt x="132" y="26"/>
                  </a:lnTo>
                  <a:lnTo>
                    <a:pt x="119" y="26"/>
                  </a:lnTo>
                  <a:lnTo>
                    <a:pt x="99" y="26"/>
                  </a:lnTo>
                  <a:lnTo>
                    <a:pt x="92" y="26"/>
                  </a:lnTo>
                  <a:lnTo>
                    <a:pt x="86" y="26"/>
                  </a:lnTo>
                  <a:lnTo>
                    <a:pt x="79" y="26"/>
                  </a:lnTo>
                  <a:lnTo>
                    <a:pt x="79" y="26"/>
                  </a:lnTo>
                  <a:lnTo>
                    <a:pt x="73" y="26"/>
                  </a:lnTo>
                  <a:lnTo>
                    <a:pt x="66" y="33"/>
                  </a:lnTo>
                  <a:lnTo>
                    <a:pt x="60" y="33"/>
                  </a:lnTo>
                  <a:lnTo>
                    <a:pt x="60" y="40"/>
                  </a:lnTo>
                  <a:lnTo>
                    <a:pt x="53" y="40"/>
                  </a:lnTo>
                  <a:lnTo>
                    <a:pt x="53" y="40"/>
                  </a:lnTo>
                  <a:lnTo>
                    <a:pt x="53" y="46"/>
                  </a:lnTo>
                  <a:lnTo>
                    <a:pt x="53" y="46"/>
                  </a:lnTo>
                  <a:lnTo>
                    <a:pt x="53" y="46"/>
                  </a:lnTo>
                  <a:lnTo>
                    <a:pt x="53" y="53"/>
                  </a:lnTo>
                  <a:lnTo>
                    <a:pt x="53" y="53"/>
                  </a:lnTo>
                  <a:lnTo>
                    <a:pt x="53" y="59"/>
                  </a:lnTo>
                  <a:lnTo>
                    <a:pt x="53" y="59"/>
                  </a:lnTo>
                  <a:lnTo>
                    <a:pt x="60" y="59"/>
                  </a:lnTo>
                  <a:lnTo>
                    <a:pt x="60" y="66"/>
                  </a:lnTo>
                  <a:lnTo>
                    <a:pt x="66" y="66"/>
                  </a:lnTo>
                  <a:lnTo>
                    <a:pt x="73" y="72"/>
                  </a:lnTo>
                  <a:lnTo>
                    <a:pt x="86" y="79"/>
                  </a:lnTo>
                  <a:lnTo>
                    <a:pt x="105" y="92"/>
                  </a:lnTo>
                  <a:lnTo>
                    <a:pt x="119" y="105"/>
                  </a:lnTo>
                  <a:lnTo>
                    <a:pt x="125" y="105"/>
                  </a:lnTo>
                  <a:lnTo>
                    <a:pt x="125" y="112"/>
                  </a:lnTo>
                  <a:lnTo>
                    <a:pt x="132" y="112"/>
                  </a:lnTo>
                  <a:lnTo>
                    <a:pt x="138" y="118"/>
                  </a:lnTo>
                  <a:lnTo>
                    <a:pt x="138" y="125"/>
                  </a:lnTo>
                  <a:lnTo>
                    <a:pt x="145" y="132"/>
                  </a:lnTo>
                  <a:lnTo>
                    <a:pt x="145" y="138"/>
                  </a:lnTo>
                  <a:lnTo>
                    <a:pt x="145" y="138"/>
                  </a:lnTo>
                  <a:lnTo>
                    <a:pt x="145" y="145"/>
                  </a:lnTo>
                  <a:lnTo>
                    <a:pt x="145" y="151"/>
                  </a:lnTo>
                  <a:lnTo>
                    <a:pt x="145" y="158"/>
                  </a:lnTo>
                  <a:lnTo>
                    <a:pt x="145" y="164"/>
                  </a:lnTo>
                  <a:lnTo>
                    <a:pt x="145" y="171"/>
                  </a:lnTo>
                  <a:lnTo>
                    <a:pt x="138" y="177"/>
                  </a:lnTo>
                  <a:lnTo>
                    <a:pt x="138" y="184"/>
                  </a:lnTo>
                  <a:lnTo>
                    <a:pt x="138" y="191"/>
                  </a:lnTo>
                  <a:lnTo>
                    <a:pt x="132" y="191"/>
                  </a:lnTo>
                  <a:lnTo>
                    <a:pt x="125" y="197"/>
                  </a:lnTo>
                  <a:lnTo>
                    <a:pt x="125" y="204"/>
                  </a:lnTo>
                  <a:lnTo>
                    <a:pt x="119" y="204"/>
                  </a:lnTo>
                  <a:lnTo>
                    <a:pt x="112" y="210"/>
                  </a:lnTo>
                  <a:lnTo>
                    <a:pt x="105" y="210"/>
                  </a:lnTo>
                  <a:lnTo>
                    <a:pt x="99" y="210"/>
                  </a:lnTo>
                  <a:lnTo>
                    <a:pt x="86" y="217"/>
                  </a:lnTo>
                  <a:lnTo>
                    <a:pt x="79" y="217"/>
                  </a:lnTo>
                  <a:lnTo>
                    <a:pt x="66" y="217"/>
                  </a:lnTo>
                  <a:lnTo>
                    <a:pt x="53" y="217"/>
                  </a:lnTo>
                  <a:lnTo>
                    <a:pt x="27" y="217"/>
                  </a:lnTo>
                  <a:lnTo>
                    <a:pt x="7" y="217"/>
                  </a:lnTo>
                  <a:lnTo>
                    <a:pt x="7" y="191"/>
                  </a:lnTo>
                  <a:close/>
                </a:path>
              </a:pathLst>
            </a:custGeom>
            <a:solidFill>
              <a:srgbClr val="5F5F5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n-NO"/>
            </a:p>
          </p:txBody>
        </p:sp>
        <p:sp>
          <p:nvSpPr>
            <p:cNvPr id="1127" name="Freeform 103"/>
            <p:cNvSpPr>
              <a:spLocks/>
            </p:cNvSpPr>
            <p:nvPr/>
          </p:nvSpPr>
          <p:spPr bwMode="auto">
            <a:xfrm>
              <a:off x="-1083" y="2111"/>
              <a:ext cx="215" cy="297"/>
            </a:xfrm>
            <a:custGeom>
              <a:avLst/>
              <a:gdLst/>
              <a:ahLst/>
              <a:cxnLst>
                <a:cxn ang="0">
                  <a:pos x="111" y="26"/>
                </a:cxn>
                <a:cxn ang="0">
                  <a:pos x="111" y="26"/>
                </a:cxn>
                <a:cxn ang="0">
                  <a:pos x="105" y="217"/>
                </a:cxn>
                <a:cxn ang="0">
                  <a:pos x="52" y="217"/>
                </a:cxn>
                <a:cxn ang="0">
                  <a:pos x="52" y="26"/>
                </a:cxn>
                <a:cxn ang="0">
                  <a:pos x="6" y="26"/>
                </a:cxn>
                <a:cxn ang="0">
                  <a:pos x="0" y="0"/>
                </a:cxn>
                <a:cxn ang="0">
                  <a:pos x="157" y="0"/>
                </a:cxn>
                <a:cxn ang="0">
                  <a:pos x="157" y="26"/>
                </a:cxn>
                <a:cxn ang="0">
                  <a:pos x="111" y="26"/>
                </a:cxn>
              </a:cxnLst>
              <a:rect l="0" t="0" r="r" b="b"/>
              <a:pathLst>
                <a:path w="157" h="217">
                  <a:moveTo>
                    <a:pt x="111" y="26"/>
                  </a:moveTo>
                  <a:lnTo>
                    <a:pt x="111" y="26"/>
                  </a:lnTo>
                  <a:lnTo>
                    <a:pt x="105" y="217"/>
                  </a:lnTo>
                  <a:lnTo>
                    <a:pt x="52" y="217"/>
                  </a:lnTo>
                  <a:lnTo>
                    <a:pt x="52" y="26"/>
                  </a:lnTo>
                  <a:lnTo>
                    <a:pt x="6" y="26"/>
                  </a:lnTo>
                  <a:lnTo>
                    <a:pt x="0" y="0"/>
                  </a:lnTo>
                  <a:lnTo>
                    <a:pt x="157" y="0"/>
                  </a:lnTo>
                  <a:lnTo>
                    <a:pt x="157" y="26"/>
                  </a:lnTo>
                  <a:lnTo>
                    <a:pt x="111" y="26"/>
                  </a:lnTo>
                  <a:close/>
                </a:path>
              </a:pathLst>
            </a:custGeom>
            <a:solidFill>
              <a:srgbClr val="5F5F5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n-NO"/>
            </a:p>
          </p:txBody>
        </p:sp>
        <p:sp>
          <p:nvSpPr>
            <p:cNvPr id="1128" name="Freeform 104"/>
            <p:cNvSpPr>
              <a:spLocks/>
            </p:cNvSpPr>
            <p:nvPr/>
          </p:nvSpPr>
          <p:spPr bwMode="auto">
            <a:xfrm>
              <a:off x="-760" y="2147"/>
              <a:ext cx="136" cy="234"/>
            </a:xfrm>
            <a:custGeom>
              <a:avLst/>
              <a:gdLst/>
              <a:ahLst/>
              <a:cxnLst>
                <a:cxn ang="0">
                  <a:pos x="46" y="171"/>
                </a:cxn>
                <a:cxn ang="0">
                  <a:pos x="59" y="165"/>
                </a:cxn>
                <a:cxn ang="0">
                  <a:pos x="66" y="165"/>
                </a:cxn>
                <a:cxn ang="0">
                  <a:pos x="72" y="158"/>
                </a:cxn>
                <a:cxn ang="0">
                  <a:pos x="79" y="151"/>
                </a:cxn>
                <a:cxn ang="0">
                  <a:pos x="85" y="138"/>
                </a:cxn>
                <a:cxn ang="0">
                  <a:pos x="92" y="125"/>
                </a:cxn>
                <a:cxn ang="0">
                  <a:pos x="92" y="112"/>
                </a:cxn>
                <a:cxn ang="0">
                  <a:pos x="99" y="86"/>
                </a:cxn>
                <a:cxn ang="0">
                  <a:pos x="92" y="53"/>
                </a:cxn>
                <a:cxn ang="0">
                  <a:pos x="92" y="40"/>
                </a:cxn>
                <a:cxn ang="0">
                  <a:pos x="85" y="27"/>
                </a:cxn>
                <a:cxn ang="0">
                  <a:pos x="79" y="14"/>
                </a:cxn>
                <a:cxn ang="0">
                  <a:pos x="79" y="14"/>
                </a:cxn>
                <a:cxn ang="0">
                  <a:pos x="72" y="7"/>
                </a:cxn>
                <a:cxn ang="0">
                  <a:pos x="59" y="0"/>
                </a:cxn>
                <a:cxn ang="0">
                  <a:pos x="46" y="0"/>
                </a:cxn>
                <a:cxn ang="0">
                  <a:pos x="33" y="0"/>
                </a:cxn>
                <a:cxn ang="0">
                  <a:pos x="26" y="0"/>
                </a:cxn>
                <a:cxn ang="0">
                  <a:pos x="20" y="14"/>
                </a:cxn>
                <a:cxn ang="0">
                  <a:pos x="13" y="20"/>
                </a:cxn>
                <a:cxn ang="0">
                  <a:pos x="7" y="33"/>
                </a:cxn>
                <a:cxn ang="0">
                  <a:pos x="0" y="46"/>
                </a:cxn>
                <a:cxn ang="0">
                  <a:pos x="0" y="73"/>
                </a:cxn>
                <a:cxn ang="0">
                  <a:pos x="0" y="99"/>
                </a:cxn>
                <a:cxn ang="0">
                  <a:pos x="0" y="119"/>
                </a:cxn>
                <a:cxn ang="0">
                  <a:pos x="7" y="132"/>
                </a:cxn>
                <a:cxn ang="0">
                  <a:pos x="13" y="145"/>
                </a:cxn>
                <a:cxn ang="0">
                  <a:pos x="13" y="151"/>
                </a:cxn>
                <a:cxn ang="0">
                  <a:pos x="20" y="158"/>
                </a:cxn>
                <a:cxn ang="0">
                  <a:pos x="26" y="165"/>
                </a:cxn>
                <a:cxn ang="0">
                  <a:pos x="39" y="171"/>
                </a:cxn>
              </a:cxnLst>
              <a:rect l="0" t="0" r="r" b="b"/>
              <a:pathLst>
                <a:path w="99" h="171">
                  <a:moveTo>
                    <a:pt x="46" y="171"/>
                  </a:moveTo>
                  <a:lnTo>
                    <a:pt x="46" y="171"/>
                  </a:lnTo>
                  <a:lnTo>
                    <a:pt x="53" y="171"/>
                  </a:lnTo>
                  <a:lnTo>
                    <a:pt x="59" y="165"/>
                  </a:lnTo>
                  <a:lnTo>
                    <a:pt x="66" y="165"/>
                  </a:lnTo>
                  <a:lnTo>
                    <a:pt x="66" y="165"/>
                  </a:lnTo>
                  <a:lnTo>
                    <a:pt x="72" y="158"/>
                  </a:lnTo>
                  <a:lnTo>
                    <a:pt x="72" y="158"/>
                  </a:lnTo>
                  <a:lnTo>
                    <a:pt x="79" y="158"/>
                  </a:lnTo>
                  <a:lnTo>
                    <a:pt x="79" y="151"/>
                  </a:lnTo>
                  <a:lnTo>
                    <a:pt x="85" y="145"/>
                  </a:lnTo>
                  <a:lnTo>
                    <a:pt x="85" y="138"/>
                  </a:lnTo>
                  <a:lnTo>
                    <a:pt x="92" y="132"/>
                  </a:lnTo>
                  <a:lnTo>
                    <a:pt x="92" y="125"/>
                  </a:lnTo>
                  <a:lnTo>
                    <a:pt x="92" y="119"/>
                  </a:lnTo>
                  <a:lnTo>
                    <a:pt x="92" y="112"/>
                  </a:lnTo>
                  <a:lnTo>
                    <a:pt x="99" y="99"/>
                  </a:lnTo>
                  <a:lnTo>
                    <a:pt x="99" y="86"/>
                  </a:lnTo>
                  <a:lnTo>
                    <a:pt x="99" y="73"/>
                  </a:lnTo>
                  <a:lnTo>
                    <a:pt x="92" y="53"/>
                  </a:lnTo>
                  <a:lnTo>
                    <a:pt x="92" y="46"/>
                  </a:lnTo>
                  <a:lnTo>
                    <a:pt x="92" y="40"/>
                  </a:lnTo>
                  <a:lnTo>
                    <a:pt x="92" y="33"/>
                  </a:lnTo>
                  <a:lnTo>
                    <a:pt x="85" y="27"/>
                  </a:lnTo>
                  <a:lnTo>
                    <a:pt x="85" y="20"/>
                  </a:lnTo>
                  <a:lnTo>
                    <a:pt x="79" y="14"/>
                  </a:lnTo>
                  <a:lnTo>
                    <a:pt x="79" y="14"/>
                  </a:lnTo>
                  <a:lnTo>
                    <a:pt x="79" y="14"/>
                  </a:lnTo>
                  <a:lnTo>
                    <a:pt x="72" y="7"/>
                  </a:lnTo>
                  <a:lnTo>
                    <a:pt x="72" y="7"/>
                  </a:lnTo>
                  <a:lnTo>
                    <a:pt x="66" y="0"/>
                  </a:lnTo>
                  <a:lnTo>
                    <a:pt x="59" y="0"/>
                  </a:lnTo>
                  <a:lnTo>
                    <a:pt x="53" y="0"/>
                  </a:lnTo>
                  <a:lnTo>
                    <a:pt x="46" y="0"/>
                  </a:lnTo>
                  <a:lnTo>
                    <a:pt x="39" y="0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26" y="0"/>
                  </a:lnTo>
                  <a:lnTo>
                    <a:pt x="20" y="7"/>
                  </a:lnTo>
                  <a:lnTo>
                    <a:pt x="20" y="14"/>
                  </a:lnTo>
                  <a:lnTo>
                    <a:pt x="13" y="14"/>
                  </a:lnTo>
                  <a:lnTo>
                    <a:pt x="13" y="20"/>
                  </a:lnTo>
                  <a:lnTo>
                    <a:pt x="7" y="27"/>
                  </a:lnTo>
                  <a:lnTo>
                    <a:pt x="7" y="33"/>
                  </a:lnTo>
                  <a:lnTo>
                    <a:pt x="0" y="40"/>
                  </a:lnTo>
                  <a:lnTo>
                    <a:pt x="0" y="46"/>
                  </a:lnTo>
                  <a:lnTo>
                    <a:pt x="0" y="53"/>
                  </a:lnTo>
                  <a:lnTo>
                    <a:pt x="0" y="73"/>
                  </a:lnTo>
                  <a:lnTo>
                    <a:pt x="0" y="86"/>
                  </a:lnTo>
                  <a:lnTo>
                    <a:pt x="0" y="99"/>
                  </a:lnTo>
                  <a:lnTo>
                    <a:pt x="0" y="112"/>
                  </a:lnTo>
                  <a:lnTo>
                    <a:pt x="0" y="119"/>
                  </a:lnTo>
                  <a:lnTo>
                    <a:pt x="0" y="125"/>
                  </a:lnTo>
                  <a:lnTo>
                    <a:pt x="7" y="132"/>
                  </a:lnTo>
                  <a:lnTo>
                    <a:pt x="7" y="138"/>
                  </a:lnTo>
                  <a:lnTo>
                    <a:pt x="13" y="145"/>
                  </a:lnTo>
                  <a:lnTo>
                    <a:pt x="13" y="151"/>
                  </a:lnTo>
                  <a:lnTo>
                    <a:pt x="13" y="151"/>
                  </a:lnTo>
                  <a:lnTo>
                    <a:pt x="20" y="158"/>
                  </a:lnTo>
                  <a:lnTo>
                    <a:pt x="20" y="158"/>
                  </a:lnTo>
                  <a:lnTo>
                    <a:pt x="20" y="158"/>
                  </a:lnTo>
                  <a:lnTo>
                    <a:pt x="26" y="165"/>
                  </a:lnTo>
                  <a:lnTo>
                    <a:pt x="33" y="165"/>
                  </a:lnTo>
                  <a:lnTo>
                    <a:pt x="39" y="171"/>
                  </a:lnTo>
                  <a:lnTo>
                    <a:pt x="46" y="171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n-NO"/>
            </a:p>
          </p:txBody>
        </p:sp>
        <p:sp>
          <p:nvSpPr>
            <p:cNvPr id="1129" name="Freeform 105"/>
            <p:cNvSpPr>
              <a:spLocks/>
            </p:cNvSpPr>
            <p:nvPr/>
          </p:nvSpPr>
          <p:spPr bwMode="auto">
            <a:xfrm>
              <a:off x="-480" y="2111"/>
              <a:ext cx="224" cy="297"/>
            </a:xfrm>
            <a:custGeom>
              <a:avLst/>
              <a:gdLst/>
              <a:ahLst/>
              <a:cxnLst>
                <a:cxn ang="0">
                  <a:pos x="111" y="118"/>
                </a:cxn>
                <a:cxn ang="0">
                  <a:pos x="118" y="217"/>
                </a:cxn>
                <a:cxn ang="0">
                  <a:pos x="59" y="125"/>
                </a:cxn>
                <a:cxn ang="0">
                  <a:pos x="65" y="99"/>
                </a:cxn>
                <a:cxn ang="0">
                  <a:pos x="72" y="99"/>
                </a:cxn>
                <a:cxn ang="0">
                  <a:pos x="78" y="92"/>
                </a:cxn>
                <a:cxn ang="0">
                  <a:pos x="85" y="86"/>
                </a:cxn>
                <a:cxn ang="0">
                  <a:pos x="91" y="79"/>
                </a:cxn>
                <a:cxn ang="0">
                  <a:pos x="91" y="66"/>
                </a:cxn>
                <a:cxn ang="0">
                  <a:pos x="91" y="53"/>
                </a:cxn>
                <a:cxn ang="0">
                  <a:pos x="91" y="46"/>
                </a:cxn>
                <a:cxn ang="0">
                  <a:pos x="85" y="40"/>
                </a:cxn>
                <a:cxn ang="0">
                  <a:pos x="85" y="40"/>
                </a:cxn>
                <a:cxn ang="0">
                  <a:pos x="78" y="33"/>
                </a:cxn>
                <a:cxn ang="0">
                  <a:pos x="72" y="33"/>
                </a:cxn>
                <a:cxn ang="0">
                  <a:pos x="65" y="26"/>
                </a:cxn>
                <a:cxn ang="0">
                  <a:pos x="52" y="33"/>
                </a:cxn>
                <a:cxn ang="0">
                  <a:pos x="39" y="217"/>
                </a:cxn>
                <a:cxn ang="0">
                  <a:pos x="0" y="0"/>
                </a:cxn>
                <a:cxn ang="0">
                  <a:pos x="91" y="0"/>
                </a:cxn>
                <a:cxn ang="0">
                  <a:pos x="98" y="0"/>
                </a:cxn>
                <a:cxn ang="0">
                  <a:pos x="111" y="7"/>
                </a:cxn>
                <a:cxn ang="0">
                  <a:pos x="124" y="7"/>
                </a:cxn>
                <a:cxn ang="0">
                  <a:pos x="131" y="13"/>
                </a:cxn>
                <a:cxn ang="0">
                  <a:pos x="137" y="26"/>
                </a:cxn>
                <a:cxn ang="0">
                  <a:pos x="144" y="40"/>
                </a:cxn>
                <a:cxn ang="0">
                  <a:pos x="144" y="46"/>
                </a:cxn>
                <a:cxn ang="0">
                  <a:pos x="144" y="66"/>
                </a:cxn>
                <a:cxn ang="0">
                  <a:pos x="137" y="86"/>
                </a:cxn>
                <a:cxn ang="0">
                  <a:pos x="131" y="99"/>
                </a:cxn>
                <a:cxn ang="0">
                  <a:pos x="124" y="112"/>
                </a:cxn>
                <a:cxn ang="0">
                  <a:pos x="111" y="118"/>
                </a:cxn>
              </a:cxnLst>
              <a:rect l="0" t="0" r="r" b="b"/>
              <a:pathLst>
                <a:path w="164" h="217">
                  <a:moveTo>
                    <a:pt x="111" y="118"/>
                  </a:moveTo>
                  <a:lnTo>
                    <a:pt x="111" y="118"/>
                  </a:lnTo>
                  <a:lnTo>
                    <a:pt x="164" y="217"/>
                  </a:lnTo>
                  <a:lnTo>
                    <a:pt x="118" y="217"/>
                  </a:lnTo>
                  <a:lnTo>
                    <a:pt x="65" y="125"/>
                  </a:lnTo>
                  <a:lnTo>
                    <a:pt x="59" y="125"/>
                  </a:lnTo>
                  <a:lnTo>
                    <a:pt x="59" y="99"/>
                  </a:lnTo>
                  <a:lnTo>
                    <a:pt x="65" y="99"/>
                  </a:lnTo>
                  <a:lnTo>
                    <a:pt x="72" y="99"/>
                  </a:lnTo>
                  <a:lnTo>
                    <a:pt x="72" y="99"/>
                  </a:lnTo>
                  <a:lnTo>
                    <a:pt x="78" y="92"/>
                  </a:lnTo>
                  <a:lnTo>
                    <a:pt x="78" y="92"/>
                  </a:lnTo>
                  <a:lnTo>
                    <a:pt x="85" y="86"/>
                  </a:lnTo>
                  <a:lnTo>
                    <a:pt x="85" y="86"/>
                  </a:lnTo>
                  <a:lnTo>
                    <a:pt x="85" y="79"/>
                  </a:lnTo>
                  <a:lnTo>
                    <a:pt x="91" y="79"/>
                  </a:lnTo>
                  <a:lnTo>
                    <a:pt x="91" y="66"/>
                  </a:lnTo>
                  <a:lnTo>
                    <a:pt x="91" y="66"/>
                  </a:lnTo>
                  <a:lnTo>
                    <a:pt x="91" y="59"/>
                  </a:lnTo>
                  <a:lnTo>
                    <a:pt x="91" y="53"/>
                  </a:lnTo>
                  <a:lnTo>
                    <a:pt x="91" y="53"/>
                  </a:lnTo>
                  <a:lnTo>
                    <a:pt x="91" y="46"/>
                  </a:lnTo>
                  <a:lnTo>
                    <a:pt x="91" y="46"/>
                  </a:lnTo>
                  <a:lnTo>
                    <a:pt x="85" y="40"/>
                  </a:lnTo>
                  <a:lnTo>
                    <a:pt x="85" y="40"/>
                  </a:lnTo>
                  <a:lnTo>
                    <a:pt x="85" y="40"/>
                  </a:lnTo>
                  <a:lnTo>
                    <a:pt x="85" y="33"/>
                  </a:lnTo>
                  <a:lnTo>
                    <a:pt x="78" y="33"/>
                  </a:lnTo>
                  <a:lnTo>
                    <a:pt x="72" y="33"/>
                  </a:lnTo>
                  <a:lnTo>
                    <a:pt x="72" y="33"/>
                  </a:lnTo>
                  <a:lnTo>
                    <a:pt x="72" y="33"/>
                  </a:lnTo>
                  <a:lnTo>
                    <a:pt x="65" y="26"/>
                  </a:lnTo>
                  <a:lnTo>
                    <a:pt x="52" y="26"/>
                  </a:lnTo>
                  <a:lnTo>
                    <a:pt x="52" y="33"/>
                  </a:lnTo>
                  <a:lnTo>
                    <a:pt x="46" y="33"/>
                  </a:lnTo>
                  <a:lnTo>
                    <a:pt x="39" y="217"/>
                  </a:lnTo>
                  <a:lnTo>
                    <a:pt x="0" y="217"/>
                  </a:lnTo>
                  <a:lnTo>
                    <a:pt x="0" y="0"/>
                  </a:lnTo>
                  <a:lnTo>
                    <a:pt x="85" y="0"/>
                  </a:lnTo>
                  <a:lnTo>
                    <a:pt x="91" y="0"/>
                  </a:lnTo>
                  <a:lnTo>
                    <a:pt x="98" y="0"/>
                  </a:lnTo>
                  <a:lnTo>
                    <a:pt x="98" y="0"/>
                  </a:lnTo>
                  <a:lnTo>
                    <a:pt x="105" y="0"/>
                  </a:lnTo>
                  <a:lnTo>
                    <a:pt x="111" y="7"/>
                  </a:lnTo>
                  <a:lnTo>
                    <a:pt x="118" y="7"/>
                  </a:lnTo>
                  <a:lnTo>
                    <a:pt x="124" y="7"/>
                  </a:lnTo>
                  <a:lnTo>
                    <a:pt x="124" y="13"/>
                  </a:lnTo>
                  <a:lnTo>
                    <a:pt x="131" y="13"/>
                  </a:lnTo>
                  <a:lnTo>
                    <a:pt x="137" y="20"/>
                  </a:lnTo>
                  <a:lnTo>
                    <a:pt x="137" y="26"/>
                  </a:lnTo>
                  <a:lnTo>
                    <a:pt x="144" y="33"/>
                  </a:lnTo>
                  <a:lnTo>
                    <a:pt x="144" y="40"/>
                  </a:lnTo>
                  <a:lnTo>
                    <a:pt x="144" y="40"/>
                  </a:lnTo>
                  <a:lnTo>
                    <a:pt x="144" y="46"/>
                  </a:lnTo>
                  <a:lnTo>
                    <a:pt x="144" y="53"/>
                  </a:lnTo>
                  <a:lnTo>
                    <a:pt x="144" y="66"/>
                  </a:lnTo>
                  <a:lnTo>
                    <a:pt x="144" y="72"/>
                  </a:lnTo>
                  <a:lnTo>
                    <a:pt x="137" y="86"/>
                  </a:lnTo>
                  <a:lnTo>
                    <a:pt x="137" y="92"/>
                  </a:lnTo>
                  <a:lnTo>
                    <a:pt x="131" y="99"/>
                  </a:lnTo>
                  <a:lnTo>
                    <a:pt x="124" y="105"/>
                  </a:lnTo>
                  <a:lnTo>
                    <a:pt x="124" y="112"/>
                  </a:lnTo>
                  <a:lnTo>
                    <a:pt x="118" y="112"/>
                  </a:lnTo>
                  <a:lnTo>
                    <a:pt x="111" y="118"/>
                  </a:lnTo>
                  <a:close/>
                </a:path>
              </a:pathLst>
            </a:custGeom>
            <a:solidFill>
              <a:srgbClr val="5F5F5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n-NO"/>
            </a:p>
          </p:txBody>
        </p:sp>
        <p:sp>
          <p:nvSpPr>
            <p:cNvPr id="1130" name="Freeform 106"/>
            <p:cNvSpPr>
              <a:spLocks/>
            </p:cNvSpPr>
            <p:nvPr/>
          </p:nvSpPr>
          <p:spPr bwMode="auto">
            <a:xfrm>
              <a:off x="-193" y="2111"/>
              <a:ext cx="243" cy="297"/>
            </a:xfrm>
            <a:custGeom>
              <a:avLst/>
              <a:gdLst/>
              <a:ahLst/>
              <a:cxnLst>
                <a:cxn ang="0">
                  <a:pos x="46" y="217"/>
                </a:cxn>
                <a:cxn ang="0">
                  <a:pos x="0" y="0"/>
                </a:cxn>
                <a:cxn ang="0">
                  <a:pos x="105" y="0"/>
                </a:cxn>
                <a:cxn ang="0">
                  <a:pos x="124" y="7"/>
                </a:cxn>
                <a:cxn ang="0">
                  <a:pos x="138" y="13"/>
                </a:cxn>
                <a:cxn ang="0">
                  <a:pos x="151" y="26"/>
                </a:cxn>
                <a:cxn ang="0">
                  <a:pos x="164" y="40"/>
                </a:cxn>
                <a:cxn ang="0">
                  <a:pos x="170" y="59"/>
                </a:cxn>
                <a:cxn ang="0">
                  <a:pos x="177" y="92"/>
                </a:cxn>
                <a:cxn ang="0">
                  <a:pos x="177" y="125"/>
                </a:cxn>
                <a:cxn ang="0">
                  <a:pos x="177" y="145"/>
                </a:cxn>
                <a:cxn ang="0">
                  <a:pos x="170" y="164"/>
                </a:cxn>
                <a:cxn ang="0">
                  <a:pos x="157" y="184"/>
                </a:cxn>
                <a:cxn ang="0">
                  <a:pos x="151" y="191"/>
                </a:cxn>
                <a:cxn ang="0">
                  <a:pos x="138" y="204"/>
                </a:cxn>
                <a:cxn ang="0">
                  <a:pos x="118" y="210"/>
                </a:cxn>
                <a:cxn ang="0">
                  <a:pos x="98" y="217"/>
                </a:cxn>
                <a:cxn ang="0">
                  <a:pos x="59" y="217"/>
                </a:cxn>
                <a:cxn ang="0">
                  <a:pos x="72" y="184"/>
                </a:cxn>
                <a:cxn ang="0">
                  <a:pos x="92" y="184"/>
                </a:cxn>
                <a:cxn ang="0">
                  <a:pos x="105" y="177"/>
                </a:cxn>
                <a:cxn ang="0">
                  <a:pos x="111" y="171"/>
                </a:cxn>
                <a:cxn ang="0">
                  <a:pos x="118" y="164"/>
                </a:cxn>
                <a:cxn ang="0">
                  <a:pos x="131" y="145"/>
                </a:cxn>
                <a:cxn ang="0">
                  <a:pos x="131" y="118"/>
                </a:cxn>
                <a:cxn ang="0">
                  <a:pos x="131" y="99"/>
                </a:cxn>
                <a:cxn ang="0">
                  <a:pos x="131" y="72"/>
                </a:cxn>
                <a:cxn ang="0">
                  <a:pos x="124" y="59"/>
                </a:cxn>
                <a:cxn ang="0">
                  <a:pos x="118" y="46"/>
                </a:cxn>
                <a:cxn ang="0">
                  <a:pos x="105" y="40"/>
                </a:cxn>
                <a:cxn ang="0">
                  <a:pos x="98" y="33"/>
                </a:cxn>
                <a:cxn ang="0">
                  <a:pos x="85" y="26"/>
                </a:cxn>
                <a:cxn ang="0">
                  <a:pos x="52" y="26"/>
                </a:cxn>
              </a:cxnLst>
              <a:rect l="0" t="0" r="r" b="b"/>
              <a:pathLst>
                <a:path w="177" h="217">
                  <a:moveTo>
                    <a:pt x="46" y="217"/>
                  </a:moveTo>
                  <a:lnTo>
                    <a:pt x="46" y="217"/>
                  </a:lnTo>
                  <a:lnTo>
                    <a:pt x="0" y="217"/>
                  </a:lnTo>
                  <a:lnTo>
                    <a:pt x="0" y="0"/>
                  </a:lnTo>
                  <a:lnTo>
                    <a:pt x="85" y="0"/>
                  </a:lnTo>
                  <a:lnTo>
                    <a:pt x="105" y="0"/>
                  </a:lnTo>
                  <a:lnTo>
                    <a:pt x="111" y="0"/>
                  </a:lnTo>
                  <a:lnTo>
                    <a:pt x="124" y="7"/>
                  </a:lnTo>
                  <a:lnTo>
                    <a:pt x="131" y="7"/>
                  </a:lnTo>
                  <a:lnTo>
                    <a:pt x="138" y="13"/>
                  </a:lnTo>
                  <a:lnTo>
                    <a:pt x="144" y="20"/>
                  </a:lnTo>
                  <a:lnTo>
                    <a:pt x="151" y="26"/>
                  </a:lnTo>
                  <a:lnTo>
                    <a:pt x="157" y="33"/>
                  </a:lnTo>
                  <a:lnTo>
                    <a:pt x="164" y="40"/>
                  </a:lnTo>
                  <a:lnTo>
                    <a:pt x="170" y="53"/>
                  </a:lnTo>
                  <a:lnTo>
                    <a:pt x="170" y="59"/>
                  </a:lnTo>
                  <a:lnTo>
                    <a:pt x="177" y="79"/>
                  </a:lnTo>
                  <a:lnTo>
                    <a:pt x="177" y="92"/>
                  </a:lnTo>
                  <a:lnTo>
                    <a:pt x="177" y="105"/>
                  </a:lnTo>
                  <a:lnTo>
                    <a:pt x="177" y="125"/>
                  </a:lnTo>
                  <a:lnTo>
                    <a:pt x="177" y="138"/>
                  </a:lnTo>
                  <a:lnTo>
                    <a:pt x="177" y="145"/>
                  </a:lnTo>
                  <a:lnTo>
                    <a:pt x="170" y="158"/>
                  </a:lnTo>
                  <a:lnTo>
                    <a:pt x="170" y="164"/>
                  </a:lnTo>
                  <a:lnTo>
                    <a:pt x="164" y="177"/>
                  </a:lnTo>
                  <a:lnTo>
                    <a:pt x="157" y="184"/>
                  </a:lnTo>
                  <a:lnTo>
                    <a:pt x="157" y="191"/>
                  </a:lnTo>
                  <a:lnTo>
                    <a:pt x="151" y="191"/>
                  </a:lnTo>
                  <a:lnTo>
                    <a:pt x="144" y="197"/>
                  </a:lnTo>
                  <a:lnTo>
                    <a:pt x="138" y="204"/>
                  </a:lnTo>
                  <a:lnTo>
                    <a:pt x="124" y="210"/>
                  </a:lnTo>
                  <a:lnTo>
                    <a:pt x="118" y="210"/>
                  </a:lnTo>
                  <a:lnTo>
                    <a:pt x="111" y="217"/>
                  </a:lnTo>
                  <a:lnTo>
                    <a:pt x="98" y="217"/>
                  </a:lnTo>
                  <a:lnTo>
                    <a:pt x="92" y="217"/>
                  </a:lnTo>
                  <a:lnTo>
                    <a:pt x="59" y="217"/>
                  </a:lnTo>
                  <a:lnTo>
                    <a:pt x="59" y="184"/>
                  </a:lnTo>
                  <a:lnTo>
                    <a:pt x="72" y="184"/>
                  </a:lnTo>
                  <a:lnTo>
                    <a:pt x="78" y="184"/>
                  </a:lnTo>
                  <a:lnTo>
                    <a:pt x="92" y="184"/>
                  </a:lnTo>
                  <a:lnTo>
                    <a:pt x="98" y="184"/>
                  </a:lnTo>
                  <a:lnTo>
                    <a:pt x="105" y="177"/>
                  </a:lnTo>
                  <a:lnTo>
                    <a:pt x="105" y="177"/>
                  </a:lnTo>
                  <a:lnTo>
                    <a:pt x="111" y="171"/>
                  </a:lnTo>
                  <a:lnTo>
                    <a:pt x="118" y="164"/>
                  </a:lnTo>
                  <a:lnTo>
                    <a:pt x="118" y="164"/>
                  </a:lnTo>
                  <a:lnTo>
                    <a:pt x="124" y="151"/>
                  </a:lnTo>
                  <a:lnTo>
                    <a:pt x="131" y="145"/>
                  </a:lnTo>
                  <a:lnTo>
                    <a:pt x="131" y="138"/>
                  </a:lnTo>
                  <a:lnTo>
                    <a:pt x="131" y="118"/>
                  </a:lnTo>
                  <a:lnTo>
                    <a:pt x="131" y="105"/>
                  </a:lnTo>
                  <a:lnTo>
                    <a:pt x="131" y="99"/>
                  </a:lnTo>
                  <a:lnTo>
                    <a:pt x="131" y="86"/>
                  </a:lnTo>
                  <a:lnTo>
                    <a:pt x="131" y="72"/>
                  </a:lnTo>
                  <a:lnTo>
                    <a:pt x="124" y="66"/>
                  </a:lnTo>
                  <a:lnTo>
                    <a:pt x="124" y="59"/>
                  </a:lnTo>
                  <a:lnTo>
                    <a:pt x="118" y="53"/>
                  </a:lnTo>
                  <a:lnTo>
                    <a:pt x="118" y="46"/>
                  </a:lnTo>
                  <a:lnTo>
                    <a:pt x="111" y="40"/>
                  </a:lnTo>
                  <a:lnTo>
                    <a:pt x="105" y="40"/>
                  </a:lnTo>
                  <a:lnTo>
                    <a:pt x="98" y="33"/>
                  </a:lnTo>
                  <a:lnTo>
                    <a:pt x="98" y="33"/>
                  </a:lnTo>
                  <a:lnTo>
                    <a:pt x="92" y="33"/>
                  </a:lnTo>
                  <a:lnTo>
                    <a:pt x="85" y="26"/>
                  </a:lnTo>
                  <a:lnTo>
                    <a:pt x="72" y="26"/>
                  </a:lnTo>
                  <a:lnTo>
                    <a:pt x="52" y="26"/>
                  </a:lnTo>
                  <a:lnTo>
                    <a:pt x="46" y="217"/>
                  </a:lnTo>
                  <a:close/>
                </a:path>
              </a:pathLst>
            </a:custGeom>
            <a:solidFill>
              <a:srgbClr val="5F5F5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n-NO"/>
            </a:p>
          </p:txBody>
        </p:sp>
        <p:sp>
          <p:nvSpPr>
            <p:cNvPr id="1131" name="Freeform 107"/>
            <p:cNvSpPr>
              <a:spLocks/>
            </p:cNvSpPr>
            <p:nvPr/>
          </p:nvSpPr>
          <p:spPr bwMode="auto">
            <a:xfrm>
              <a:off x="-427" y="2580"/>
              <a:ext cx="243" cy="305"/>
            </a:xfrm>
            <a:custGeom>
              <a:avLst/>
              <a:gdLst/>
              <a:ahLst/>
              <a:cxnLst>
                <a:cxn ang="0">
                  <a:pos x="52" y="0"/>
                </a:cxn>
                <a:cxn ang="0">
                  <a:pos x="52" y="137"/>
                </a:cxn>
                <a:cxn ang="0">
                  <a:pos x="59" y="157"/>
                </a:cxn>
                <a:cxn ang="0">
                  <a:pos x="59" y="164"/>
                </a:cxn>
                <a:cxn ang="0">
                  <a:pos x="66" y="177"/>
                </a:cxn>
                <a:cxn ang="0">
                  <a:pos x="72" y="183"/>
                </a:cxn>
                <a:cxn ang="0">
                  <a:pos x="79" y="190"/>
                </a:cxn>
                <a:cxn ang="0">
                  <a:pos x="85" y="190"/>
                </a:cxn>
                <a:cxn ang="0">
                  <a:pos x="98" y="190"/>
                </a:cxn>
                <a:cxn ang="0">
                  <a:pos x="112" y="190"/>
                </a:cxn>
                <a:cxn ang="0">
                  <a:pos x="118" y="183"/>
                </a:cxn>
                <a:cxn ang="0">
                  <a:pos x="125" y="177"/>
                </a:cxn>
                <a:cxn ang="0">
                  <a:pos x="131" y="170"/>
                </a:cxn>
                <a:cxn ang="0">
                  <a:pos x="131" y="157"/>
                </a:cxn>
                <a:cxn ang="0">
                  <a:pos x="138" y="124"/>
                </a:cxn>
                <a:cxn ang="0">
                  <a:pos x="177" y="0"/>
                </a:cxn>
                <a:cxn ang="0">
                  <a:pos x="177" y="144"/>
                </a:cxn>
                <a:cxn ang="0">
                  <a:pos x="177" y="164"/>
                </a:cxn>
                <a:cxn ang="0">
                  <a:pos x="171" y="183"/>
                </a:cxn>
                <a:cxn ang="0">
                  <a:pos x="158" y="197"/>
                </a:cxn>
                <a:cxn ang="0">
                  <a:pos x="144" y="210"/>
                </a:cxn>
                <a:cxn ang="0">
                  <a:pos x="125" y="216"/>
                </a:cxn>
                <a:cxn ang="0">
                  <a:pos x="92" y="223"/>
                </a:cxn>
                <a:cxn ang="0">
                  <a:pos x="72" y="223"/>
                </a:cxn>
                <a:cxn ang="0">
                  <a:pos x="59" y="216"/>
                </a:cxn>
                <a:cxn ang="0">
                  <a:pos x="46" y="210"/>
                </a:cxn>
                <a:cxn ang="0">
                  <a:pos x="33" y="203"/>
                </a:cxn>
                <a:cxn ang="0">
                  <a:pos x="26" y="197"/>
                </a:cxn>
                <a:cxn ang="0">
                  <a:pos x="13" y="190"/>
                </a:cxn>
                <a:cxn ang="0">
                  <a:pos x="13" y="183"/>
                </a:cxn>
                <a:cxn ang="0">
                  <a:pos x="7" y="177"/>
                </a:cxn>
                <a:cxn ang="0">
                  <a:pos x="0" y="157"/>
                </a:cxn>
                <a:cxn ang="0">
                  <a:pos x="0" y="151"/>
                </a:cxn>
                <a:cxn ang="0">
                  <a:pos x="0" y="124"/>
                </a:cxn>
                <a:cxn ang="0">
                  <a:pos x="52" y="0"/>
                </a:cxn>
              </a:cxnLst>
              <a:rect l="0" t="0" r="r" b="b"/>
              <a:pathLst>
                <a:path w="177" h="223">
                  <a:moveTo>
                    <a:pt x="52" y="0"/>
                  </a:moveTo>
                  <a:lnTo>
                    <a:pt x="52" y="0"/>
                  </a:lnTo>
                  <a:lnTo>
                    <a:pt x="52" y="137"/>
                  </a:lnTo>
                  <a:lnTo>
                    <a:pt x="52" y="137"/>
                  </a:lnTo>
                  <a:lnTo>
                    <a:pt x="52" y="144"/>
                  </a:lnTo>
                  <a:lnTo>
                    <a:pt x="59" y="157"/>
                  </a:lnTo>
                  <a:lnTo>
                    <a:pt x="59" y="164"/>
                  </a:lnTo>
                  <a:lnTo>
                    <a:pt x="59" y="164"/>
                  </a:lnTo>
                  <a:lnTo>
                    <a:pt x="59" y="170"/>
                  </a:lnTo>
                  <a:lnTo>
                    <a:pt x="66" y="177"/>
                  </a:lnTo>
                  <a:lnTo>
                    <a:pt x="66" y="177"/>
                  </a:lnTo>
                  <a:lnTo>
                    <a:pt x="72" y="183"/>
                  </a:lnTo>
                  <a:lnTo>
                    <a:pt x="72" y="183"/>
                  </a:lnTo>
                  <a:lnTo>
                    <a:pt x="79" y="190"/>
                  </a:lnTo>
                  <a:lnTo>
                    <a:pt x="85" y="190"/>
                  </a:lnTo>
                  <a:lnTo>
                    <a:pt x="85" y="190"/>
                  </a:lnTo>
                  <a:lnTo>
                    <a:pt x="92" y="190"/>
                  </a:lnTo>
                  <a:lnTo>
                    <a:pt x="98" y="190"/>
                  </a:lnTo>
                  <a:lnTo>
                    <a:pt x="105" y="190"/>
                  </a:lnTo>
                  <a:lnTo>
                    <a:pt x="112" y="190"/>
                  </a:lnTo>
                  <a:lnTo>
                    <a:pt x="118" y="190"/>
                  </a:lnTo>
                  <a:lnTo>
                    <a:pt x="118" y="183"/>
                  </a:lnTo>
                  <a:lnTo>
                    <a:pt x="125" y="183"/>
                  </a:lnTo>
                  <a:lnTo>
                    <a:pt x="125" y="177"/>
                  </a:lnTo>
                  <a:lnTo>
                    <a:pt x="131" y="177"/>
                  </a:lnTo>
                  <a:lnTo>
                    <a:pt x="131" y="170"/>
                  </a:lnTo>
                  <a:lnTo>
                    <a:pt x="131" y="164"/>
                  </a:lnTo>
                  <a:lnTo>
                    <a:pt x="131" y="157"/>
                  </a:lnTo>
                  <a:lnTo>
                    <a:pt x="138" y="151"/>
                  </a:lnTo>
                  <a:lnTo>
                    <a:pt x="138" y="124"/>
                  </a:lnTo>
                  <a:lnTo>
                    <a:pt x="138" y="0"/>
                  </a:lnTo>
                  <a:lnTo>
                    <a:pt x="177" y="0"/>
                  </a:lnTo>
                  <a:lnTo>
                    <a:pt x="177" y="124"/>
                  </a:lnTo>
                  <a:lnTo>
                    <a:pt x="177" y="144"/>
                  </a:lnTo>
                  <a:lnTo>
                    <a:pt x="177" y="157"/>
                  </a:lnTo>
                  <a:lnTo>
                    <a:pt x="177" y="164"/>
                  </a:lnTo>
                  <a:lnTo>
                    <a:pt x="171" y="170"/>
                  </a:lnTo>
                  <a:lnTo>
                    <a:pt x="171" y="183"/>
                  </a:lnTo>
                  <a:lnTo>
                    <a:pt x="164" y="190"/>
                  </a:lnTo>
                  <a:lnTo>
                    <a:pt x="158" y="197"/>
                  </a:lnTo>
                  <a:lnTo>
                    <a:pt x="151" y="203"/>
                  </a:lnTo>
                  <a:lnTo>
                    <a:pt x="144" y="210"/>
                  </a:lnTo>
                  <a:lnTo>
                    <a:pt x="138" y="210"/>
                  </a:lnTo>
                  <a:lnTo>
                    <a:pt x="125" y="216"/>
                  </a:lnTo>
                  <a:lnTo>
                    <a:pt x="112" y="223"/>
                  </a:lnTo>
                  <a:lnTo>
                    <a:pt x="92" y="223"/>
                  </a:lnTo>
                  <a:lnTo>
                    <a:pt x="85" y="223"/>
                  </a:lnTo>
                  <a:lnTo>
                    <a:pt x="72" y="223"/>
                  </a:lnTo>
                  <a:lnTo>
                    <a:pt x="66" y="216"/>
                  </a:lnTo>
                  <a:lnTo>
                    <a:pt x="59" y="216"/>
                  </a:lnTo>
                  <a:lnTo>
                    <a:pt x="46" y="216"/>
                  </a:lnTo>
                  <a:lnTo>
                    <a:pt x="46" y="210"/>
                  </a:lnTo>
                  <a:lnTo>
                    <a:pt x="39" y="210"/>
                  </a:lnTo>
                  <a:lnTo>
                    <a:pt x="33" y="203"/>
                  </a:lnTo>
                  <a:lnTo>
                    <a:pt x="26" y="203"/>
                  </a:lnTo>
                  <a:lnTo>
                    <a:pt x="26" y="197"/>
                  </a:lnTo>
                  <a:lnTo>
                    <a:pt x="20" y="197"/>
                  </a:lnTo>
                  <a:lnTo>
                    <a:pt x="13" y="190"/>
                  </a:lnTo>
                  <a:lnTo>
                    <a:pt x="13" y="190"/>
                  </a:lnTo>
                  <a:lnTo>
                    <a:pt x="13" y="183"/>
                  </a:lnTo>
                  <a:lnTo>
                    <a:pt x="7" y="177"/>
                  </a:lnTo>
                  <a:lnTo>
                    <a:pt x="7" y="177"/>
                  </a:lnTo>
                  <a:lnTo>
                    <a:pt x="0" y="164"/>
                  </a:lnTo>
                  <a:lnTo>
                    <a:pt x="0" y="157"/>
                  </a:lnTo>
                  <a:lnTo>
                    <a:pt x="0" y="151"/>
                  </a:lnTo>
                  <a:lnTo>
                    <a:pt x="0" y="151"/>
                  </a:lnTo>
                  <a:lnTo>
                    <a:pt x="0" y="137"/>
                  </a:lnTo>
                  <a:lnTo>
                    <a:pt x="0" y="124"/>
                  </a:lnTo>
                  <a:lnTo>
                    <a:pt x="0" y="0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5F5F5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n-NO"/>
            </a:p>
          </p:txBody>
        </p:sp>
        <p:sp>
          <p:nvSpPr>
            <p:cNvPr id="1132" name="Freeform 108"/>
            <p:cNvSpPr>
              <a:spLocks/>
            </p:cNvSpPr>
            <p:nvPr/>
          </p:nvSpPr>
          <p:spPr bwMode="auto">
            <a:xfrm>
              <a:off x="-103" y="2580"/>
              <a:ext cx="252" cy="296"/>
            </a:xfrm>
            <a:custGeom>
              <a:avLst/>
              <a:gdLst/>
              <a:ahLst/>
              <a:cxnLst>
                <a:cxn ang="0">
                  <a:pos x="0" y="216"/>
                </a:cxn>
                <a:cxn ang="0">
                  <a:pos x="0" y="216"/>
                </a:cxn>
                <a:cxn ang="0">
                  <a:pos x="0" y="0"/>
                </a:cxn>
                <a:cxn ang="0">
                  <a:pos x="46" y="0"/>
                </a:cxn>
                <a:cxn ang="0">
                  <a:pos x="145" y="131"/>
                </a:cxn>
                <a:cxn ang="0">
                  <a:pos x="151" y="0"/>
                </a:cxn>
                <a:cxn ang="0">
                  <a:pos x="184" y="0"/>
                </a:cxn>
                <a:cxn ang="0">
                  <a:pos x="184" y="216"/>
                </a:cxn>
                <a:cxn ang="0">
                  <a:pos x="145" y="216"/>
                </a:cxn>
                <a:cxn ang="0">
                  <a:pos x="46" y="91"/>
                </a:cxn>
                <a:cxn ang="0">
                  <a:pos x="40" y="216"/>
                </a:cxn>
                <a:cxn ang="0">
                  <a:pos x="0" y="216"/>
                </a:cxn>
              </a:cxnLst>
              <a:rect l="0" t="0" r="r" b="b"/>
              <a:pathLst>
                <a:path w="184" h="216">
                  <a:moveTo>
                    <a:pt x="0" y="216"/>
                  </a:moveTo>
                  <a:lnTo>
                    <a:pt x="0" y="216"/>
                  </a:lnTo>
                  <a:lnTo>
                    <a:pt x="0" y="0"/>
                  </a:lnTo>
                  <a:lnTo>
                    <a:pt x="46" y="0"/>
                  </a:lnTo>
                  <a:lnTo>
                    <a:pt x="145" y="131"/>
                  </a:lnTo>
                  <a:lnTo>
                    <a:pt x="151" y="0"/>
                  </a:lnTo>
                  <a:lnTo>
                    <a:pt x="184" y="0"/>
                  </a:lnTo>
                  <a:lnTo>
                    <a:pt x="184" y="216"/>
                  </a:lnTo>
                  <a:lnTo>
                    <a:pt x="145" y="216"/>
                  </a:lnTo>
                  <a:lnTo>
                    <a:pt x="46" y="91"/>
                  </a:lnTo>
                  <a:lnTo>
                    <a:pt x="40" y="216"/>
                  </a:lnTo>
                  <a:lnTo>
                    <a:pt x="0" y="216"/>
                  </a:lnTo>
                  <a:close/>
                </a:path>
              </a:pathLst>
            </a:custGeom>
            <a:solidFill>
              <a:srgbClr val="5F5F5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n-NO"/>
            </a:p>
          </p:txBody>
        </p:sp>
        <p:sp>
          <p:nvSpPr>
            <p:cNvPr id="1133" name="Freeform 109"/>
            <p:cNvSpPr>
              <a:spLocks/>
            </p:cNvSpPr>
            <p:nvPr/>
          </p:nvSpPr>
          <p:spPr bwMode="auto">
            <a:xfrm>
              <a:off x="310" y="2704"/>
              <a:ext cx="91" cy="3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66" y="0"/>
                </a:cxn>
                <a:cxn ang="0">
                  <a:pos x="66" y="20"/>
                </a:cxn>
                <a:cxn ang="0">
                  <a:pos x="0" y="27"/>
                </a:cxn>
                <a:cxn ang="0">
                  <a:pos x="0" y="0"/>
                </a:cxn>
              </a:cxnLst>
              <a:rect l="0" t="0" r="r" b="b"/>
              <a:pathLst>
                <a:path w="66" h="27">
                  <a:moveTo>
                    <a:pt x="0" y="0"/>
                  </a:moveTo>
                  <a:lnTo>
                    <a:pt x="0" y="0"/>
                  </a:lnTo>
                  <a:lnTo>
                    <a:pt x="66" y="0"/>
                  </a:lnTo>
                  <a:lnTo>
                    <a:pt x="66" y="20"/>
                  </a:lnTo>
                  <a:lnTo>
                    <a:pt x="0" y="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F5F5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n-NO"/>
            </a:p>
          </p:txBody>
        </p:sp>
        <p:sp>
          <p:nvSpPr>
            <p:cNvPr id="1134" name="Freeform 110"/>
            <p:cNvSpPr>
              <a:spLocks/>
            </p:cNvSpPr>
            <p:nvPr/>
          </p:nvSpPr>
          <p:spPr bwMode="auto">
            <a:xfrm>
              <a:off x="221" y="2580"/>
              <a:ext cx="207" cy="296"/>
            </a:xfrm>
            <a:custGeom>
              <a:avLst/>
              <a:gdLst/>
              <a:ahLst/>
              <a:cxnLst>
                <a:cxn ang="0">
                  <a:pos x="144" y="26"/>
                </a:cxn>
                <a:cxn ang="0">
                  <a:pos x="144" y="26"/>
                </a:cxn>
                <a:cxn ang="0">
                  <a:pos x="52" y="26"/>
                </a:cxn>
                <a:cxn ang="0">
                  <a:pos x="52" y="183"/>
                </a:cxn>
                <a:cxn ang="0">
                  <a:pos x="151" y="183"/>
                </a:cxn>
                <a:cxn ang="0">
                  <a:pos x="151" y="216"/>
                </a:cxn>
                <a:cxn ang="0">
                  <a:pos x="0" y="216"/>
                </a:cxn>
                <a:cxn ang="0">
                  <a:pos x="0" y="0"/>
                </a:cxn>
                <a:cxn ang="0">
                  <a:pos x="144" y="0"/>
                </a:cxn>
                <a:cxn ang="0">
                  <a:pos x="144" y="26"/>
                </a:cxn>
              </a:cxnLst>
              <a:rect l="0" t="0" r="r" b="b"/>
              <a:pathLst>
                <a:path w="151" h="216">
                  <a:moveTo>
                    <a:pt x="144" y="26"/>
                  </a:moveTo>
                  <a:lnTo>
                    <a:pt x="144" y="26"/>
                  </a:lnTo>
                  <a:lnTo>
                    <a:pt x="52" y="26"/>
                  </a:lnTo>
                  <a:lnTo>
                    <a:pt x="52" y="183"/>
                  </a:lnTo>
                  <a:lnTo>
                    <a:pt x="151" y="183"/>
                  </a:lnTo>
                  <a:lnTo>
                    <a:pt x="151" y="216"/>
                  </a:lnTo>
                  <a:lnTo>
                    <a:pt x="0" y="216"/>
                  </a:lnTo>
                  <a:lnTo>
                    <a:pt x="0" y="0"/>
                  </a:lnTo>
                  <a:lnTo>
                    <a:pt x="144" y="0"/>
                  </a:lnTo>
                  <a:lnTo>
                    <a:pt x="144" y="26"/>
                  </a:lnTo>
                  <a:close/>
                </a:path>
              </a:pathLst>
            </a:custGeom>
            <a:solidFill>
              <a:srgbClr val="5F5F5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n-NO"/>
            </a:p>
          </p:txBody>
        </p:sp>
        <p:sp>
          <p:nvSpPr>
            <p:cNvPr id="1135" name="Freeform 111"/>
            <p:cNvSpPr>
              <a:spLocks/>
            </p:cNvSpPr>
            <p:nvPr/>
          </p:nvSpPr>
          <p:spPr bwMode="auto">
            <a:xfrm>
              <a:off x="-1776" y="2580"/>
              <a:ext cx="242" cy="287"/>
            </a:xfrm>
            <a:custGeom>
              <a:avLst/>
              <a:gdLst/>
              <a:ahLst/>
              <a:cxnLst>
                <a:cxn ang="0">
                  <a:pos x="53" y="111"/>
                </a:cxn>
                <a:cxn ang="0">
                  <a:pos x="53" y="111"/>
                </a:cxn>
                <a:cxn ang="0">
                  <a:pos x="53" y="210"/>
                </a:cxn>
                <a:cxn ang="0">
                  <a:pos x="0" y="210"/>
                </a:cxn>
                <a:cxn ang="0">
                  <a:pos x="0" y="0"/>
                </a:cxn>
                <a:cxn ang="0">
                  <a:pos x="53" y="0"/>
                </a:cxn>
                <a:cxn ang="0">
                  <a:pos x="53" y="91"/>
                </a:cxn>
                <a:cxn ang="0">
                  <a:pos x="138" y="0"/>
                </a:cxn>
                <a:cxn ang="0">
                  <a:pos x="171" y="0"/>
                </a:cxn>
                <a:cxn ang="0">
                  <a:pos x="99" y="85"/>
                </a:cxn>
                <a:cxn ang="0">
                  <a:pos x="177" y="210"/>
                </a:cxn>
                <a:cxn ang="0">
                  <a:pos x="118" y="210"/>
                </a:cxn>
                <a:cxn ang="0">
                  <a:pos x="53" y="111"/>
                </a:cxn>
              </a:cxnLst>
              <a:rect l="0" t="0" r="r" b="b"/>
              <a:pathLst>
                <a:path w="177" h="210">
                  <a:moveTo>
                    <a:pt x="53" y="111"/>
                  </a:moveTo>
                  <a:lnTo>
                    <a:pt x="53" y="111"/>
                  </a:lnTo>
                  <a:lnTo>
                    <a:pt x="53" y="210"/>
                  </a:lnTo>
                  <a:lnTo>
                    <a:pt x="0" y="210"/>
                  </a:lnTo>
                  <a:lnTo>
                    <a:pt x="0" y="0"/>
                  </a:lnTo>
                  <a:lnTo>
                    <a:pt x="53" y="0"/>
                  </a:lnTo>
                  <a:lnTo>
                    <a:pt x="53" y="91"/>
                  </a:lnTo>
                  <a:lnTo>
                    <a:pt x="138" y="0"/>
                  </a:lnTo>
                  <a:lnTo>
                    <a:pt x="171" y="0"/>
                  </a:lnTo>
                  <a:lnTo>
                    <a:pt x="99" y="85"/>
                  </a:lnTo>
                  <a:lnTo>
                    <a:pt x="177" y="210"/>
                  </a:lnTo>
                  <a:lnTo>
                    <a:pt x="118" y="210"/>
                  </a:lnTo>
                  <a:lnTo>
                    <a:pt x="53" y="111"/>
                  </a:lnTo>
                  <a:close/>
                </a:path>
              </a:pathLst>
            </a:custGeom>
            <a:solidFill>
              <a:srgbClr val="5F5F5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n-NO"/>
            </a:p>
          </p:txBody>
        </p:sp>
        <p:sp>
          <p:nvSpPr>
            <p:cNvPr id="1136" name="Freeform 112"/>
            <p:cNvSpPr>
              <a:spLocks/>
            </p:cNvSpPr>
            <p:nvPr/>
          </p:nvSpPr>
          <p:spPr bwMode="auto">
            <a:xfrm>
              <a:off x="-787" y="2580"/>
              <a:ext cx="279" cy="287"/>
            </a:xfrm>
            <a:custGeom>
              <a:avLst/>
              <a:gdLst/>
              <a:ahLst/>
              <a:cxnLst>
                <a:cxn ang="0">
                  <a:pos x="86" y="157"/>
                </a:cxn>
                <a:cxn ang="0">
                  <a:pos x="86" y="157"/>
                </a:cxn>
                <a:cxn ang="0">
                  <a:pos x="33" y="65"/>
                </a:cxn>
                <a:cxn ang="0">
                  <a:pos x="33" y="210"/>
                </a:cxn>
                <a:cxn ang="0">
                  <a:pos x="0" y="210"/>
                </a:cxn>
                <a:cxn ang="0">
                  <a:pos x="0" y="0"/>
                </a:cxn>
                <a:cxn ang="0">
                  <a:pos x="40" y="0"/>
                </a:cxn>
                <a:cxn ang="0">
                  <a:pos x="105" y="98"/>
                </a:cxn>
                <a:cxn ang="0">
                  <a:pos x="164" y="0"/>
                </a:cxn>
                <a:cxn ang="0">
                  <a:pos x="204" y="0"/>
                </a:cxn>
                <a:cxn ang="0">
                  <a:pos x="204" y="210"/>
                </a:cxn>
                <a:cxn ang="0">
                  <a:pos x="158" y="210"/>
                </a:cxn>
                <a:cxn ang="0">
                  <a:pos x="158" y="65"/>
                </a:cxn>
                <a:cxn ang="0">
                  <a:pos x="105" y="157"/>
                </a:cxn>
                <a:cxn ang="0">
                  <a:pos x="86" y="157"/>
                </a:cxn>
              </a:cxnLst>
              <a:rect l="0" t="0" r="r" b="b"/>
              <a:pathLst>
                <a:path w="204" h="210">
                  <a:moveTo>
                    <a:pt x="86" y="157"/>
                  </a:moveTo>
                  <a:lnTo>
                    <a:pt x="86" y="157"/>
                  </a:lnTo>
                  <a:lnTo>
                    <a:pt x="33" y="65"/>
                  </a:lnTo>
                  <a:lnTo>
                    <a:pt x="33" y="210"/>
                  </a:lnTo>
                  <a:lnTo>
                    <a:pt x="0" y="210"/>
                  </a:lnTo>
                  <a:lnTo>
                    <a:pt x="0" y="0"/>
                  </a:lnTo>
                  <a:lnTo>
                    <a:pt x="40" y="0"/>
                  </a:lnTo>
                  <a:lnTo>
                    <a:pt x="105" y="98"/>
                  </a:lnTo>
                  <a:lnTo>
                    <a:pt x="164" y="0"/>
                  </a:lnTo>
                  <a:lnTo>
                    <a:pt x="204" y="0"/>
                  </a:lnTo>
                  <a:lnTo>
                    <a:pt x="204" y="210"/>
                  </a:lnTo>
                  <a:lnTo>
                    <a:pt x="158" y="210"/>
                  </a:lnTo>
                  <a:lnTo>
                    <a:pt x="158" y="65"/>
                  </a:lnTo>
                  <a:lnTo>
                    <a:pt x="105" y="157"/>
                  </a:lnTo>
                  <a:lnTo>
                    <a:pt x="86" y="157"/>
                  </a:lnTo>
                  <a:close/>
                </a:path>
              </a:pathLst>
            </a:custGeom>
            <a:solidFill>
              <a:srgbClr val="5F5F5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n-NO"/>
            </a:p>
          </p:txBody>
        </p:sp>
        <p:sp>
          <p:nvSpPr>
            <p:cNvPr id="1137" name="Freeform 113"/>
            <p:cNvSpPr>
              <a:spLocks/>
            </p:cNvSpPr>
            <p:nvPr/>
          </p:nvSpPr>
          <p:spPr bwMode="auto">
            <a:xfrm>
              <a:off x="-1146" y="2580"/>
              <a:ext cx="278" cy="287"/>
            </a:xfrm>
            <a:custGeom>
              <a:avLst/>
              <a:gdLst/>
              <a:ahLst/>
              <a:cxnLst>
                <a:cxn ang="0">
                  <a:pos x="85" y="157"/>
                </a:cxn>
                <a:cxn ang="0">
                  <a:pos x="85" y="157"/>
                </a:cxn>
                <a:cxn ang="0">
                  <a:pos x="33" y="65"/>
                </a:cxn>
                <a:cxn ang="0">
                  <a:pos x="33" y="210"/>
                </a:cxn>
                <a:cxn ang="0">
                  <a:pos x="0" y="210"/>
                </a:cxn>
                <a:cxn ang="0">
                  <a:pos x="0" y="0"/>
                </a:cxn>
                <a:cxn ang="0">
                  <a:pos x="46" y="0"/>
                </a:cxn>
                <a:cxn ang="0">
                  <a:pos x="105" y="98"/>
                </a:cxn>
                <a:cxn ang="0">
                  <a:pos x="164" y="0"/>
                </a:cxn>
                <a:cxn ang="0">
                  <a:pos x="203" y="0"/>
                </a:cxn>
                <a:cxn ang="0">
                  <a:pos x="203" y="210"/>
                </a:cxn>
                <a:cxn ang="0">
                  <a:pos x="157" y="210"/>
                </a:cxn>
                <a:cxn ang="0">
                  <a:pos x="157" y="65"/>
                </a:cxn>
                <a:cxn ang="0">
                  <a:pos x="105" y="157"/>
                </a:cxn>
                <a:cxn ang="0">
                  <a:pos x="85" y="157"/>
                </a:cxn>
              </a:cxnLst>
              <a:rect l="0" t="0" r="r" b="b"/>
              <a:pathLst>
                <a:path w="203" h="210">
                  <a:moveTo>
                    <a:pt x="85" y="157"/>
                  </a:moveTo>
                  <a:lnTo>
                    <a:pt x="85" y="157"/>
                  </a:lnTo>
                  <a:lnTo>
                    <a:pt x="33" y="65"/>
                  </a:lnTo>
                  <a:lnTo>
                    <a:pt x="33" y="210"/>
                  </a:lnTo>
                  <a:lnTo>
                    <a:pt x="0" y="210"/>
                  </a:lnTo>
                  <a:lnTo>
                    <a:pt x="0" y="0"/>
                  </a:lnTo>
                  <a:lnTo>
                    <a:pt x="46" y="0"/>
                  </a:lnTo>
                  <a:lnTo>
                    <a:pt x="105" y="98"/>
                  </a:lnTo>
                  <a:lnTo>
                    <a:pt x="164" y="0"/>
                  </a:lnTo>
                  <a:lnTo>
                    <a:pt x="203" y="0"/>
                  </a:lnTo>
                  <a:lnTo>
                    <a:pt x="203" y="210"/>
                  </a:lnTo>
                  <a:lnTo>
                    <a:pt x="157" y="210"/>
                  </a:lnTo>
                  <a:lnTo>
                    <a:pt x="157" y="65"/>
                  </a:lnTo>
                  <a:lnTo>
                    <a:pt x="105" y="157"/>
                  </a:lnTo>
                  <a:lnTo>
                    <a:pt x="85" y="157"/>
                  </a:lnTo>
                  <a:close/>
                </a:path>
              </a:pathLst>
            </a:custGeom>
            <a:solidFill>
              <a:srgbClr val="5F5F5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n-NO"/>
            </a:p>
          </p:txBody>
        </p:sp>
        <p:sp>
          <p:nvSpPr>
            <p:cNvPr id="1138" name="Freeform 114"/>
            <p:cNvSpPr>
              <a:spLocks/>
            </p:cNvSpPr>
            <p:nvPr/>
          </p:nvSpPr>
          <p:spPr bwMode="auto">
            <a:xfrm>
              <a:off x="-606" y="1859"/>
              <a:ext cx="8" cy="9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0" y="7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6" y="7"/>
                </a:cxn>
                <a:cxn ang="0">
                  <a:pos x="0" y="7"/>
                </a:cxn>
              </a:cxnLst>
              <a:rect l="0" t="0" r="r" b="b"/>
              <a:pathLst>
                <a:path w="6" h="7">
                  <a:moveTo>
                    <a:pt x="0" y="7"/>
                  </a:moveTo>
                  <a:lnTo>
                    <a:pt x="0" y="7"/>
                  </a:lnTo>
                  <a:lnTo>
                    <a:pt x="0" y="0"/>
                  </a:lnTo>
                  <a:lnTo>
                    <a:pt x="6" y="0"/>
                  </a:lnTo>
                  <a:lnTo>
                    <a:pt x="6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CC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n-NO"/>
            </a:p>
          </p:txBody>
        </p:sp>
        <p:sp>
          <p:nvSpPr>
            <p:cNvPr id="1139" name="Freeform 115"/>
            <p:cNvSpPr>
              <a:spLocks/>
            </p:cNvSpPr>
            <p:nvPr/>
          </p:nvSpPr>
          <p:spPr bwMode="auto">
            <a:xfrm>
              <a:off x="-1120" y="816"/>
              <a:ext cx="890" cy="1106"/>
            </a:xfrm>
            <a:custGeom>
              <a:avLst/>
              <a:gdLst/>
              <a:ahLst/>
              <a:cxnLst>
                <a:cxn ang="0">
                  <a:pos x="394" y="0"/>
                </a:cxn>
                <a:cxn ang="0">
                  <a:pos x="407" y="0"/>
                </a:cxn>
                <a:cxn ang="0">
                  <a:pos x="421" y="0"/>
                </a:cxn>
                <a:cxn ang="0">
                  <a:pos x="650" y="0"/>
                </a:cxn>
                <a:cxn ang="0">
                  <a:pos x="650" y="236"/>
                </a:cxn>
                <a:cxn ang="0">
                  <a:pos x="637" y="302"/>
                </a:cxn>
                <a:cxn ang="0">
                  <a:pos x="624" y="368"/>
                </a:cxn>
                <a:cxn ang="0">
                  <a:pos x="618" y="400"/>
                </a:cxn>
                <a:cxn ang="0">
                  <a:pos x="604" y="446"/>
                </a:cxn>
                <a:cxn ang="0">
                  <a:pos x="585" y="486"/>
                </a:cxn>
                <a:cxn ang="0">
                  <a:pos x="558" y="545"/>
                </a:cxn>
                <a:cxn ang="0">
                  <a:pos x="539" y="571"/>
                </a:cxn>
                <a:cxn ang="0">
                  <a:pos x="526" y="604"/>
                </a:cxn>
                <a:cxn ang="0">
                  <a:pos x="486" y="656"/>
                </a:cxn>
                <a:cxn ang="0">
                  <a:pos x="453" y="689"/>
                </a:cxn>
                <a:cxn ang="0">
                  <a:pos x="434" y="715"/>
                </a:cxn>
                <a:cxn ang="0">
                  <a:pos x="401" y="748"/>
                </a:cxn>
                <a:cxn ang="0">
                  <a:pos x="381" y="768"/>
                </a:cxn>
                <a:cxn ang="0">
                  <a:pos x="381" y="768"/>
                </a:cxn>
                <a:cxn ang="0">
                  <a:pos x="368" y="775"/>
                </a:cxn>
                <a:cxn ang="0">
                  <a:pos x="329" y="807"/>
                </a:cxn>
                <a:cxn ang="0">
                  <a:pos x="302" y="788"/>
                </a:cxn>
                <a:cxn ang="0">
                  <a:pos x="283" y="775"/>
                </a:cxn>
                <a:cxn ang="0">
                  <a:pos x="256" y="755"/>
                </a:cxn>
                <a:cxn ang="0">
                  <a:pos x="237" y="735"/>
                </a:cxn>
                <a:cxn ang="0">
                  <a:pos x="217" y="715"/>
                </a:cxn>
                <a:cxn ang="0">
                  <a:pos x="197" y="689"/>
                </a:cxn>
                <a:cxn ang="0">
                  <a:pos x="158" y="650"/>
                </a:cxn>
                <a:cxn ang="0">
                  <a:pos x="138" y="624"/>
                </a:cxn>
                <a:cxn ang="0">
                  <a:pos x="125" y="597"/>
                </a:cxn>
                <a:cxn ang="0">
                  <a:pos x="92" y="551"/>
                </a:cxn>
                <a:cxn ang="0">
                  <a:pos x="66" y="499"/>
                </a:cxn>
                <a:cxn ang="0">
                  <a:pos x="53" y="459"/>
                </a:cxn>
                <a:cxn ang="0">
                  <a:pos x="40" y="433"/>
                </a:cxn>
                <a:cxn ang="0">
                  <a:pos x="33" y="400"/>
                </a:cxn>
                <a:cxn ang="0">
                  <a:pos x="20" y="361"/>
                </a:cxn>
                <a:cxn ang="0">
                  <a:pos x="14" y="328"/>
                </a:cxn>
                <a:cxn ang="0">
                  <a:pos x="7" y="295"/>
                </a:cxn>
                <a:cxn ang="0">
                  <a:pos x="0" y="243"/>
                </a:cxn>
                <a:cxn ang="0">
                  <a:pos x="0" y="210"/>
                </a:cxn>
                <a:cxn ang="0">
                  <a:pos x="0" y="171"/>
                </a:cxn>
                <a:cxn ang="0">
                  <a:pos x="0" y="125"/>
                </a:cxn>
                <a:cxn ang="0">
                  <a:pos x="0" y="79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89" y="0"/>
                </a:cxn>
                <a:cxn ang="0">
                  <a:pos x="394" y="0"/>
                </a:cxn>
              </a:cxnLst>
              <a:rect l="0" t="0" r="r" b="b"/>
              <a:pathLst>
                <a:path w="650" h="807">
                  <a:moveTo>
                    <a:pt x="394" y="0"/>
                  </a:moveTo>
                  <a:lnTo>
                    <a:pt x="394" y="0"/>
                  </a:lnTo>
                  <a:lnTo>
                    <a:pt x="407" y="0"/>
                  </a:lnTo>
                  <a:lnTo>
                    <a:pt x="407" y="0"/>
                  </a:lnTo>
                  <a:lnTo>
                    <a:pt x="414" y="0"/>
                  </a:lnTo>
                  <a:lnTo>
                    <a:pt x="421" y="0"/>
                  </a:lnTo>
                  <a:lnTo>
                    <a:pt x="650" y="0"/>
                  </a:lnTo>
                  <a:lnTo>
                    <a:pt x="650" y="0"/>
                  </a:lnTo>
                  <a:lnTo>
                    <a:pt x="650" y="203"/>
                  </a:lnTo>
                  <a:lnTo>
                    <a:pt x="650" y="236"/>
                  </a:lnTo>
                  <a:lnTo>
                    <a:pt x="644" y="269"/>
                  </a:lnTo>
                  <a:lnTo>
                    <a:pt x="637" y="302"/>
                  </a:lnTo>
                  <a:lnTo>
                    <a:pt x="637" y="335"/>
                  </a:lnTo>
                  <a:lnTo>
                    <a:pt x="624" y="368"/>
                  </a:lnTo>
                  <a:lnTo>
                    <a:pt x="624" y="381"/>
                  </a:lnTo>
                  <a:lnTo>
                    <a:pt x="618" y="400"/>
                  </a:lnTo>
                  <a:lnTo>
                    <a:pt x="611" y="427"/>
                  </a:lnTo>
                  <a:lnTo>
                    <a:pt x="604" y="446"/>
                  </a:lnTo>
                  <a:lnTo>
                    <a:pt x="598" y="459"/>
                  </a:lnTo>
                  <a:lnTo>
                    <a:pt x="585" y="486"/>
                  </a:lnTo>
                  <a:lnTo>
                    <a:pt x="572" y="519"/>
                  </a:lnTo>
                  <a:lnTo>
                    <a:pt x="558" y="545"/>
                  </a:lnTo>
                  <a:lnTo>
                    <a:pt x="552" y="558"/>
                  </a:lnTo>
                  <a:lnTo>
                    <a:pt x="539" y="571"/>
                  </a:lnTo>
                  <a:lnTo>
                    <a:pt x="532" y="584"/>
                  </a:lnTo>
                  <a:lnTo>
                    <a:pt x="526" y="604"/>
                  </a:lnTo>
                  <a:lnTo>
                    <a:pt x="506" y="630"/>
                  </a:lnTo>
                  <a:lnTo>
                    <a:pt x="486" y="656"/>
                  </a:lnTo>
                  <a:lnTo>
                    <a:pt x="467" y="683"/>
                  </a:lnTo>
                  <a:lnTo>
                    <a:pt x="453" y="689"/>
                  </a:lnTo>
                  <a:lnTo>
                    <a:pt x="447" y="702"/>
                  </a:lnTo>
                  <a:lnTo>
                    <a:pt x="434" y="715"/>
                  </a:lnTo>
                  <a:lnTo>
                    <a:pt x="427" y="722"/>
                  </a:lnTo>
                  <a:lnTo>
                    <a:pt x="401" y="748"/>
                  </a:lnTo>
                  <a:lnTo>
                    <a:pt x="381" y="761"/>
                  </a:lnTo>
                  <a:lnTo>
                    <a:pt x="381" y="768"/>
                  </a:lnTo>
                  <a:lnTo>
                    <a:pt x="381" y="768"/>
                  </a:lnTo>
                  <a:lnTo>
                    <a:pt x="381" y="768"/>
                  </a:lnTo>
                  <a:lnTo>
                    <a:pt x="381" y="768"/>
                  </a:lnTo>
                  <a:lnTo>
                    <a:pt x="368" y="775"/>
                  </a:lnTo>
                  <a:lnTo>
                    <a:pt x="355" y="788"/>
                  </a:lnTo>
                  <a:lnTo>
                    <a:pt x="329" y="807"/>
                  </a:lnTo>
                  <a:lnTo>
                    <a:pt x="316" y="801"/>
                  </a:lnTo>
                  <a:lnTo>
                    <a:pt x="302" y="788"/>
                  </a:lnTo>
                  <a:lnTo>
                    <a:pt x="289" y="781"/>
                  </a:lnTo>
                  <a:lnTo>
                    <a:pt x="283" y="775"/>
                  </a:lnTo>
                  <a:lnTo>
                    <a:pt x="270" y="761"/>
                  </a:lnTo>
                  <a:lnTo>
                    <a:pt x="256" y="755"/>
                  </a:lnTo>
                  <a:lnTo>
                    <a:pt x="250" y="742"/>
                  </a:lnTo>
                  <a:lnTo>
                    <a:pt x="237" y="735"/>
                  </a:lnTo>
                  <a:lnTo>
                    <a:pt x="224" y="722"/>
                  </a:lnTo>
                  <a:lnTo>
                    <a:pt x="217" y="715"/>
                  </a:lnTo>
                  <a:lnTo>
                    <a:pt x="204" y="702"/>
                  </a:lnTo>
                  <a:lnTo>
                    <a:pt x="197" y="689"/>
                  </a:lnTo>
                  <a:lnTo>
                    <a:pt x="178" y="670"/>
                  </a:lnTo>
                  <a:lnTo>
                    <a:pt x="158" y="650"/>
                  </a:lnTo>
                  <a:lnTo>
                    <a:pt x="151" y="637"/>
                  </a:lnTo>
                  <a:lnTo>
                    <a:pt x="138" y="624"/>
                  </a:lnTo>
                  <a:lnTo>
                    <a:pt x="132" y="610"/>
                  </a:lnTo>
                  <a:lnTo>
                    <a:pt x="125" y="597"/>
                  </a:lnTo>
                  <a:lnTo>
                    <a:pt x="105" y="578"/>
                  </a:lnTo>
                  <a:lnTo>
                    <a:pt x="92" y="551"/>
                  </a:lnTo>
                  <a:lnTo>
                    <a:pt x="79" y="525"/>
                  </a:lnTo>
                  <a:lnTo>
                    <a:pt x="66" y="499"/>
                  </a:lnTo>
                  <a:lnTo>
                    <a:pt x="60" y="473"/>
                  </a:lnTo>
                  <a:lnTo>
                    <a:pt x="53" y="459"/>
                  </a:lnTo>
                  <a:lnTo>
                    <a:pt x="46" y="446"/>
                  </a:lnTo>
                  <a:lnTo>
                    <a:pt x="40" y="433"/>
                  </a:lnTo>
                  <a:lnTo>
                    <a:pt x="33" y="413"/>
                  </a:lnTo>
                  <a:lnTo>
                    <a:pt x="33" y="400"/>
                  </a:lnTo>
                  <a:lnTo>
                    <a:pt x="27" y="381"/>
                  </a:lnTo>
                  <a:lnTo>
                    <a:pt x="20" y="361"/>
                  </a:lnTo>
                  <a:lnTo>
                    <a:pt x="20" y="348"/>
                  </a:lnTo>
                  <a:lnTo>
                    <a:pt x="14" y="328"/>
                  </a:lnTo>
                  <a:lnTo>
                    <a:pt x="14" y="315"/>
                  </a:lnTo>
                  <a:lnTo>
                    <a:pt x="7" y="295"/>
                  </a:lnTo>
                  <a:lnTo>
                    <a:pt x="7" y="276"/>
                  </a:lnTo>
                  <a:lnTo>
                    <a:pt x="0" y="243"/>
                  </a:lnTo>
                  <a:lnTo>
                    <a:pt x="0" y="223"/>
                  </a:lnTo>
                  <a:lnTo>
                    <a:pt x="0" y="210"/>
                  </a:lnTo>
                  <a:lnTo>
                    <a:pt x="0" y="190"/>
                  </a:lnTo>
                  <a:lnTo>
                    <a:pt x="0" y="171"/>
                  </a:lnTo>
                  <a:lnTo>
                    <a:pt x="0" y="151"/>
                  </a:lnTo>
                  <a:lnTo>
                    <a:pt x="0" y="125"/>
                  </a:lnTo>
                  <a:lnTo>
                    <a:pt x="0" y="98"/>
                  </a:lnTo>
                  <a:lnTo>
                    <a:pt x="0" y="79"/>
                  </a:lnTo>
                  <a:lnTo>
                    <a:pt x="0" y="6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89" y="0"/>
                  </a:lnTo>
                  <a:lnTo>
                    <a:pt x="289" y="0"/>
                  </a:lnTo>
                  <a:lnTo>
                    <a:pt x="289" y="0"/>
                  </a:lnTo>
                  <a:lnTo>
                    <a:pt x="394" y="0"/>
                  </a:lnTo>
                  <a:close/>
                </a:path>
              </a:pathLst>
            </a:custGeom>
            <a:solidFill>
              <a:srgbClr val="CC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n-NO"/>
            </a:p>
          </p:txBody>
        </p:sp>
        <p:sp>
          <p:nvSpPr>
            <p:cNvPr id="1140" name="Freeform 116"/>
            <p:cNvSpPr>
              <a:spLocks/>
            </p:cNvSpPr>
            <p:nvPr/>
          </p:nvSpPr>
          <p:spPr bwMode="auto">
            <a:xfrm>
              <a:off x="-1083" y="843"/>
              <a:ext cx="790" cy="927"/>
            </a:xfrm>
            <a:custGeom>
              <a:avLst/>
              <a:gdLst/>
              <a:ahLst/>
              <a:cxnLst>
                <a:cxn ang="0">
                  <a:pos x="558" y="46"/>
                </a:cxn>
                <a:cxn ang="0">
                  <a:pos x="551" y="98"/>
                </a:cxn>
                <a:cxn ang="0">
                  <a:pos x="486" y="137"/>
                </a:cxn>
                <a:cxn ang="0">
                  <a:pos x="426" y="151"/>
                </a:cxn>
                <a:cxn ang="0">
                  <a:pos x="407" y="190"/>
                </a:cxn>
                <a:cxn ang="0">
                  <a:pos x="446" y="216"/>
                </a:cxn>
                <a:cxn ang="0">
                  <a:pos x="505" y="262"/>
                </a:cxn>
                <a:cxn ang="0">
                  <a:pos x="505" y="308"/>
                </a:cxn>
                <a:cxn ang="0">
                  <a:pos x="512" y="354"/>
                </a:cxn>
                <a:cxn ang="0">
                  <a:pos x="459" y="367"/>
                </a:cxn>
                <a:cxn ang="0">
                  <a:pos x="420" y="315"/>
                </a:cxn>
                <a:cxn ang="0">
                  <a:pos x="400" y="282"/>
                </a:cxn>
                <a:cxn ang="0">
                  <a:pos x="420" y="203"/>
                </a:cxn>
                <a:cxn ang="0">
                  <a:pos x="348" y="282"/>
                </a:cxn>
                <a:cxn ang="0">
                  <a:pos x="367" y="433"/>
                </a:cxn>
                <a:cxn ang="0">
                  <a:pos x="400" y="499"/>
                </a:cxn>
                <a:cxn ang="0">
                  <a:pos x="440" y="485"/>
                </a:cxn>
                <a:cxn ang="0">
                  <a:pos x="361" y="584"/>
                </a:cxn>
                <a:cxn ang="0">
                  <a:pos x="275" y="663"/>
                </a:cxn>
                <a:cxn ang="0">
                  <a:pos x="361" y="505"/>
                </a:cxn>
                <a:cxn ang="0">
                  <a:pos x="302" y="466"/>
                </a:cxn>
                <a:cxn ang="0">
                  <a:pos x="256" y="505"/>
                </a:cxn>
                <a:cxn ang="0">
                  <a:pos x="216" y="558"/>
                </a:cxn>
                <a:cxn ang="0">
                  <a:pos x="164" y="538"/>
                </a:cxn>
                <a:cxn ang="0">
                  <a:pos x="190" y="485"/>
                </a:cxn>
                <a:cxn ang="0">
                  <a:pos x="216" y="446"/>
                </a:cxn>
                <a:cxn ang="0">
                  <a:pos x="315" y="446"/>
                </a:cxn>
                <a:cxn ang="0">
                  <a:pos x="275" y="426"/>
                </a:cxn>
                <a:cxn ang="0">
                  <a:pos x="236" y="393"/>
                </a:cxn>
                <a:cxn ang="0">
                  <a:pos x="190" y="354"/>
                </a:cxn>
                <a:cxn ang="0">
                  <a:pos x="210" y="321"/>
                </a:cxn>
                <a:cxn ang="0">
                  <a:pos x="262" y="354"/>
                </a:cxn>
                <a:cxn ang="0">
                  <a:pos x="295" y="426"/>
                </a:cxn>
                <a:cxn ang="0">
                  <a:pos x="348" y="420"/>
                </a:cxn>
                <a:cxn ang="0">
                  <a:pos x="216" y="269"/>
                </a:cxn>
                <a:cxn ang="0">
                  <a:pos x="151" y="295"/>
                </a:cxn>
                <a:cxn ang="0">
                  <a:pos x="92" y="302"/>
                </a:cxn>
                <a:cxn ang="0">
                  <a:pos x="124" y="249"/>
                </a:cxn>
                <a:cxn ang="0">
                  <a:pos x="197" y="249"/>
                </a:cxn>
                <a:cxn ang="0">
                  <a:pos x="229" y="249"/>
                </a:cxn>
                <a:cxn ang="0">
                  <a:pos x="151" y="190"/>
                </a:cxn>
                <a:cxn ang="0">
                  <a:pos x="39" y="170"/>
                </a:cxn>
                <a:cxn ang="0">
                  <a:pos x="26" y="118"/>
                </a:cxn>
                <a:cxn ang="0">
                  <a:pos x="0" y="19"/>
                </a:cxn>
                <a:cxn ang="0">
                  <a:pos x="72" y="39"/>
                </a:cxn>
                <a:cxn ang="0">
                  <a:pos x="118" y="65"/>
                </a:cxn>
                <a:cxn ang="0">
                  <a:pos x="151" y="105"/>
                </a:cxn>
                <a:cxn ang="0">
                  <a:pos x="170" y="203"/>
                </a:cxn>
                <a:cxn ang="0">
                  <a:pos x="315" y="328"/>
                </a:cxn>
                <a:cxn ang="0">
                  <a:pos x="321" y="236"/>
                </a:cxn>
                <a:cxn ang="0">
                  <a:pos x="249" y="170"/>
                </a:cxn>
                <a:cxn ang="0">
                  <a:pos x="243" y="118"/>
                </a:cxn>
                <a:cxn ang="0">
                  <a:pos x="275" y="98"/>
                </a:cxn>
                <a:cxn ang="0">
                  <a:pos x="308" y="131"/>
                </a:cxn>
                <a:cxn ang="0">
                  <a:pos x="328" y="177"/>
                </a:cxn>
                <a:cxn ang="0">
                  <a:pos x="335" y="249"/>
                </a:cxn>
                <a:cxn ang="0">
                  <a:pos x="387" y="197"/>
                </a:cxn>
                <a:cxn ang="0">
                  <a:pos x="374" y="144"/>
                </a:cxn>
                <a:cxn ang="0">
                  <a:pos x="400" y="78"/>
                </a:cxn>
                <a:cxn ang="0">
                  <a:pos x="446" y="46"/>
                </a:cxn>
              </a:cxnLst>
              <a:rect l="0" t="0" r="r" b="b"/>
              <a:pathLst>
                <a:path w="577" h="676">
                  <a:moveTo>
                    <a:pt x="518" y="0"/>
                  </a:moveTo>
                  <a:lnTo>
                    <a:pt x="518" y="0"/>
                  </a:lnTo>
                  <a:lnTo>
                    <a:pt x="512" y="6"/>
                  </a:lnTo>
                  <a:lnTo>
                    <a:pt x="512" y="13"/>
                  </a:lnTo>
                  <a:lnTo>
                    <a:pt x="512" y="19"/>
                  </a:lnTo>
                  <a:lnTo>
                    <a:pt x="512" y="19"/>
                  </a:lnTo>
                  <a:lnTo>
                    <a:pt x="512" y="26"/>
                  </a:lnTo>
                  <a:lnTo>
                    <a:pt x="518" y="26"/>
                  </a:lnTo>
                  <a:lnTo>
                    <a:pt x="518" y="32"/>
                  </a:lnTo>
                  <a:lnTo>
                    <a:pt x="525" y="32"/>
                  </a:lnTo>
                  <a:lnTo>
                    <a:pt x="525" y="32"/>
                  </a:lnTo>
                  <a:lnTo>
                    <a:pt x="525" y="39"/>
                  </a:lnTo>
                  <a:lnTo>
                    <a:pt x="531" y="39"/>
                  </a:lnTo>
                  <a:lnTo>
                    <a:pt x="531" y="39"/>
                  </a:lnTo>
                  <a:lnTo>
                    <a:pt x="538" y="39"/>
                  </a:lnTo>
                  <a:lnTo>
                    <a:pt x="545" y="39"/>
                  </a:lnTo>
                  <a:lnTo>
                    <a:pt x="551" y="46"/>
                  </a:lnTo>
                  <a:lnTo>
                    <a:pt x="558" y="46"/>
                  </a:lnTo>
                  <a:lnTo>
                    <a:pt x="577" y="39"/>
                  </a:lnTo>
                  <a:lnTo>
                    <a:pt x="571" y="46"/>
                  </a:lnTo>
                  <a:lnTo>
                    <a:pt x="564" y="46"/>
                  </a:lnTo>
                  <a:lnTo>
                    <a:pt x="558" y="52"/>
                  </a:lnTo>
                  <a:lnTo>
                    <a:pt x="551" y="59"/>
                  </a:lnTo>
                  <a:lnTo>
                    <a:pt x="545" y="59"/>
                  </a:lnTo>
                  <a:lnTo>
                    <a:pt x="545" y="65"/>
                  </a:lnTo>
                  <a:lnTo>
                    <a:pt x="545" y="65"/>
                  </a:lnTo>
                  <a:lnTo>
                    <a:pt x="538" y="72"/>
                  </a:lnTo>
                  <a:lnTo>
                    <a:pt x="538" y="72"/>
                  </a:lnTo>
                  <a:lnTo>
                    <a:pt x="538" y="78"/>
                  </a:lnTo>
                  <a:lnTo>
                    <a:pt x="538" y="78"/>
                  </a:lnTo>
                  <a:lnTo>
                    <a:pt x="538" y="85"/>
                  </a:lnTo>
                  <a:lnTo>
                    <a:pt x="538" y="92"/>
                  </a:lnTo>
                  <a:lnTo>
                    <a:pt x="545" y="92"/>
                  </a:lnTo>
                  <a:lnTo>
                    <a:pt x="545" y="98"/>
                  </a:lnTo>
                  <a:lnTo>
                    <a:pt x="545" y="98"/>
                  </a:lnTo>
                  <a:lnTo>
                    <a:pt x="551" y="98"/>
                  </a:lnTo>
                  <a:lnTo>
                    <a:pt x="551" y="105"/>
                  </a:lnTo>
                  <a:lnTo>
                    <a:pt x="558" y="105"/>
                  </a:lnTo>
                  <a:lnTo>
                    <a:pt x="558" y="105"/>
                  </a:lnTo>
                  <a:lnTo>
                    <a:pt x="551" y="105"/>
                  </a:lnTo>
                  <a:lnTo>
                    <a:pt x="545" y="105"/>
                  </a:lnTo>
                  <a:lnTo>
                    <a:pt x="531" y="105"/>
                  </a:lnTo>
                  <a:lnTo>
                    <a:pt x="525" y="111"/>
                  </a:lnTo>
                  <a:lnTo>
                    <a:pt x="518" y="111"/>
                  </a:lnTo>
                  <a:lnTo>
                    <a:pt x="512" y="111"/>
                  </a:lnTo>
                  <a:lnTo>
                    <a:pt x="505" y="118"/>
                  </a:lnTo>
                  <a:lnTo>
                    <a:pt x="499" y="118"/>
                  </a:lnTo>
                  <a:lnTo>
                    <a:pt x="499" y="124"/>
                  </a:lnTo>
                  <a:lnTo>
                    <a:pt x="499" y="124"/>
                  </a:lnTo>
                  <a:lnTo>
                    <a:pt x="499" y="131"/>
                  </a:lnTo>
                  <a:lnTo>
                    <a:pt x="499" y="137"/>
                  </a:lnTo>
                  <a:lnTo>
                    <a:pt x="499" y="144"/>
                  </a:lnTo>
                  <a:lnTo>
                    <a:pt x="492" y="137"/>
                  </a:lnTo>
                  <a:lnTo>
                    <a:pt x="486" y="137"/>
                  </a:lnTo>
                  <a:lnTo>
                    <a:pt x="479" y="137"/>
                  </a:lnTo>
                  <a:lnTo>
                    <a:pt x="479" y="137"/>
                  </a:lnTo>
                  <a:lnTo>
                    <a:pt x="472" y="137"/>
                  </a:lnTo>
                  <a:lnTo>
                    <a:pt x="472" y="137"/>
                  </a:lnTo>
                  <a:lnTo>
                    <a:pt x="466" y="144"/>
                  </a:lnTo>
                  <a:lnTo>
                    <a:pt x="466" y="151"/>
                  </a:lnTo>
                  <a:lnTo>
                    <a:pt x="459" y="151"/>
                  </a:lnTo>
                  <a:lnTo>
                    <a:pt x="459" y="157"/>
                  </a:lnTo>
                  <a:lnTo>
                    <a:pt x="453" y="151"/>
                  </a:lnTo>
                  <a:lnTo>
                    <a:pt x="446" y="151"/>
                  </a:lnTo>
                  <a:lnTo>
                    <a:pt x="446" y="151"/>
                  </a:lnTo>
                  <a:lnTo>
                    <a:pt x="440" y="144"/>
                  </a:lnTo>
                  <a:lnTo>
                    <a:pt x="440" y="144"/>
                  </a:lnTo>
                  <a:lnTo>
                    <a:pt x="433" y="144"/>
                  </a:lnTo>
                  <a:lnTo>
                    <a:pt x="433" y="144"/>
                  </a:lnTo>
                  <a:lnTo>
                    <a:pt x="426" y="144"/>
                  </a:lnTo>
                  <a:lnTo>
                    <a:pt x="426" y="151"/>
                  </a:lnTo>
                  <a:lnTo>
                    <a:pt x="426" y="151"/>
                  </a:lnTo>
                  <a:lnTo>
                    <a:pt x="420" y="151"/>
                  </a:lnTo>
                  <a:lnTo>
                    <a:pt x="413" y="151"/>
                  </a:lnTo>
                  <a:lnTo>
                    <a:pt x="407" y="157"/>
                  </a:lnTo>
                  <a:lnTo>
                    <a:pt x="407" y="164"/>
                  </a:lnTo>
                  <a:lnTo>
                    <a:pt x="400" y="164"/>
                  </a:lnTo>
                  <a:lnTo>
                    <a:pt x="400" y="170"/>
                  </a:lnTo>
                  <a:lnTo>
                    <a:pt x="394" y="177"/>
                  </a:lnTo>
                  <a:lnTo>
                    <a:pt x="394" y="183"/>
                  </a:lnTo>
                  <a:lnTo>
                    <a:pt x="394" y="183"/>
                  </a:lnTo>
                  <a:lnTo>
                    <a:pt x="394" y="190"/>
                  </a:lnTo>
                  <a:lnTo>
                    <a:pt x="394" y="190"/>
                  </a:lnTo>
                  <a:lnTo>
                    <a:pt x="394" y="190"/>
                  </a:lnTo>
                  <a:lnTo>
                    <a:pt x="400" y="190"/>
                  </a:lnTo>
                  <a:lnTo>
                    <a:pt x="400" y="190"/>
                  </a:lnTo>
                  <a:lnTo>
                    <a:pt x="400" y="190"/>
                  </a:lnTo>
                  <a:lnTo>
                    <a:pt x="407" y="190"/>
                  </a:lnTo>
                  <a:lnTo>
                    <a:pt x="407" y="190"/>
                  </a:lnTo>
                  <a:lnTo>
                    <a:pt x="407" y="190"/>
                  </a:lnTo>
                  <a:lnTo>
                    <a:pt x="413" y="190"/>
                  </a:lnTo>
                  <a:lnTo>
                    <a:pt x="413" y="183"/>
                  </a:lnTo>
                  <a:lnTo>
                    <a:pt x="420" y="177"/>
                  </a:lnTo>
                  <a:lnTo>
                    <a:pt x="426" y="170"/>
                  </a:lnTo>
                  <a:lnTo>
                    <a:pt x="426" y="170"/>
                  </a:lnTo>
                  <a:lnTo>
                    <a:pt x="426" y="170"/>
                  </a:lnTo>
                  <a:lnTo>
                    <a:pt x="426" y="170"/>
                  </a:lnTo>
                  <a:lnTo>
                    <a:pt x="433" y="177"/>
                  </a:lnTo>
                  <a:lnTo>
                    <a:pt x="433" y="177"/>
                  </a:lnTo>
                  <a:lnTo>
                    <a:pt x="426" y="183"/>
                  </a:lnTo>
                  <a:lnTo>
                    <a:pt x="426" y="190"/>
                  </a:lnTo>
                  <a:lnTo>
                    <a:pt x="426" y="190"/>
                  </a:lnTo>
                  <a:lnTo>
                    <a:pt x="426" y="197"/>
                  </a:lnTo>
                  <a:lnTo>
                    <a:pt x="426" y="203"/>
                  </a:lnTo>
                  <a:lnTo>
                    <a:pt x="433" y="203"/>
                  </a:lnTo>
                  <a:lnTo>
                    <a:pt x="440" y="210"/>
                  </a:lnTo>
                  <a:lnTo>
                    <a:pt x="440" y="210"/>
                  </a:lnTo>
                  <a:lnTo>
                    <a:pt x="446" y="216"/>
                  </a:lnTo>
                  <a:lnTo>
                    <a:pt x="453" y="216"/>
                  </a:lnTo>
                  <a:lnTo>
                    <a:pt x="459" y="223"/>
                  </a:lnTo>
                  <a:lnTo>
                    <a:pt x="466" y="223"/>
                  </a:lnTo>
                  <a:lnTo>
                    <a:pt x="472" y="223"/>
                  </a:lnTo>
                  <a:lnTo>
                    <a:pt x="486" y="229"/>
                  </a:lnTo>
                  <a:lnTo>
                    <a:pt x="492" y="229"/>
                  </a:lnTo>
                  <a:lnTo>
                    <a:pt x="505" y="229"/>
                  </a:lnTo>
                  <a:lnTo>
                    <a:pt x="505" y="229"/>
                  </a:lnTo>
                  <a:lnTo>
                    <a:pt x="499" y="236"/>
                  </a:lnTo>
                  <a:lnTo>
                    <a:pt x="499" y="236"/>
                  </a:lnTo>
                  <a:lnTo>
                    <a:pt x="499" y="242"/>
                  </a:lnTo>
                  <a:lnTo>
                    <a:pt x="492" y="242"/>
                  </a:lnTo>
                  <a:lnTo>
                    <a:pt x="499" y="249"/>
                  </a:lnTo>
                  <a:lnTo>
                    <a:pt x="499" y="249"/>
                  </a:lnTo>
                  <a:lnTo>
                    <a:pt x="499" y="256"/>
                  </a:lnTo>
                  <a:lnTo>
                    <a:pt x="499" y="256"/>
                  </a:lnTo>
                  <a:lnTo>
                    <a:pt x="505" y="262"/>
                  </a:lnTo>
                  <a:lnTo>
                    <a:pt x="505" y="262"/>
                  </a:lnTo>
                  <a:lnTo>
                    <a:pt x="505" y="269"/>
                  </a:lnTo>
                  <a:lnTo>
                    <a:pt x="512" y="269"/>
                  </a:lnTo>
                  <a:lnTo>
                    <a:pt x="512" y="269"/>
                  </a:lnTo>
                  <a:lnTo>
                    <a:pt x="518" y="275"/>
                  </a:lnTo>
                  <a:lnTo>
                    <a:pt x="531" y="282"/>
                  </a:lnTo>
                  <a:lnTo>
                    <a:pt x="525" y="282"/>
                  </a:lnTo>
                  <a:lnTo>
                    <a:pt x="518" y="282"/>
                  </a:lnTo>
                  <a:lnTo>
                    <a:pt x="518" y="282"/>
                  </a:lnTo>
                  <a:lnTo>
                    <a:pt x="512" y="282"/>
                  </a:lnTo>
                  <a:lnTo>
                    <a:pt x="512" y="282"/>
                  </a:lnTo>
                  <a:lnTo>
                    <a:pt x="505" y="282"/>
                  </a:lnTo>
                  <a:lnTo>
                    <a:pt x="505" y="288"/>
                  </a:lnTo>
                  <a:lnTo>
                    <a:pt x="505" y="288"/>
                  </a:lnTo>
                  <a:lnTo>
                    <a:pt x="505" y="288"/>
                  </a:lnTo>
                  <a:lnTo>
                    <a:pt x="499" y="295"/>
                  </a:lnTo>
                  <a:lnTo>
                    <a:pt x="499" y="295"/>
                  </a:lnTo>
                  <a:lnTo>
                    <a:pt x="505" y="302"/>
                  </a:lnTo>
                  <a:lnTo>
                    <a:pt x="505" y="308"/>
                  </a:lnTo>
                  <a:lnTo>
                    <a:pt x="505" y="308"/>
                  </a:lnTo>
                  <a:lnTo>
                    <a:pt x="512" y="315"/>
                  </a:lnTo>
                  <a:lnTo>
                    <a:pt x="518" y="321"/>
                  </a:lnTo>
                  <a:lnTo>
                    <a:pt x="531" y="334"/>
                  </a:lnTo>
                  <a:lnTo>
                    <a:pt x="538" y="334"/>
                  </a:lnTo>
                  <a:lnTo>
                    <a:pt x="538" y="341"/>
                  </a:lnTo>
                  <a:lnTo>
                    <a:pt x="545" y="341"/>
                  </a:lnTo>
                  <a:lnTo>
                    <a:pt x="538" y="341"/>
                  </a:lnTo>
                  <a:lnTo>
                    <a:pt x="538" y="341"/>
                  </a:lnTo>
                  <a:lnTo>
                    <a:pt x="531" y="341"/>
                  </a:lnTo>
                  <a:lnTo>
                    <a:pt x="531" y="341"/>
                  </a:lnTo>
                  <a:lnTo>
                    <a:pt x="525" y="341"/>
                  </a:lnTo>
                  <a:lnTo>
                    <a:pt x="525" y="341"/>
                  </a:lnTo>
                  <a:lnTo>
                    <a:pt x="518" y="348"/>
                  </a:lnTo>
                  <a:lnTo>
                    <a:pt x="518" y="348"/>
                  </a:lnTo>
                  <a:lnTo>
                    <a:pt x="512" y="348"/>
                  </a:lnTo>
                  <a:lnTo>
                    <a:pt x="512" y="354"/>
                  </a:lnTo>
                  <a:lnTo>
                    <a:pt x="512" y="354"/>
                  </a:lnTo>
                  <a:lnTo>
                    <a:pt x="512" y="354"/>
                  </a:lnTo>
                  <a:lnTo>
                    <a:pt x="512" y="361"/>
                  </a:lnTo>
                  <a:lnTo>
                    <a:pt x="512" y="367"/>
                  </a:lnTo>
                  <a:lnTo>
                    <a:pt x="512" y="380"/>
                  </a:lnTo>
                  <a:lnTo>
                    <a:pt x="512" y="393"/>
                  </a:lnTo>
                  <a:lnTo>
                    <a:pt x="505" y="387"/>
                  </a:lnTo>
                  <a:lnTo>
                    <a:pt x="499" y="380"/>
                  </a:lnTo>
                  <a:lnTo>
                    <a:pt x="499" y="374"/>
                  </a:lnTo>
                  <a:lnTo>
                    <a:pt x="492" y="367"/>
                  </a:lnTo>
                  <a:lnTo>
                    <a:pt x="486" y="361"/>
                  </a:lnTo>
                  <a:lnTo>
                    <a:pt x="479" y="361"/>
                  </a:lnTo>
                  <a:lnTo>
                    <a:pt x="479" y="361"/>
                  </a:lnTo>
                  <a:lnTo>
                    <a:pt x="472" y="361"/>
                  </a:lnTo>
                  <a:lnTo>
                    <a:pt x="472" y="361"/>
                  </a:lnTo>
                  <a:lnTo>
                    <a:pt x="466" y="361"/>
                  </a:lnTo>
                  <a:lnTo>
                    <a:pt x="466" y="367"/>
                  </a:lnTo>
                  <a:lnTo>
                    <a:pt x="459" y="367"/>
                  </a:lnTo>
                  <a:lnTo>
                    <a:pt x="459" y="367"/>
                  </a:lnTo>
                  <a:lnTo>
                    <a:pt x="459" y="374"/>
                  </a:lnTo>
                  <a:lnTo>
                    <a:pt x="453" y="374"/>
                  </a:lnTo>
                  <a:lnTo>
                    <a:pt x="453" y="380"/>
                  </a:lnTo>
                  <a:lnTo>
                    <a:pt x="453" y="380"/>
                  </a:lnTo>
                  <a:lnTo>
                    <a:pt x="453" y="380"/>
                  </a:lnTo>
                  <a:lnTo>
                    <a:pt x="453" y="374"/>
                  </a:lnTo>
                  <a:lnTo>
                    <a:pt x="446" y="367"/>
                  </a:lnTo>
                  <a:lnTo>
                    <a:pt x="446" y="361"/>
                  </a:lnTo>
                  <a:lnTo>
                    <a:pt x="446" y="348"/>
                  </a:lnTo>
                  <a:lnTo>
                    <a:pt x="440" y="341"/>
                  </a:lnTo>
                  <a:lnTo>
                    <a:pt x="440" y="334"/>
                  </a:lnTo>
                  <a:lnTo>
                    <a:pt x="440" y="328"/>
                  </a:lnTo>
                  <a:lnTo>
                    <a:pt x="433" y="328"/>
                  </a:lnTo>
                  <a:lnTo>
                    <a:pt x="433" y="328"/>
                  </a:lnTo>
                  <a:lnTo>
                    <a:pt x="426" y="321"/>
                  </a:lnTo>
                  <a:lnTo>
                    <a:pt x="426" y="321"/>
                  </a:lnTo>
                  <a:lnTo>
                    <a:pt x="420" y="315"/>
                  </a:lnTo>
                  <a:lnTo>
                    <a:pt x="420" y="315"/>
                  </a:lnTo>
                  <a:lnTo>
                    <a:pt x="413" y="315"/>
                  </a:lnTo>
                  <a:lnTo>
                    <a:pt x="407" y="315"/>
                  </a:lnTo>
                  <a:lnTo>
                    <a:pt x="407" y="315"/>
                  </a:lnTo>
                  <a:lnTo>
                    <a:pt x="400" y="315"/>
                  </a:lnTo>
                  <a:lnTo>
                    <a:pt x="394" y="321"/>
                  </a:lnTo>
                  <a:lnTo>
                    <a:pt x="400" y="315"/>
                  </a:lnTo>
                  <a:lnTo>
                    <a:pt x="400" y="308"/>
                  </a:lnTo>
                  <a:lnTo>
                    <a:pt x="407" y="308"/>
                  </a:lnTo>
                  <a:lnTo>
                    <a:pt x="407" y="302"/>
                  </a:lnTo>
                  <a:lnTo>
                    <a:pt x="407" y="302"/>
                  </a:lnTo>
                  <a:lnTo>
                    <a:pt x="407" y="295"/>
                  </a:lnTo>
                  <a:lnTo>
                    <a:pt x="407" y="295"/>
                  </a:lnTo>
                  <a:lnTo>
                    <a:pt x="407" y="288"/>
                  </a:lnTo>
                  <a:lnTo>
                    <a:pt x="407" y="288"/>
                  </a:lnTo>
                  <a:lnTo>
                    <a:pt x="407" y="282"/>
                  </a:lnTo>
                  <a:lnTo>
                    <a:pt x="407" y="282"/>
                  </a:lnTo>
                  <a:lnTo>
                    <a:pt x="400" y="282"/>
                  </a:lnTo>
                  <a:lnTo>
                    <a:pt x="400" y="282"/>
                  </a:lnTo>
                  <a:lnTo>
                    <a:pt x="400" y="282"/>
                  </a:lnTo>
                  <a:lnTo>
                    <a:pt x="400" y="282"/>
                  </a:lnTo>
                  <a:lnTo>
                    <a:pt x="394" y="282"/>
                  </a:lnTo>
                  <a:lnTo>
                    <a:pt x="394" y="282"/>
                  </a:lnTo>
                  <a:lnTo>
                    <a:pt x="387" y="282"/>
                  </a:lnTo>
                  <a:lnTo>
                    <a:pt x="394" y="269"/>
                  </a:lnTo>
                  <a:lnTo>
                    <a:pt x="394" y="262"/>
                  </a:lnTo>
                  <a:lnTo>
                    <a:pt x="400" y="256"/>
                  </a:lnTo>
                  <a:lnTo>
                    <a:pt x="407" y="242"/>
                  </a:lnTo>
                  <a:lnTo>
                    <a:pt x="413" y="236"/>
                  </a:lnTo>
                  <a:lnTo>
                    <a:pt x="420" y="229"/>
                  </a:lnTo>
                  <a:lnTo>
                    <a:pt x="426" y="223"/>
                  </a:lnTo>
                  <a:lnTo>
                    <a:pt x="433" y="210"/>
                  </a:lnTo>
                  <a:lnTo>
                    <a:pt x="433" y="210"/>
                  </a:lnTo>
                  <a:lnTo>
                    <a:pt x="426" y="210"/>
                  </a:lnTo>
                  <a:lnTo>
                    <a:pt x="426" y="203"/>
                  </a:lnTo>
                  <a:lnTo>
                    <a:pt x="420" y="203"/>
                  </a:lnTo>
                  <a:lnTo>
                    <a:pt x="420" y="203"/>
                  </a:lnTo>
                  <a:lnTo>
                    <a:pt x="413" y="203"/>
                  </a:lnTo>
                  <a:lnTo>
                    <a:pt x="413" y="197"/>
                  </a:lnTo>
                  <a:lnTo>
                    <a:pt x="407" y="197"/>
                  </a:lnTo>
                  <a:lnTo>
                    <a:pt x="407" y="197"/>
                  </a:lnTo>
                  <a:lnTo>
                    <a:pt x="407" y="203"/>
                  </a:lnTo>
                  <a:lnTo>
                    <a:pt x="400" y="203"/>
                  </a:lnTo>
                  <a:lnTo>
                    <a:pt x="394" y="203"/>
                  </a:lnTo>
                  <a:lnTo>
                    <a:pt x="387" y="210"/>
                  </a:lnTo>
                  <a:lnTo>
                    <a:pt x="387" y="216"/>
                  </a:lnTo>
                  <a:lnTo>
                    <a:pt x="380" y="216"/>
                  </a:lnTo>
                  <a:lnTo>
                    <a:pt x="380" y="223"/>
                  </a:lnTo>
                  <a:lnTo>
                    <a:pt x="367" y="229"/>
                  </a:lnTo>
                  <a:lnTo>
                    <a:pt x="367" y="236"/>
                  </a:lnTo>
                  <a:lnTo>
                    <a:pt x="361" y="242"/>
                  </a:lnTo>
                  <a:lnTo>
                    <a:pt x="354" y="256"/>
                  </a:lnTo>
                  <a:lnTo>
                    <a:pt x="354" y="262"/>
                  </a:lnTo>
                  <a:lnTo>
                    <a:pt x="348" y="275"/>
                  </a:lnTo>
                  <a:lnTo>
                    <a:pt x="348" y="282"/>
                  </a:lnTo>
                  <a:lnTo>
                    <a:pt x="341" y="288"/>
                  </a:lnTo>
                  <a:lnTo>
                    <a:pt x="341" y="295"/>
                  </a:lnTo>
                  <a:lnTo>
                    <a:pt x="341" y="308"/>
                  </a:lnTo>
                  <a:lnTo>
                    <a:pt x="341" y="315"/>
                  </a:lnTo>
                  <a:lnTo>
                    <a:pt x="341" y="321"/>
                  </a:lnTo>
                  <a:lnTo>
                    <a:pt x="341" y="334"/>
                  </a:lnTo>
                  <a:lnTo>
                    <a:pt x="341" y="341"/>
                  </a:lnTo>
                  <a:lnTo>
                    <a:pt x="341" y="341"/>
                  </a:lnTo>
                  <a:lnTo>
                    <a:pt x="341" y="348"/>
                  </a:lnTo>
                  <a:lnTo>
                    <a:pt x="341" y="348"/>
                  </a:lnTo>
                  <a:lnTo>
                    <a:pt x="341" y="354"/>
                  </a:lnTo>
                  <a:lnTo>
                    <a:pt x="341" y="361"/>
                  </a:lnTo>
                  <a:lnTo>
                    <a:pt x="348" y="374"/>
                  </a:lnTo>
                  <a:lnTo>
                    <a:pt x="354" y="393"/>
                  </a:lnTo>
                  <a:lnTo>
                    <a:pt x="361" y="407"/>
                  </a:lnTo>
                  <a:lnTo>
                    <a:pt x="367" y="420"/>
                  </a:lnTo>
                  <a:lnTo>
                    <a:pt x="367" y="426"/>
                  </a:lnTo>
                  <a:lnTo>
                    <a:pt x="367" y="433"/>
                  </a:lnTo>
                  <a:lnTo>
                    <a:pt x="374" y="446"/>
                  </a:lnTo>
                  <a:lnTo>
                    <a:pt x="374" y="459"/>
                  </a:lnTo>
                  <a:lnTo>
                    <a:pt x="374" y="466"/>
                  </a:lnTo>
                  <a:lnTo>
                    <a:pt x="374" y="479"/>
                  </a:lnTo>
                  <a:lnTo>
                    <a:pt x="374" y="492"/>
                  </a:lnTo>
                  <a:lnTo>
                    <a:pt x="374" y="505"/>
                  </a:lnTo>
                  <a:lnTo>
                    <a:pt x="374" y="512"/>
                  </a:lnTo>
                  <a:lnTo>
                    <a:pt x="374" y="512"/>
                  </a:lnTo>
                  <a:lnTo>
                    <a:pt x="374" y="518"/>
                  </a:lnTo>
                  <a:lnTo>
                    <a:pt x="380" y="518"/>
                  </a:lnTo>
                  <a:lnTo>
                    <a:pt x="380" y="518"/>
                  </a:lnTo>
                  <a:lnTo>
                    <a:pt x="380" y="518"/>
                  </a:lnTo>
                  <a:lnTo>
                    <a:pt x="380" y="512"/>
                  </a:lnTo>
                  <a:lnTo>
                    <a:pt x="387" y="512"/>
                  </a:lnTo>
                  <a:lnTo>
                    <a:pt x="387" y="505"/>
                  </a:lnTo>
                  <a:lnTo>
                    <a:pt x="394" y="505"/>
                  </a:lnTo>
                  <a:lnTo>
                    <a:pt x="394" y="499"/>
                  </a:lnTo>
                  <a:lnTo>
                    <a:pt x="400" y="499"/>
                  </a:lnTo>
                  <a:lnTo>
                    <a:pt x="400" y="492"/>
                  </a:lnTo>
                  <a:lnTo>
                    <a:pt x="407" y="485"/>
                  </a:lnTo>
                  <a:lnTo>
                    <a:pt x="413" y="485"/>
                  </a:lnTo>
                  <a:lnTo>
                    <a:pt x="420" y="479"/>
                  </a:lnTo>
                  <a:lnTo>
                    <a:pt x="426" y="472"/>
                  </a:lnTo>
                  <a:lnTo>
                    <a:pt x="433" y="472"/>
                  </a:lnTo>
                  <a:lnTo>
                    <a:pt x="446" y="466"/>
                  </a:lnTo>
                  <a:lnTo>
                    <a:pt x="472" y="453"/>
                  </a:lnTo>
                  <a:lnTo>
                    <a:pt x="479" y="466"/>
                  </a:lnTo>
                  <a:lnTo>
                    <a:pt x="492" y="479"/>
                  </a:lnTo>
                  <a:lnTo>
                    <a:pt x="479" y="479"/>
                  </a:lnTo>
                  <a:lnTo>
                    <a:pt x="472" y="479"/>
                  </a:lnTo>
                  <a:lnTo>
                    <a:pt x="466" y="479"/>
                  </a:lnTo>
                  <a:lnTo>
                    <a:pt x="459" y="479"/>
                  </a:lnTo>
                  <a:lnTo>
                    <a:pt x="453" y="479"/>
                  </a:lnTo>
                  <a:lnTo>
                    <a:pt x="446" y="479"/>
                  </a:lnTo>
                  <a:lnTo>
                    <a:pt x="440" y="485"/>
                  </a:lnTo>
                  <a:lnTo>
                    <a:pt x="440" y="485"/>
                  </a:lnTo>
                  <a:lnTo>
                    <a:pt x="433" y="485"/>
                  </a:lnTo>
                  <a:lnTo>
                    <a:pt x="426" y="492"/>
                  </a:lnTo>
                  <a:lnTo>
                    <a:pt x="420" y="492"/>
                  </a:lnTo>
                  <a:lnTo>
                    <a:pt x="413" y="499"/>
                  </a:lnTo>
                  <a:lnTo>
                    <a:pt x="413" y="499"/>
                  </a:lnTo>
                  <a:lnTo>
                    <a:pt x="407" y="505"/>
                  </a:lnTo>
                  <a:lnTo>
                    <a:pt x="407" y="512"/>
                  </a:lnTo>
                  <a:lnTo>
                    <a:pt x="400" y="518"/>
                  </a:lnTo>
                  <a:lnTo>
                    <a:pt x="394" y="525"/>
                  </a:lnTo>
                  <a:lnTo>
                    <a:pt x="387" y="544"/>
                  </a:lnTo>
                  <a:lnTo>
                    <a:pt x="380" y="558"/>
                  </a:lnTo>
                  <a:lnTo>
                    <a:pt x="367" y="577"/>
                  </a:lnTo>
                  <a:lnTo>
                    <a:pt x="367" y="577"/>
                  </a:lnTo>
                  <a:lnTo>
                    <a:pt x="367" y="584"/>
                  </a:lnTo>
                  <a:lnTo>
                    <a:pt x="367" y="584"/>
                  </a:lnTo>
                  <a:lnTo>
                    <a:pt x="361" y="584"/>
                  </a:lnTo>
                  <a:lnTo>
                    <a:pt x="361" y="584"/>
                  </a:lnTo>
                  <a:lnTo>
                    <a:pt x="361" y="584"/>
                  </a:lnTo>
                  <a:lnTo>
                    <a:pt x="361" y="584"/>
                  </a:lnTo>
                  <a:lnTo>
                    <a:pt x="354" y="597"/>
                  </a:lnTo>
                  <a:lnTo>
                    <a:pt x="348" y="610"/>
                  </a:lnTo>
                  <a:lnTo>
                    <a:pt x="341" y="623"/>
                  </a:lnTo>
                  <a:lnTo>
                    <a:pt x="335" y="630"/>
                  </a:lnTo>
                  <a:lnTo>
                    <a:pt x="328" y="643"/>
                  </a:lnTo>
                  <a:lnTo>
                    <a:pt x="328" y="650"/>
                  </a:lnTo>
                  <a:lnTo>
                    <a:pt x="321" y="656"/>
                  </a:lnTo>
                  <a:lnTo>
                    <a:pt x="315" y="663"/>
                  </a:lnTo>
                  <a:lnTo>
                    <a:pt x="302" y="676"/>
                  </a:lnTo>
                  <a:lnTo>
                    <a:pt x="302" y="676"/>
                  </a:lnTo>
                  <a:lnTo>
                    <a:pt x="289" y="676"/>
                  </a:lnTo>
                  <a:lnTo>
                    <a:pt x="275" y="676"/>
                  </a:lnTo>
                  <a:lnTo>
                    <a:pt x="269" y="676"/>
                  </a:lnTo>
                  <a:lnTo>
                    <a:pt x="256" y="676"/>
                  </a:lnTo>
                  <a:lnTo>
                    <a:pt x="262" y="676"/>
                  </a:lnTo>
                  <a:lnTo>
                    <a:pt x="269" y="669"/>
                  </a:lnTo>
                  <a:lnTo>
                    <a:pt x="275" y="663"/>
                  </a:lnTo>
                  <a:lnTo>
                    <a:pt x="282" y="656"/>
                  </a:lnTo>
                  <a:lnTo>
                    <a:pt x="289" y="650"/>
                  </a:lnTo>
                  <a:lnTo>
                    <a:pt x="295" y="643"/>
                  </a:lnTo>
                  <a:lnTo>
                    <a:pt x="308" y="630"/>
                  </a:lnTo>
                  <a:lnTo>
                    <a:pt x="321" y="610"/>
                  </a:lnTo>
                  <a:lnTo>
                    <a:pt x="328" y="597"/>
                  </a:lnTo>
                  <a:lnTo>
                    <a:pt x="335" y="590"/>
                  </a:lnTo>
                  <a:lnTo>
                    <a:pt x="341" y="584"/>
                  </a:lnTo>
                  <a:lnTo>
                    <a:pt x="348" y="564"/>
                  </a:lnTo>
                  <a:lnTo>
                    <a:pt x="354" y="558"/>
                  </a:lnTo>
                  <a:lnTo>
                    <a:pt x="354" y="551"/>
                  </a:lnTo>
                  <a:lnTo>
                    <a:pt x="354" y="544"/>
                  </a:lnTo>
                  <a:lnTo>
                    <a:pt x="354" y="538"/>
                  </a:lnTo>
                  <a:lnTo>
                    <a:pt x="361" y="531"/>
                  </a:lnTo>
                  <a:lnTo>
                    <a:pt x="361" y="525"/>
                  </a:lnTo>
                  <a:lnTo>
                    <a:pt x="361" y="518"/>
                  </a:lnTo>
                  <a:lnTo>
                    <a:pt x="361" y="512"/>
                  </a:lnTo>
                  <a:lnTo>
                    <a:pt x="361" y="505"/>
                  </a:lnTo>
                  <a:lnTo>
                    <a:pt x="361" y="505"/>
                  </a:lnTo>
                  <a:lnTo>
                    <a:pt x="354" y="505"/>
                  </a:lnTo>
                  <a:lnTo>
                    <a:pt x="354" y="499"/>
                  </a:lnTo>
                  <a:lnTo>
                    <a:pt x="354" y="492"/>
                  </a:lnTo>
                  <a:lnTo>
                    <a:pt x="348" y="492"/>
                  </a:lnTo>
                  <a:lnTo>
                    <a:pt x="348" y="479"/>
                  </a:lnTo>
                  <a:lnTo>
                    <a:pt x="348" y="479"/>
                  </a:lnTo>
                  <a:lnTo>
                    <a:pt x="348" y="472"/>
                  </a:lnTo>
                  <a:lnTo>
                    <a:pt x="341" y="472"/>
                  </a:lnTo>
                  <a:lnTo>
                    <a:pt x="341" y="466"/>
                  </a:lnTo>
                  <a:lnTo>
                    <a:pt x="341" y="459"/>
                  </a:lnTo>
                  <a:lnTo>
                    <a:pt x="335" y="459"/>
                  </a:lnTo>
                  <a:lnTo>
                    <a:pt x="328" y="459"/>
                  </a:lnTo>
                  <a:lnTo>
                    <a:pt x="328" y="459"/>
                  </a:lnTo>
                  <a:lnTo>
                    <a:pt x="321" y="459"/>
                  </a:lnTo>
                  <a:lnTo>
                    <a:pt x="315" y="459"/>
                  </a:lnTo>
                  <a:lnTo>
                    <a:pt x="308" y="466"/>
                  </a:lnTo>
                  <a:lnTo>
                    <a:pt x="302" y="466"/>
                  </a:lnTo>
                  <a:lnTo>
                    <a:pt x="302" y="466"/>
                  </a:lnTo>
                  <a:lnTo>
                    <a:pt x="295" y="466"/>
                  </a:lnTo>
                  <a:lnTo>
                    <a:pt x="295" y="472"/>
                  </a:lnTo>
                  <a:lnTo>
                    <a:pt x="295" y="472"/>
                  </a:lnTo>
                  <a:lnTo>
                    <a:pt x="295" y="479"/>
                  </a:lnTo>
                  <a:lnTo>
                    <a:pt x="289" y="485"/>
                  </a:lnTo>
                  <a:lnTo>
                    <a:pt x="289" y="492"/>
                  </a:lnTo>
                  <a:lnTo>
                    <a:pt x="282" y="505"/>
                  </a:lnTo>
                  <a:lnTo>
                    <a:pt x="282" y="512"/>
                  </a:lnTo>
                  <a:lnTo>
                    <a:pt x="275" y="525"/>
                  </a:lnTo>
                  <a:lnTo>
                    <a:pt x="275" y="518"/>
                  </a:lnTo>
                  <a:lnTo>
                    <a:pt x="269" y="518"/>
                  </a:lnTo>
                  <a:lnTo>
                    <a:pt x="269" y="512"/>
                  </a:lnTo>
                  <a:lnTo>
                    <a:pt x="269" y="512"/>
                  </a:lnTo>
                  <a:lnTo>
                    <a:pt x="262" y="512"/>
                  </a:lnTo>
                  <a:lnTo>
                    <a:pt x="262" y="512"/>
                  </a:lnTo>
                  <a:lnTo>
                    <a:pt x="262" y="505"/>
                  </a:lnTo>
                  <a:lnTo>
                    <a:pt x="256" y="505"/>
                  </a:lnTo>
                  <a:lnTo>
                    <a:pt x="256" y="505"/>
                  </a:lnTo>
                  <a:lnTo>
                    <a:pt x="249" y="505"/>
                  </a:lnTo>
                  <a:lnTo>
                    <a:pt x="249" y="512"/>
                  </a:lnTo>
                  <a:lnTo>
                    <a:pt x="249" y="512"/>
                  </a:lnTo>
                  <a:lnTo>
                    <a:pt x="243" y="512"/>
                  </a:lnTo>
                  <a:lnTo>
                    <a:pt x="243" y="512"/>
                  </a:lnTo>
                  <a:lnTo>
                    <a:pt x="243" y="512"/>
                  </a:lnTo>
                  <a:lnTo>
                    <a:pt x="236" y="518"/>
                  </a:lnTo>
                  <a:lnTo>
                    <a:pt x="236" y="525"/>
                  </a:lnTo>
                  <a:lnTo>
                    <a:pt x="229" y="531"/>
                  </a:lnTo>
                  <a:lnTo>
                    <a:pt x="229" y="531"/>
                  </a:lnTo>
                  <a:lnTo>
                    <a:pt x="229" y="538"/>
                  </a:lnTo>
                  <a:lnTo>
                    <a:pt x="229" y="544"/>
                  </a:lnTo>
                  <a:lnTo>
                    <a:pt x="229" y="551"/>
                  </a:lnTo>
                  <a:lnTo>
                    <a:pt x="229" y="564"/>
                  </a:lnTo>
                  <a:lnTo>
                    <a:pt x="223" y="564"/>
                  </a:lnTo>
                  <a:lnTo>
                    <a:pt x="223" y="558"/>
                  </a:lnTo>
                  <a:lnTo>
                    <a:pt x="216" y="558"/>
                  </a:lnTo>
                  <a:lnTo>
                    <a:pt x="210" y="558"/>
                  </a:lnTo>
                  <a:lnTo>
                    <a:pt x="210" y="558"/>
                  </a:lnTo>
                  <a:lnTo>
                    <a:pt x="203" y="558"/>
                  </a:lnTo>
                  <a:lnTo>
                    <a:pt x="197" y="558"/>
                  </a:lnTo>
                  <a:lnTo>
                    <a:pt x="190" y="558"/>
                  </a:lnTo>
                  <a:lnTo>
                    <a:pt x="190" y="564"/>
                  </a:lnTo>
                  <a:lnTo>
                    <a:pt x="184" y="564"/>
                  </a:lnTo>
                  <a:lnTo>
                    <a:pt x="177" y="564"/>
                  </a:lnTo>
                  <a:lnTo>
                    <a:pt x="177" y="564"/>
                  </a:lnTo>
                  <a:lnTo>
                    <a:pt x="164" y="571"/>
                  </a:lnTo>
                  <a:lnTo>
                    <a:pt x="157" y="577"/>
                  </a:lnTo>
                  <a:lnTo>
                    <a:pt x="164" y="571"/>
                  </a:lnTo>
                  <a:lnTo>
                    <a:pt x="164" y="564"/>
                  </a:lnTo>
                  <a:lnTo>
                    <a:pt x="164" y="558"/>
                  </a:lnTo>
                  <a:lnTo>
                    <a:pt x="164" y="551"/>
                  </a:lnTo>
                  <a:lnTo>
                    <a:pt x="164" y="551"/>
                  </a:lnTo>
                  <a:lnTo>
                    <a:pt x="164" y="544"/>
                  </a:lnTo>
                  <a:lnTo>
                    <a:pt x="164" y="538"/>
                  </a:lnTo>
                  <a:lnTo>
                    <a:pt x="164" y="538"/>
                  </a:lnTo>
                  <a:lnTo>
                    <a:pt x="164" y="531"/>
                  </a:lnTo>
                  <a:lnTo>
                    <a:pt x="164" y="531"/>
                  </a:lnTo>
                  <a:lnTo>
                    <a:pt x="157" y="525"/>
                  </a:lnTo>
                  <a:lnTo>
                    <a:pt x="157" y="525"/>
                  </a:lnTo>
                  <a:lnTo>
                    <a:pt x="157" y="525"/>
                  </a:lnTo>
                  <a:lnTo>
                    <a:pt x="157" y="518"/>
                  </a:lnTo>
                  <a:lnTo>
                    <a:pt x="151" y="518"/>
                  </a:lnTo>
                  <a:lnTo>
                    <a:pt x="151" y="518"/>
                  </a:lnTo>
                  <a:lnTo>
                    <a:pt x="144" y="518"/>
                  </a:lnTo>
                  <a:lnTo>
                    <a:pt x="164" y="512"/>
                  </a:lnTo>
                  <a:lnTo>
                    <a:pt x="170" y="505"/>
                  </a:lnTo>
                  <a:lnTo>
                    <a:pt x="170" y="505"/>
                  </a:lnTo>
                  <a:lnTo>
                    <a:pt x="177" y="505"/>
                  </a:lnTo>
                  <a:lnTo>
                    <a:pt x="184" y="499"/>
                  </a:lnTo>
                  <a:lnTo>
                    <a:pt x="190" y="492"/>
                  </a:lnTo>
                  <a:lnTo>
                    <a:pt x="190" y="485"/>
                  </a:lnTo>
                  <a:lnTo>
                    <a:pt x="190" y="485"/>
                  </a:lnTo>
                  <a:lnTo>
                    <a:pt x="190" y="479"/>
                  </a:lnTo>
                  <a:lnTo>
                    <a:pt x="190" y="479"/>
                  </a:lnTo>
                  <a:lnTo>
                    <a:pt x="190" y="472"/>
                  </a:lnTo>
                  <a:lnTo>
                    <a:pt x="190" y="472"/>
                  </a:lnTo>
                  <a:lnTo>
                    <a:pt x="184" y="472"/>
                  </a:lnTo>
                  <a:lnTo>
                    <a:pt x="184" y="466"/>
                  </a:lnTo>
                  <a:lnTo>
                    <a:pt x="184" y="466"/>
                  </a:lnTo>
                  <a:lnTo>
                    <a:pt x="177" y="466"/>
                  </a:lnTo>
                  <a:lnTo>
                    <a:pt x="177" y="466"/>
                  </a:lnTo>
                  <a:lnTo>
                    <a:pt x="170" y="459"/>
                  </a:lnTo>
                  <a:lnTo>
                    <a:pt x="170" y="459"/>
                  </a:lnTo>
                  <a:lnTo>
                    <a:pt x="170" y="459"/>
                  </a:lnTo>
                  <a:lnTo>
                    <a:pt x="170" y="459"/>
                  </a:lnTo>
                  <a:lnTo>
                    <a:pt x="177" y="459"/>
                  </a:lnTo>
                  <a:lnTo>
                    <a:pt x="184" y="453"/>
                  </a:lnTo>
                  <a:lnTo>
                    <a:pt x="197" y="453"/>
                  </a:lnTo>
                  <a:lnTo>
                    <a:pt x="210" y="453"/>
                  </a:lnTo>
                  <a:lnTo>
                    <a:pt x="216" y="446"/>
                  </a:lnTo>
                  <a:lnTo>
                    <a:pt x="229" y="446"/>
                  </a:lnTo>
                  <a:lnTo>
                    <a:pt x="243" y="446"/>
                  </a:lnTo>
                  <a:lnTo>
                    <a:pt x="249" y="446"/>
                  </a:lnTo>
                  <a:lnTo>
                    <a:pt x="256" y="446"/>
                  </a:lnTo>
                  <a:lnTo>
                    <a:pt x="262" y="446"/>
                  </a:lnTo>
                  <a:lnTo>
                    <a:pt x="269" y="453"/>
                  </a:lnTo>
                  <a:lnTo>
                    <a:pt x="275" y="453"/>
                  </a:lnTo>
                  <a:lnTo>
                    <a:pt x="282" y="453"/>
                  </a:lnTo>
                  <a:lnTo>
                    <a:pt x="289" y="453"/>
                  </a:lnTo>
                  <a:lnTo>
                    <a:pt x="289" y="459"/>
                  </a:lnTo>
                  <a:lnTo>
                    <a:pt x="295" y="459"/>
                  </a:lnTo>
                  <a:lnTo>
                    <a:pt x="295" y="459"/>
                  </a:lnTo>
                  <a:lnTo>
                    <a:pt x="302" y="459"/>
                  </a:lnTo>
                  <a:lnTo>
                    <a:pt x="302" y="459"/>
                  </a:lnTo>
                  <a:lnTo>
                    <a:pt x="308" y="453"/>
                  </a:lnTo>
                  <a:lnTo>
                    <a:pt x="308" y="453"/>
                  </a:lnTo>
                  <a:lnTo>
                    <a:pt x="308" y="453"/>
                  </a:lnTo>
                  <a:lnTo>
                    <a:pt x="315" y="446"/>
                  </a:lnTo>
                  <a:lnTo>
                    <a:pt x="315" y="446"/>
                  </a:lnTo>
                  <a:lnTo>
                    <a:pt x="315" y="446"/>
                  </a:lnTo>
                  <a:lnTo>
                    <a:pt x="308" y="439"/>
                  </a:lnTo>
                  <a:lnTo>
                    <a:pt x="308" y="439"/>
                  </a:lnTo>
                  <a:lnTo>
                    <a:pt x="308" y="439"/>
                  </a:lnTo>
                  <a:lnTo>
                    <a:pt x="308" y="439"/>
                  </a:lnTo>
                  <a:lnTo>
                    <a:pt x="302" y="439"/>
                  </a:lnTo>
                  <a:lnTo>
                    <a:pt x="295" y="439"/>
                  </a:lnTo>
                  <a:lnTo>
                    <a:pt x="289" y="439"/>
                  </a:lnTo>
                  <a:lnTo>
                    <a:pt x="282" y="439"/>
                  </a:lnTo>
                  <a:lnTo>
                    <a:pt x="275" y="439"/>
                  </a:lnTo>
                  <a:lnTo>
                    <a:pt x="269" y="433"/>
                  </a:lnTo>
                  <a:lnTo>
                    <a:pt x="269" y="433"/>
                  </a:lnTo>
                  <a:lnTo>
                    <a:pt x="269" y="433"/>
                  </a:lnTo>
                  <a:lnTo>
                    <a:pt x="269" y="433"/>
                  </a:lnTo>
                  <a:lnTo>
                    <a:pt x="269" y="426"/>
                  </a:lnTo>
                  <a:lnTo>
                    <a:pt x="275" y="426"/>
                  </a:lnTo>
                  <a:lnTo>
                    <a:pt x="275" y="426"/>
                  </a:lnTo>
                  <a:lnTo>
                    <a:pt x="275" y="420"/>
                  </a:lnTo>
                  <a:lnTo>
                    <a:pt x="275" y="420"/>
                  </a:lnTo>
                  <a:lnTo>
                    <a:pt x="275" y="420"/>
                  </a:lnTo>
                  <a:lnTo>
                    <a:pt x="275" y="413"/>
                  </a:lnTo>
                  <a:lnTo>
                    <a:pt x="275" y="413"/>
                  </a:lnTo>
                  <a:lnTo>
                    <a:pt x="262" y="413"/>
                  </a:lnTo>
                  <a:lnTo>
                    <a:pt x="249" y="413"/>
                  </a:lnTo>
                  <a:lnTo>
                    <a:pt x="236" y="413"/>
                  </a:lnTo>
                  <a:lnTo>
                    <a:pt x="229" y="413"/>
                  </a:lnTo>
                  <a:lnTo>
                    <a:pt x="223" y="413"/>
                  </a:lnTo>
                  <a:lnTo>
                    <a:pt x="229" y="407"/>
                  </a:lnTo>
                  <a:lnTo>
                    <a:pt x="229" y="407"/>
                  </a:lnTo>
                  <a:lnTo>
                    <a:pt x="229" y="407"/>
                  </a:lnTo>
                  <a:lnTo>
                    <a:pt x="229" y="400"/>
                  </a:lnTo>
                  <a:lnTo>
                    <a:pt x="236" y="400"/>
                  </a:lnTo>
                  <a:lnTo>
                    <a:pt x="236" y="400"/>
                  </a:lnTo>
                  <a:lnTo>
                    <a:pt x="236" y="393"/>
                  </a:lnTo>
                  <a:lnTo>
                    <a:pt x="236" y="393"/>
                  </a:lnTo>
                  <a:lnTo>
                    <a:pt x="229" y="393"/>
                  </a:lnTo>
                  <a:lnTo>
                    <a:pt x="229" y="387"/>
                  </a:lnTo>
                  <a:lnTo>
                    <a:pt x="229" y="387"/>
                  </a:lnTo>
                  <a:lnTo>
                    <a:pt x="229" y="387"/>
                  </a:lnTo>
                  <a:lnTo>
                    <a:pt x="223" y="380"/>
                  </a:lnTo>
                  <a:lnTo>
                    <a:pt x="223" y="380"/>
                  </a:lnTo>
                  <a:lnTo>
                    <a:pt x="216" y="380"/>
                  </a:lnTo>
                  <a:lnTo>
                    <a:pt x="216" y="380"/>
                  </a:lnTo>
                  <a:lnTo>
                    <a:pt x="210" y="380"/>
                  </a:lnTo>
                  <a:lnTo>
                    <a:pt x="203" y="380"/>
                  </a:lnTo>
                  <a:lnTo>
                    <a:pt x="190" y="380"/>
                  </a:lnTo>
                  <a:lnTo>
                    <a:pt x="190" y="374"/>
                  </a:lnTo>
                  <a:lnTo>
                    <a:pt x="190" y="367"/>
                  </a:lnTo>
                  <a:lnTo>
                    <a:pt x="190" y="361"/>
                  </a:lnTo>
                  <a:lnTo>
                    <a:pt x="190" y="361"/>
                  </a:lnTo>
                  <a:lnTo>
                    <a:pt x="190" y="354"/>
                  </a:lnTo>
                  <a:lnTo>
                    <a:pt x="190" y="354"/>
                  </a:lnTo>
                  <a:lnTo>
                    <a:pt x="190" y="354"/>
                  </a:lnTo>
                  <a:lnTo>
                    <a:pt x="190" y="354"/>
                  </a:lnTo>
                  <a:lnTo>
                    <a:pt x="190" y="354"/>
                  </a:lnTo>
                  <a:lnTo>
                    <a:pt x="190" y="348"/>
                  </a:lnTo>
                  <a:lnTo>
                    <a:pt x="184" y="348"/>
                  </a:lnTo>
                  <a:lnTo>
                    <a:pt x="184" y="341"/>
                  </a:lnTo>
                  <a:lnTo>
                    <a:pt x="177" y="341"/>
                  </a:lnTo>
                  <a:lnTo>
                    <a:pt x="170" y="334"/>
                  </a:lnTo>
                  <a:lnTo>
                    <a:pt x="170" y="334"/>
                  </a:lnTo>
                  <a:lnTo>
                    <a:pt x="177" y="334"/>
                  </a:lnTo>
                  <a:lnTo>
                    <a:pt x="184" y="334"/>
                  </a:lnTo>
                  <a:lnTo>
                    <a:pt x="190" y="334"/>
                  </a:lnTo>
                  <a:lnTo>
                    <a:pt x="197" y="334"/>
                  </a:lnTo>
                  <a:lnTo>
                    <a:pt x="203" y="328"/>
                  </a:lnTo>
                  <a:lnTo>
                    <a:pt x="203" y="328"/>
                  </a:lnTo>
                  <a:lnTo>
                    <a:pt x="203" y="328"/>
                  </a:lnTo>
                  <a:lnTo>
                    <a:pt x="210" y="328"/>
                  </a:lnTo>
                  <a:lnTo>
                    <a:pt x="210" y="321"/>
                  </a:lnTo>
                  <a:lnTo>
                    <a:pt x="210" y="321"/>
                  </a:lnTo>
                  <a:lnTo>
                    <a:pt x="216" y="315"/>
                  </a:lnTo>
                  <a:lnTo>
                    <a:pt x="216" y="315"/>
                  </a:lnTo>
                  <a:lnTo>
                    <a:pt x="223" y="328"/>
                  </a:lnTo>
                  <a:lnTo>
                    <a:pt x="229" y="328"/>
                  </a:lnTo>
                  <a:lnTo>
                    <a:pt x="236" y="334"/>
                  </a:lnTo>
                  <a:lnTo>
                    <a:pt x="236" y="334"/>
                  </a:lnTo>
                  <a:lnTo>
                    <a:pt x="236" y="334"/>
                  </a:lnTo>
                  <a:lnTo>
                    <a:pt x="243" y="334"/>
                  </a:lnTo>
                  <a:lnTo>
                    <a:pt x="243" y="334"/>
                  </a:lnTo>
                  <a:lnTo>
                    <a:pt x="243" y="334"/>
                  </a:lnTo>
                  <a:lnTo>
                    <a:pt x="249" y="334"/>
                  </a:lnTo>
                  <a:lnTo>
                    <a:pt x="249" y="334"/>
                  </a:lnTo>
                  <a:lnTo>
                    <a:pt x="249" y="328"/>
                  </a:lnTo>
                  <a:lnTo>
                    <a:pt x="256" y="334"/>
                  </a:lnTo>
                  <a:lnTo>
                    <a:pt x="256" y="348"/>
                  </a:lnTo>
                  <a:lnTo>
                    <a:pt x="262" y="348"/>
                  </a:lnTo>
                  <a:lnTo>
                    <a:pt x="262" y="354"/>
                  </a:lnTo>
                  <a:lnTo>
                    <a:pt x="262" y="354"/>
                  </a:lnTo>
                  <a:lnTo>
                    <a:pt x="269" y="354"/>
                  </a:lnTo>
                  <a:lnTo>
                    <a:pt x="269" y="361"/>
                  </a:lnTo>
                  <a:lnTo>
                    <a:pt x="269" y="361"/>
                  </a:lnTo>
                  <a:lnTo>
                    <a:pt x="275" y="361"/>
                  </a:lnTo>
                  <a:lnTo>
                    <a:pt x="275" y="361"/>
                  </a:lnTo>
                  <a:lnTo>
                    <a:pt x="275" y="361"/>
                  </a:lnTo>
                  <a:lnTo>
                    <a:pt x="282" y="361"/>
                  </a:lnTo>
                  <a:lnTo>
                    <a:pt x="282" y="354"/>
                  </a:lnTo>
                  <a:lnTo>
                    <a:pt x="282" y="354"/>
                  </a:lnTo>
                  <a:lnTo>
                    <a:pt x="282" y="354"/>
                  </a:lnTo>
                  <a:lnTo>
                    <a:pt x="282" y="367"/>
                  </a:lnTo>
                  <a:lnTo>
                    <a:pt x="282" y="387"/>
                  </a:lnTo>
                  <a:lnTo>
                    <a:pt x="282" y="400"/>
                  </a:lnTo>
                  <a:lnTo>
                    <a:pt x="275" y="413"/>
                  </a:lnTo>
                  <a:lnTo>
                    <a:pt x="282" y="413"/>
                  </a:lnTo>
                  <a:lnTo>
                    <a:pt x="282" y="420"/>
                  </a:lnTo>
                  <a:lnTo>
                    <a:pt x="289" y="420"/>
                  </a:lnTo>
                  <a:lnTo>
                    <a:pt x="295" y="426"/>
                  </a:lnTo>
                  <a:lnTo>
                    <a:pt x="295" y="433"/>
                  </a:lnTo>
                  <a:lnTo>
                    <a:pt x="302" y="433"/>
                  </a:lnTo>
                  <a:lnTo>
                    <a:pt x="308" y="433"/>
                  </a:lnTo>
                  <a:lnTo>
                    <a:pt x="315" y="433"/>
                  </a:lnTo>
                  <a:lnTo>
                    <a:pt x="315" y="439"/>
                  </a:lnTo>
                  <a:lnTo>
                    <a:pt x="328" y="446"/>
                  </a:lnTo>
                  <a:lnTo>
                    <a:pt x="348" y="459"/>
                  </a:lnTo>
                  <a:lnTo>
                    <a:pt x="348" y="459"/>
                  </a:lnTo>
                  <a:lnTo>
                    <a:pt x="348" y="459"/>
                  </a:lnTo>
                  <a:lnTo>
                    <a:pt x="348" y="459"/>
                  </a:lnTo>
                  <a:lnTo>
                    <a:pt x="354" y="453"/>
                  </a:lnTo>
                  <a:lnTo>
                    <a:pt x="354" y="453"/>
                  </a:lnTo>
                  <a:lnTo>
                    <a:pt x="354" y="453"/>
                  </a:lnTo>
                  <a:lnTo>
                    <a:pt x="354" y="453"/>
                  </a:lnTo>
                  <a:lnTo>
                    <a:pt x="354" y="446"/>
                  </a:lnTo>
                  <a:lnTo>
                    <a:pt x="354" y="446"/>
                  </a:lnTo>
                  <a:lnTo>
                    <a:pt x="348" y="433"/>
                  </a:lnTo>
                  <a:lnTo>
                    <a:pt x="348" y="420"/>
                  </a:lnTo>
                  <a:lnTo>
                    <a:pt x="341" y="407"/>
                  </a:lnTo>
                  <a:lnTo>
                    <a:pt x="335" y="400"/>
                  </a:lnTo>
                  <a:lnTo>
                    <a:pt x="335" y="387"/>
                  </a:lnTo>
                  <a:lnTo>
                    <a:pt x="328" y="374"/>
                  </a:lnTo>
                  <a:lnTo>
                    <a:pt x="321" y="367"/>
                  </a:lnTo>
                  <a:lnTo>
                    <a:pt x="315" y="354"/>
                  </a:lnTo>
                  <a:lnTo>
                    <a:pt x="315" y="341"/>
                  </a:lnTo>
                  <a:lnTo>
                    <a:pt x="308" y="334"/>
                  </a:lnTo>
                  <a:lnTo>
                    <a:pt x="295" y="321"/>
                  </a:lnTo>
                  <a:lnTo>
                    <a:pt x="289" y="315"/>
                  </a:lnTo>
                  <a:lnTo>
                    <a:pt x="282" y="302"/>
                  </a:lnTo>
                  <a:lnTo>
                    <a:pt x="275" y="295"/>
                  </a:lnTo>
                  <a:lnTo>
                    <a:pt x="262" y="282"/>
                  </a:lnTo>
                  <a:lnTo>
                    <a:pt x="256" y="275"/>
                  </a:lnTo>
                  <a:lnTo>
                    <a:pt x="256" y="275"/>
                  </a:lnTo>
                  <a:lnTo>
                    <a:pt x="243" y="275"/>
                  </a:lnTo>
                  <a:lnTo>
                    <a:pt x="223" y="269"/>
                  </a:lnTo>
                  <a:lnTo>
                    <a:pt x="216" y="269"/>
                  </a:lnTo>
                  <a:lnTo>
                    <a:pt x="210" y="269"/>
                  </a:lnTo>
                  <a:lnTo>
                    <a:pt x="203" y="269"/>
                  </a:lnTo>
                  <a:lnTo>
                    <a:pt x="203" y="262"/>
                  </a:lnTo>
                  <a:lnTo>
                    <a:pt x="197" y="262"/>
                  </a:lnTo>
                  <a:lnTo>
                    <a:pt x="197" y="269"/>
                  </a:lnTo>
                  <a:lnTo>
                    <a:pt x="197" y="275"/>
                  </a:lnTo>
                  <a:lnTo>
                    <a:pt x="190" y="282"/>
                  </a:lnTo>
                  <a:lnTo>
                    <a:pt x="177" y="295"/>
                  </a:lnTo>
                  <a:lnTo>
                    <a:pt x="177" y="295"/>
                  </a:lnTo>
                  <a:lnTo>
                    <a:pt x="170" y="302"/>
                  </a:lnTo>
                  <a:lnTo>
                    <a:pt x="157" y="315"/>
                  </a:lnTo>
                  <a:lnTo>
                    <a:pt x="157" y="315"/>
                  </a:lnTo>
                  <a:lnTo>
                    <a:pt x="157" y="308"/>
                  </a:lnTo>
                  <a:lnTo>
                    <a:pt x="157" y="302"/>
                  </a:lnTo>
                  <a:lnTo>
                    <a:pt x="151" y="302"/>
                  </a:lnTo>
                  <a:lnTo>
                    <a:pt x="151" y="295"/>
                  </a:lnTo>
                  <a:lnTo>
                    <a:pt x="151" y="295"/>
                  </a:lnTo>
                  <a:lnTo>
                    <a:pt x="151" y="295"/>
                  </a:lnTo>
                  <a:lnTo>
                    <a:pt x="151" y="295"/>
                  </a:lnTo>
                  <a:lnTo>
                    <a:pt x="144" y="295"/>
                  </a:lnTo>
                  <a:lnTo>
                    <a:pt x="144" y="295"/>
                  </a:lnTo>
                  <a:lnTo>
                    <a:pt x="138" y="295"/>
                  </a:lnTo>
                  <a:lnTo>
                    <a:pt x="138" y="295"/>
                  </a:lnTo>
                  <a:lnTo>
                    <a:pt x="131" y="295"/>
                  </a:lnTo>
                  <a:lnTo>
                    <a:pt x="131" y="295"/>
                  </a:lnTo>
                  <a:lnTo>
                    <a:pt x="124" y="302"/>
                  </a:lnTo>
                  <a:lnTo>
                    <a:pt x="124" y="302"/>
                  </a:lnTo>
                  <a:lnTo>
                    <a:pt x="124" y="302"/>
                  </a:lnTo>
                  <a:lnTo>
                    <a:pt x="118" y="315"/>
                  </a:lnTo>
                  <a:lnTo>
                    <a:pt x="111" y="308"/>
                  </a:lnTo>
                  <a:lnTo>
                    <a:pt x="105" y="302"/>
                  </a:lnTo>
                  <a:lnTo>
                    <a:pt x="105" y="302"/>
                  </a:lnTo>
                  <a:lnTo>
                    <a:pt x="105" y="302"/>
                  </a:lnTo>
                  <a:lnTo>
                    <a:pt x="98" y="302"/>
                  </a:lnTo>
                  <a:lnTo>
                    <a:pt x="98" y="302"/>
                  </a:lnTo>
                  <a:lnTo>
                    <a:pt x="92" y="302"/>
                  </a:lnTo>
                  <a:lnTo>
                    <a:pt x="78" y="295"/>
                  </a:lnTo>
                  <a:lnTo>
                    <a:pt x="78" y="295"/>
                  </a:lnTo>
                  <a:lnTo>
                    <a:pt x="78" y="295"/>
                  </a:lnTo>
                  <a:lnTo>
                    <a:pt x="85" y="295"/>
                  </a:lnTo>
                  <a:lnTo>
                    <a:pt x="85" y="288"/>
                  </a:lnTo>
                  <a:lnTo>
                    <a:pt x="85" y="288"/>
                  </a:lnTo>
                  <a:lnTo>
                    <a:pt x="92" y="282"/>
                  </a:lnTo>
                  <a:lnTo>
                    <a:pt x="92" y="275"/>
                  </a:lnTo>
                  <a:lnTo>
                    <a:pt x="92" y="269"/>
                  </a:lnTo>
                  <a:lnTo>
                    <a:pt x="92" y="269"/>
                  </a:lnTo>
                  <a:lnTo>
                    <a:pt x="92" y="262"/>
                  </a:lnTo>
                  <a:lnTo>
                    <a:pt x="92" y="256"/>
                  </a:lnTo>
                  <a:lnTo>
                    <a:pt x="92" y="256"/>
                  </a:lnTo>
                  <a:lnTo>
                    <a:pt x="105" y="256"/>
                  </a:lnTo>
                  <a:lnTo>
                    <a:pt x="111" y="256"/>
                  </a:lnTo>
                  <a:lnTo>
                    <a:pt x="118" y="256"/>
                  </a:lnTo>
                  <a:lnTo>
                    <a:pt x="124" y="256"/>
                  </a:lnTo>
                  <a:lnTo>
                    <a:pt x="124" y="249"/>
                  </a:lnTo>
                  <a:lnTo>
                    <a:pt x="131" y="249"/>
                  </a:lnTo>
                  <a:lnTo>
                    <a:pt x="138" y="249"/>
                  </a:lnTo>
                  <a:lnTo>
                    <a:pt x="138" y="242"/>
                  </a:lnTo>
                  <a:lnTo>
                    <a:pt x="138" y="242"/>
                  </a:lnTo>
                  <a:lnTo>
                    <a:pt x="144" y="236"/>
                  </a:lnTo>
                  <a:lnTo>
                    <a:pt x="138" y="236"/>
                  </a:lnTo>
                  <a:lnTo>
                    <a:pt x="138" y="229"/>
                  </a:lnTo>
                  <a:lnTo>
                    <a:pt x="138" y="229"/>
                  </a:lnTo>
                  <a:lnTo>
                    <a:pt x="131" y="223"/>
                  </a:lnTo>
                  <a:lnTo>
                    <a:pt x="131" y="223"/>
                  </a:lnTo>
                  <a:lnTo>
                    <a:pt x="138" y="223"/>
                  </a:lnTo>
                  <a:lnTo>
                    <a:pt x="144" y="223"/>
                  </a:lnTo>
                  <a:lnTo>
                    <a:pt x="151" y="229"/>
                  </a:lnTo>
                  <a:lnTo>
                    <a:pt x="164" y="229"/>
                  </a:lnTo>
                  <a:lnTo>
                    <a:pt x="177" y="236"/>
                  </a:lnTo>
                  <a:lnTo>
                    <a:pt x="184" y="242"/>
                  </a:lnTo>
                  <a:lnTo>
                    <a:pt x="190" y="249"/>
                  </a:lnTo>
                  <a:lnTo>
                    <a:pt x="197" y="249"/>
                  </a:lnTo>
                  <a:lnTo>
                    <a:pt x="203" y="256"/>
                  </a:lnTo>
                  <a:lnTo>
                    <a:pt x="210" y="262"/>
                  </a:lnTo>
                  <a:lnTo>
                    <a:pt x="210" y="262"/>
                  </a:lnTo>
                  <a:lnTo>
                    <a:pt x="210" y="262"/>
                  </a:lnTo>
                  <a:lnTo>
                    <a:pt x="210" y="262"/>
                  </a:lnTo>
                  <a:lnTo>
                    <a:pt x="216" y="262"/>
                  </a:lnTo>
                  <a:lnTo>
                    <a:pt x="216" y="262"/>
                  </a:lnTo>
                  <a:lnTo>
                    <a:pt x="223" y="262"/>
                  </a:lnTo>
                  <a:lnTo>
                    <a:pt x="229" y="262"/>
                  </a:lnTo>
                  <a:lnTo>
                    <a:pt x="229" y="262"/>
                  </a:lnTo>
                  <a:lnTo>
                    <a:pt x="229" y="262"/>
                  </a:lnTo>
                  <a:lnTo>
                    <a:pt x="229" y="262"/>
                  </a:lnTo>
                  <a:lnTo>
                    <a:pt x="236" y="256"/>
                  </a:lnTo>
                  <a:lnTo>
                    <a:pt x="236" y="256"/>
                  </a:lnTo>
                  <a:lnTo>
                    <a:pt x="236" y="256"/>
                  </a:lnTo>
                  <a:lnTo>
                    <a:pt x="236" y="256"/>
                  </a:lnTo>
                  <a:lnTo>
                    <a:pt x="229" y="249"/>
                  </a:lnTo>
                  <a:lnTo>
                    <a:pt x="229" y="249"/>
                  </a:lnTo>
                  <a:lnTo>
                    <a:pt x="229" y="242"/>
                  </a:lnTo>
                  <a:lnTo>
                    <a:pt x="223" y="242"/>
                  </a:lnTo>
                  <a:lnTo>
                    <a:pt x="216" y="236"/>
                  </a:lnTo>
                  <a:lnTo>
                    <a:pt x="216" y="229"/>
                  </a:lnTo>
                  <a:lnTo>
                    <a:pt x="203" y="223"/>
                  </a:lnTo>
                  <a:lnTo>
                    <a:pt x="197" y="223"/>
                  </a:lnTo>
                  <a:lnTo>
                    <a:pt x="197" y="216"/>
                  </a:lnTo>
                  <a:lnTo>
                    <a:pt x="190" y="216"/>
                  </a:lnTo>
                  <a:lnTo>
                    <a:pt x="184" y="216"/>
                  </a:lnTo>
                  <a:lnTo>
                    <a:pt x="177" y="216"/>
                  </a:lnTo>
                  <a:lnTo>
                    <a:pt x="170" y="210"/>
                  </a:lnTo>
                  <a:lnTo>
                    <a:pt x="164" y="210"/>
                  </a:lnTo>
                  <a:lnTo>
                    <a:pt x="164" y="210"/>
                  </a:lnTo>
                  <a:lnTo>
                    <a:pt x="157" y="203"/>
                  </a:lnTo>
                  <a:lnTo>
                    <a:pt x="157" y="203"/>
                  </a:lnTo>
                  <a:lnTo>
                    <a:pt x="151" y="203"/>
                  </a:lnTo>
                  <a:lnTo>
                    <a:pt x="151" y="197"/>
                  </a:lnTo>
                  <a:lnTo>
                    <a:pt x="151" y="190"/>
                  </a:lnTo>
                  <a:lnTo>
                    <a:pt x="144" y="190"/>
                  </a:lnTo>
                  <a:lnTo>
                    <a:pt x="144" y="190"/>
                  </a:lnTo>
                  <a:lnTo>
                    <a:pt x="144" y="190"/>
                  </a:lnTo>
                  <a:lnTo>
                    <a:pt x="144" y="190"/>
                  </a:lnTo>
                  <a:lnTo>
                    <a:pt x="138" y="190"/>
                  </a:lnTo>
                  <a:lnTo>
                    <a:pt x="138" y="190"/>
                  </a:lnTo>
                  <a:lnTo>
                    <a:pt x="138" y="190"/>
                  </a:lnTo>
                  <a:lnTo>
                    <a:pt x="124" y="190"/>
                  </a:lnTo>
                  <a:lnTo>
                    <a:pt x="111" y="190"/>
                  </a:lnTo>
                  <a:lnTo>
                    <a:pt x="92" y="190"/>
                  </a:lnTo>
                  <a:lnTo>
                    <a:pt x="78" y="190"/>
                  </a:lnTo>
                  <a:lnTo>
                    <a:pt x="72" y="190"/>
                  </a:lnTo>
                  <a:lnTo>
                    <a:pt x="65" y="183"/>
                  </a:lnTo>
                  <a:lnTo>
                    <a:pt x="59" y="183"/>
                  </a:lnTo>
                  <a:lnTo>
                    <a:pt x="52" y="183"/>
                  </a:lnTo>
                  <a:lnTo>
                    <a:pt x="52" y="177"/>
                  </a:lnTo>
                  <a:lnTo>
                    <a:pt x="46" y="177"/>
                  </a:lnTo>
                  <a:lnTo>
                    <a:pt x="39" y="170"/>
                  </a:lnTo>
                  <a:lnTo>
                    <a:pt x="33" y="170"/>
                  </a:lnTo>
                  <a:lnTo>
                    <a:pt x="39" y="164"/>
                  </a:lnTo>
                  <a:lnTo>
                    <a:pt x="46" y="164"/>
                  </a:lnTo>
                  <a:lnTo>
                    <a:pt x="46" y="164"/>
                  </a:lnTo>
                  <a:lnTo>
                    <a:pt x="46" y="164"/>
                  </a:lnTo>
                  <a:lnTo>
                    <a:pt x="46" y="157"/>
                  </a:lnTo>
                  <a:lnTo>
                    <a:pt x="52" y="157"/>
                  </a:lnTo>
                  <a:lnTo>
                    <a:pt x="52" y="157"/>
                  </a:lnTo>
                  <a:lnTo>
                    <a:pt x="52" y="151"/>
                  </a:lnTo>
                  <a:lnTo>
                    <a:pt x="52" y="151"/>
                  </a:lnTo>
                  <a:lnTo>
                    <a:pt x="52" y="144"/>
                  </a:lnTo>
                  <a:lnTo>
                    <a:pt x="46" y="144"/>
                  </a:lnTo>
                  <a:lnTo>
                    <a:pt x="46" y="144"/>
                  </a:lnTo>
                  <a:lnTo>
                    <a:pt x="46" y="137"/>
                  </a:lnTo>
                  <a:lnTo>
                    <a:pt x="39" y="131"/>
                  </a:lnTo>
                  <a:lnTo>
                    <a:pt x="39" y="124"/>
                  </a:lnTo>
                  <a:lnTo>
                    <a:pt x="33" y="118"/>
                  </a:lnTo>
                  <a:lnTo>
                    <a:pt x="26" y="118"/>
                  </a:lnTo>
                  <a:lnTo>
                    <a:pt x="13" y="105"/>
                  </a:lnTo>
                  <a:lnTo>
                    <a:pt x="19" y="105"/>
                  </a:lnTo>
                  <a:lnTo>
                    <a:pt x="19" y="105"/>
                  </a:lnTo>
                  <a:lnTo>
                    <a:pt x="26" y="105"/>
                  </a:lnTo>
                  <a:lnTo>
                    <a:pt x="26" y="105"/>
                  </a:lnTo>
                  <a:lnTo>
                    <a:pt x="26" y="98"/>
                  </a:lnTo>
                  <a:lnTo>
                    <a:pt x="26" y="98"/>
                  </a:lnTo>
                  <a:lnTo>
                    <a:pt x="26" y="92"/>
                  </a:lnTo>
                  <a:lnTo>
                    <a:pt x="26" y="92"/>
                  </a:lnTo>
                  <a:lnTo>
                    <a:pt x="26" y="85"/>
                  </a:lnTo>
                  <a:lnTo>
                    <a:pt x="26" y="78"/>
                  </a:lnTo>
                  <a:lnTo>
                    <a:pt x="26" y="72"/>
                  </a:lnTo>
                  <a:lnTo>
                    <a:pt x="19" y="65"/>
                  </a:lnTo>
                  <a:lnTo>
                    <a:pt x="19" y="59"/>
                  </a:lnTo>
                  <a:lnTo>
                    <a:pt x="13" y="46"/>
                  </a:lnTo>
                  <a:lnTo>
                    <a:pt x="6" y="32"/>
                  </a:lnTo>
                  <a:lnTo>
                    <a:pt x="6" y="26"/>
                  </a:lnTo>
                  <a:lnTo>
                    <a:pt x="0" y="19"/>
                  </a:lnTo>
                  <a:lnTo>
                    <a:pt x="13" y="26"/>
                  </a:lnTo>
                  <a:lnTo>
                    <a:pt x="19" y="32"/>
                  </a:lnTo>
                  <a:lnTo>
                    <a:pt x="19" y="39"/>
                  </a:lnTo>
                  <a:lnTo>
                    <a:pt x="26" y="39"/>
                  </a:lnTo>
                  <a:lnTo>
                    <a:pt x="33" y="46"/>
                  </a:lnTo>
                  <a:lnTo>
                    <a:pt x="33" y="46"/>
                  </a:lnTo>
                  <a:lnTo>
                    <a:pt x="39" y="46"/>
                  </a:lnTo>
                  <a:lnTo>
                    <a:pt x="39" y="46"/>
                  </a:lnTo>
                  <a:lnTo>
                    <a:pt x="46" y="46"/>
                  </a:lnTo>
                  <a:lnTo>
                    <a:pt x="46" y="46"/>
                  </a:lnTo>
                  <a:lnTo>
                    <a:pt x="52" y="46"/>
                  </a:lnTo>
                  <a:lnTo>
                    <a:pt x="52" y="46"/>
                  </a:lnTo>
                  <a:lnTo>
                    <a:pt x="59" y="46"/>
                  </a:lnTo>
                  <a:lnTo>
                    <a:pt x="59" y="46"/>
                  </a:lnTo>
                  <a:lnTo>
                    <a:pt x="59" y="46"/>
                  </a:lnTo>
                  <a:lnTo>
                    <a:pt x="65" y="46"/>
                  </a:lnTo>
                  <a:lnTo>
                    <a:pt x="65" y="39"/>
                  </a:lnTo>
                  <a:lnTo>
                    <a:pt x="72" y="39"/>
                  </a:lnTo>
                  <a:lnTo>
                    <a:pt x="72" y="32"/>
                  </a:lnTo>
                  <a:lnTo>
                    <a:pt x="72" y="39"/>
                  </a:lnTo>
                  <a:lnTo>
                    <a:pt x="72" y="39"/>
                  </a:lnTo>
                  <a:lnTo>
                    <a:pt x="78" y="46"/>
                  </a:lnTo>
                  <a:lnTo>
                    <a:pt x="78" y="52"/>
                  </a:lnTo>
                  <a:lnTo>
                    <a:pt x="78" y="52"/>
                  </a:lnTo>
                  <a:lnTo>
                    <a:pt x="85" y="52"/>
                  </a:lnTo>
                  <a:lnTo>
                    <a:pt x="85" y="59"/>
                  </a:lnTo>
                  <a:lnTo>
                    <a:pt x="85" y="59"/>
                  </a:lnTo>
                  <a:lnTo>
                    <a:pt x="92" y="59"/>
                  </a:lnTo>
                  <a:lnTo>
                    <a:pt x="92" y="59"/>
                  </a:lnTo>
                  <a:lnTo>
                    <a:pt x="98" y="59"/>
                  </a:lnTo>
                  <a:lnTo>
                    <a:pt x="98" y="59"/>
                  </a:lnTo>
                  <a:lnTo>
                    <a:pt x="105" y="59"/>
                  </a:lnTo>
                  <a:lnTo>
                    <a:pt x="111" y="59"/>
                  </a:lnTo>
                  <a:lnTo>
                    <a:pt x="111" y="59"/>
                  </a:lnTo>
                  <a:lnTo>
                    <a:pt x="118" y="52"/>
                  </a:lnTo>
                  <a:lnTo>
                    <a:pt x="118" y="65"/>
                  </a:lnTo>
                  <a:lnTo>
                    <a:pt x="118" y="65"/>
                  </a:lnTo>
                  <a:lnTo>
                    <a:pt x="118" y="72"/>
                  </a:lnTo>
                  <a:lnTo>
                    <a:pt x="118" y="78"/>
                  </a:lnTo>
                  <a:lnTo>
                    <a:pt x="118" y="85"/>
                  </a:lnTo>
                  <a:lnTo>
                    <a:pt x="118" y="92"/>
                  </a:lnTo>
                  <a:lnTo>
                    <a:pt x="118" y="92"/>
                  </a:lnTo>
                  <a:lnTo>
                    <a:pt x="124" y="98"/>
                  </a:lnTo>
                  <a:lnTo>
                    <a:pt x="124" y="105"/>
                  </a:lnTo>
                  <a:lnTo>
                    <a:pt x="124" y="105"/>
                  </a:lnTo>
                  <a:lnTo>
                    <a:pt x="131" y="105"/>
                  </a:lnTo>
                  <a:lnTo>
                    <a:pt x="131" y="111"/>
                  </a:lnTo>
                  <a:lnTo>
                    <a:pt x="131" y="111"/>
                  </a:lnTo>
                  <a:lnTo>
                    <a:pt x="138" y="111"/>
                  </a:lnTo>
                  <a:lnTo>
                    <a:pt x="138" y="111"/>
                  </a:lnTo>
                  <a:lnTo>
                    <a:pt x="144" y="111"/>
                  </a:lnTo>
                  <a:lnTo>
                    <a:pt x="144" y="111"/>
                  </a:lnTo>
                  <a:lnTo>
                    <a:pt x="151" y="111"/>
                  </a:lnTo>
                  <a:lnTo>
                    <a:pt x="151" y="105"/>
                  </a:lnTo>
                  <a:lnTo>
                    <a:pt x="151" y="105"/>
                  </a:lnTo>
                  <a:lnTo>
                    <a:pt x="157" y="98"/>
                  </a:lnTo>
                  <a:lnTo>
                    <a:pt x="157" y="98"/>
                  </a:lnTo>
                  <a:lnTo>
                    <a:pt x="157" y="92"/>
                  </a:lnTo>
                  <a:lnTo>
                    <a:pt x="157" y="105"/>
                  </a:lnTo>
                  <a:lnTo>
                    <a:pt x="157" y="118"/>
                  </a:lnTo>
                  <a:lnTo>
                    <a:pt x="157" y="131"/>
                  </a:lnTo>
                  <a:lnTo>
                    <a:pt x="157" y="137"/>
                  </a:lnTo>
                  <a:lnTo>
                    <a:pt x="157" y="151"/>
                  </a:lnTo>
                  <a:lnTo>
                    <a:pt x="157" y="164"/>
                  </a:lnTo>
                  <a:lnTo>
                    <a:pt x="151" y="177"/>
                  </a:lnTo>
                  <a:lnTo>
                    <a:pt x="151" y="190"/>
                  </a:lnTo>
                  <a:lnTo>
                    <a:pt x="151" y="190"/>
                  </a:lnTo>
                  <a:lnTo>
                    <a:pt x="151" y="190"/>
                  </a:lnTo>
                  <a:lnTo>
                    <a:pt x="157" y="197"/>
                  </a:lnTo>
                  <a:lnTo>
                    <a:pt x="157" y="197"/>
                  </a:lnTo>
                  <a:lnTo>
                    <a:pt x="164" y="203"/>
                  </a:lnTo>
                  <a:lnTo>
                    <a:pt x="170" y="203"/>
                  </a:lnTo>
                  <a:lnTo>
                    <a:pt x="170" y="203"/>
                  </a:lnTo>
                  <a:lnTo>
                    <a:pt x="177" y="203"/>
                  </a:lnTo>
                  <a:lnTo>
                    <a:pt x="177" y="203"/>
                  </a:lnTo>
                  <a:lnTo>
                    <a:pt x="184" y="203"/>
                  </a:lnTo>
                  <a:lnTo>
                    <a:pt x="184" y="203"/>
                  </a:lnTo>
                  <a:lnTo>
                    <a:pt x="184" y="197"/>
                  </a:lnTo>
                  <a:lnTo>
                    <a:pt x="184" y="197"/>
                  </a:lnTo>
                  <a:lnTo>
                    <a:pt x="184" y="197"/>
                  </a:lnTo>
                  <a:lnTo>
                    <a:pt x="184" y="190"/>
                  </a:lnTo>
                  <a:lnTo>
                    <a:pt x="184" y="190"/>
                  </a:lnTo>
                  <a:lnTo>
                    <a:pt x="190" y="203"/>
                  </a:lnTo>
                  <a:lnTo>
                    <a:pt x="203" y="210"/>
                  </a:lnTo>
                  <a:lnTo>
                    <a:pt x="229" y="236"/>
                  </a:lnTo>
                  <a:lnTo>
                    <a:pt x="275" y="282"/>
                  </a:lnTo>
                  <a:lnTo>
                    <a:pt x="295" y="302"/>
                  </a:lnTo>
                  <a:lnTo>
                    <a:pt x="315" y="321"/>
                  </a:lnTo>
                  <a:lnTo>
                    <a:pt x="315" y="328"/>
                  </a:lnTo>
                  <a:lnTo>
                    <a:pt x="315" y="328"/>
                  </a:lnTo>
                  <a:lnTo>
                    <a:pt x="321" y="328"/>
                  </a:lnTo>
                  <a:lnTo>
                    <a:pt x="321" y="321"/>
                  </a:lnTo>
                  <a:lnTo>
                    <a:pt x="321" y="315"/>
                  </a:lnTo>
                  <a:lnTo>
                    <a:pt x="321" y="308"/>
                  </a:lnTo>
                  <a:lnTo>
                    <a:pt x="328" y="295"/>
                  </a:lnTo>
                  <a:lnTo>
                    <a:pt x="328" y="282"/>
                  </a:lnTo>
                  <a:lnTo>
                    <a:pt x="335" y="269"/>
                  </a:lnTo>
                  <a:lnTo>
                    <a:pt x="328" y="262"/>
                  </a:lnTo>
                  <a:lnTo>
                    <a:pt x="328" y="256"/>
                  </a:lnTo>
                  <a:lnTo>
                    <a:pt x="328" y="249"/>
                  </a:lnTo>
                  <a:lnTo>
                    <a:pt x="321" y="242"/>
                  </a:lnTo>
                  <a:lnTo>
                    <a:pt x="321" y="242"/>
                  </a:lnTo>
                  <a:lnTo>
                    <a:pt x="321" y="236"/>
                  </a:lnTo>
                  <a:lnTo>
                    <a:pt x="321" y="236"/>
                  </a:lnTo>
                  <a:lnTo>
                    <a:pt x="321" y="236"/>
                  </a:lnTo>
                  <a:lnTo>
                    <a:pt x="321" y="236"/>
                  </a:lnTo>
                  <a:lnTo>
                    <a:pt x="321" y="236"/>
                  </a:lnTo>
                  <a:lnTo>
                    <a:pt x="321" y="236"/>
                  </a:lnTo>
                  <a:lnTo>
                    <a:pt x="308" y="236"/>
                  </a:lnTo>
                  <a:lnTo>
                    <a:pt x="302" y="229"/>
                  </a:lnTo>
                  <a:lnTo>
                    <a:pt x="295" y="229"/>
                  </a:lnTo>
                  <a:lnTo>
                    <a:pt x="289" y="223"/>
                  </a:lnTo>
                  <a:lnTo>
                    <a:pt x="289" y="223"/>
                  </a:lnTo>
                  <a:lnTo>
                    <a:pt x="282" y="216"/>
                  </a:lnTo>
                  <a:lnTo>
                    <a:pt x="275" y="216"/>
                  </a:lnTo>
                  <a:lnTo>
                    <a:pt x="269" y="210"/>
                  </a:lnTo>
                  <a:lnTo>
                    <a:pt x="256" y="203"/>
                  </a:lnTo>
                  <a:lnTo>
                    <a:pt x="243" y="190"/>
                  </a:lnTo>
                  <a:lnTo>
                    <a:pt x="223" y="170"/>
                  </a:lnTo>
                  <a:lnTo>
                    <a:pt x="229" y="170"/>
                  </a:lnTo>
                  <a:lnTo>
                    <a:pt x="236" y="170"/>
                  </a:lnTo>
                  <a:lnTo>
                    <a:pt x="236" y="170"/>
                  </a:lnTo>
                  <a:lnTo>
                    <a:pt x="243" y="170"/>
                  </a:lnTo>
                  <a:lnTo>
                    <a:pt x="243" y="170"/>
                  </a:lnTo>
                  <a:lnTo>
                    <a:pt x="243" y="170"/>
                  </a:lnTo>
                  <a:lnTo>
                    <a:pt x="249" y="170"/>
                  </a:lnTo>
                  <a:lnTo>
                    <a:pt x="249" y="164"/>
                  </a:lnTo>
                  <a:lnTo>
                    <a:pt x="249" y="164"/>
                  </a:lnTo>
                  <a:lnTo>
                    <a:pt x="249" y="164"/>
                  </a:lnTo>
                  <a:lnTo>
                    <a:pt x="249" y="157"/>
                  </a:lnTo>
                  <a:lnTo>
                    <a:pt x="243" y="157"/>
                  </a:lnTo>
                  <a:lnTo>
                    <a:pt x="243" y="151"/>
                  </a:lnTo>
                  <a:lnTo>
                    <a:pt x="243" y="151"/>
                  </a:lnTo>
                  <a:lnTo>
                    <a:pt x="236" y="137"/>
                  </a:lnTo>
                  <a:lnTo>
                    <a:pt x="229" y="137"/>
                  </a:lnTo>
                  <a:lnTo>
                    <a:pt x="229" y="131"/>
                  </a:lnTo>
                  <a:lnTo>
                    <a:pt x="223" y="124"/>
                  </a:lnTo>
                  <a:lnTo>
                    <a:pt x="223" y="124"/>
                  </a:lnTo>
                  <a:lnTo>
                    <a:pt x="223" y="118"/>
                  </a:lnTo>
                  <a:lnTo>
                    <a:pt x="229" y="118"/>
                  </a:lnTo>
                  <a:lnTo>
                    <a:pt x="236" y="118"/>
                  </a:lnTo>
                  <a:lnTo>
                    <a:pt x="236" y="118"/>
                  </a:lnTo>
                  <a:lnTo>
                    <a:pt x="243" y="118"/>
                  </a:lnTo>
                  <a:lnTo>
                    <a:pt x="243" y="118"/>
                  </a:lnTo>
                  <a:lnTo>
                    <a:pt x="243" y="111"/>
                  </a:lnTo>
                  <a:lnTo>
                    <a:pt x="249" y="105"/>
                  </a:lnTo>
                  <a:lnTo>
                    <a:pt x="249" y="98"/>
                  </a:lnTo>
                  <a:lnTo>
                    <a:pt x="243" y="92"/>
                  </a:lnTo>
                  <a:lnTo>
                    <a:pt x="243" y="72"/>
                  </a:lnTo>
                  <a:lnTo>
                    <a:pt x="249" y="59"/>
                  </a:lnTo>
                  <a:lnTo>
                    <a:pt x="249" y="52"/>
                  </a:lnTo>
                  <a:lnTo>
                    <a:pt x="249" y="32"/>
                  </a:lnTo>
                  <a:lnTo>
                    <a:pt x="249" y="32"/>
                  </a:lnTo>
                  <a:lnTo>
                    <a:pt x="249" y="46"/>
                  </a:lnTo>
                  <a:lnTo>
                    <a:pt x="256" y="52"/>
                  </a:lnTo>
                  <a:lnTo>
                    <a:pt x="256" y="65"/>
                  </a:lnTo>
                  <a:lnTo>
                    <a:pt x="256" y="72"/>
                  </a:lnTo>
                  <a:lnTo>
                    <a:pt x="262" y="78"/>
                  </a:lnTo>
                  <a:lnTo>
                    <a:pt x="262" y="85"/>
                  </a:lnTo>
                  <a:lnTo>
                    <a:pt x="269" y="92"/>
                  </a:lnTo>
                  <a:lnTo>
                    <a:pt x="269" y="98"/>
                  </a:lnTo>
                  <a:lnTo>
                    <a:pt x="275" y="98"/>
                  </a:lnTo>
                  <a:lnTo>
                    <a:pt x="275" y="105"/>
                  </a:lnTo>
                  <a:lnTo>
                    <a:pt x="275" y="105"/>
                  </a:lnTo>
                  <a:lnTo>
                    <a:pt x="282" y="105"/>
                  </a:lnTo>
                  <a:lnTo>
                    <a:pt x="282" y="105"/>
                  </a:lnTo>
                  <a:lnTo>
                    <a:pt x="289" y="105"/>
                  </a:lnTo>
                  <a:lnTo>
                    <a:pt x="289" y="98"/>
                  </a:lnTo>
                  <a:lnTo>
                    <a:pt x="289" y="98"/>
                  </a:lnTo>
                  <a:lnTo>
                    <a:pt x="295" y="98"/>
                  </a:lnTo>
                  <a:lnTo>
                    <a:pt x="295" y="98"/>
                  </a:lnTo>
                  <a:lnTo>
                    <a:pt x="295" y="92"/>
                  </a:lnTo>
                  <a:lnTo>
                    <a:pt x="295" y="85"/>
                  </a:lnTo>
                  <a:lnTo>
                    <a:pt x="302" y="98"/>
                  </a:lnTo>
                  <a:lnTo>
                    <a:pt x="302" y="105"/>
                  </a:lnTo>
                  <a:lnTo>
                    <a:pt x="302" y="118"/>
                  </a:lnTo>
                  <a:lnTo>
                    <a:pt x="302" y="124"/>
                  </a:lnTo>
                  <a:lnTo>
                    <a:pt x="302" y="124"/>
                  </a:lnTo>
                  <a:lnTo>
                    <a:pt x="308" y="131"/>
                  </a:lnTo>
                  <a:lnTo>
                    <a:pt x="308" y="131"/>
                  </a:lnTo>
                  <a:lnTo>
                    <a:pt x="308" y="131"/>
                  </a:lnTo>
                  <a:lnTo>
                    <a:pt x="315" y="131"/>
                  </a:lnTo>
                  <a:lnTo>
                    <a:pt x="315" y="131"/>
                  </a:lnTo>
                  <a:lnTo>
                    <a:pt x="315" y="131"/>
                  </a:lnTo>
                  <a:lnTo>
                    <a:pt x="321" y="124"/>
                  </a:lnTo>
                  <a:lnTo>
                    <a:pt x="321" y="124"/>
                  </a:lnTo>
                  <a:lnTo>
                    <a:pt x="328" y="118"/>
                  </a:lnTo>
                  <a:lnTo>
                    <a:pt x="328" y="124"/>
                  </a:lnTo>
                  <a:lnTo>
                    <a:pt x="328" y="131"/>
                  </a:lnTo>
                  <a:lnTo>
                    <a:pt x="328" y="137"/>
                  </a:lnTo>
                  <a:lnTo>
                    <a:pt x="321" y="144"/>
                  </a:lnTo>
                  <a:lnTo>
                    <a:pt x="321" y="151"/>
                  </a:lnTo>
                  <a:lnTo>
                    <a:pt x="321" y="151"/>
                  </a:lnTo>
                  <a:lnTo>
                    <a:pt x="321" y="157"/>
                  </a:lnTo>
                  <a:lnTo>
                    <a:pt x="321" y="164"/>
                  </a:lnTo>
                  <a:lnTo>
                    <a:pt x="321" y="170"/>
                  </a:lnTo>
                  <a:lnTo>
                    <a:pt x="328" y="170"/>
                  </a:lnTo>
                  <a:lnTo>
                    <a:pt x="328" y="177"/>
                  </a:lnTo>
                  <a:lnTo>
                    <a:pt x="328" y="177"/>
                  </a:lnTo>
                  <a:lnTo>
                    <a:pt x="328" y="177"/>
                  </a:lnTo>
                  <a:lnTo>
                    <a:pt x="335" y="177"/>
                  </a:lnTo>
                  <a:lnTo>
                    <a:pt x="335" y="177"/>
                  </a:lnTo>
                  <a:lnTo>
                    <a:pt x="341" y="170"/>
                  </a:lnTo>
                  <a:lnTo>
                    <a:pt x="348" y="170"/>
                  </a:lnTo>
                  <a:lnTo>
                    <a:pt x="341" y="190"/>
                  </a:lnTo>
                  <a:lnTo>
                    <a:pt x="341" y="197"/>
                  </a:lnTo>
                  <a:lnTo>
                    <a:pt x="341" y="203"/>
                  </a:lnTo>
                  <a:lnTo>
                    <a:pt x="341" y="210"/>
                  </a:lnTo>
                  <a:lnTo>
                    <a:pt x="335" y="216"/>
                  </a:lnTo>
                  <a:lnTo>
                    <a:pt x="335" y="223"/>
                  </a:lnTo>
                  <a:lnTo>
                    <a:pt x="335" y="229"/>
                  </a:lnTo>
                  <a:lnTo>
                    <a:pt x="328" y="236"/>
                  </a:lnTo>
                  <a:lnTo>
                    <a:pt x="328" y="242"/>
                  </a:lnTo>
                  <a:lnTo>
                    <a:pt x="328" y="242"/>
                  </a:lnTo>
                  <a:lnTo>
                    <a:pt x="328" y="249"/>
                  </a:lnTo>
                  <a:lnTo>
                    <a:pt x="335" y="249"/>
                  </a:lnTo>
                  <a:lnTo>
                    <a:pt x="335" y="249"/>
                  </a:lnTo>
                  <a:lnTo>
                    <a:pt x="335" y="256"/>
                  </a:lnTo>
                  <a:lnTo>
                    <a:pt x="335" y="256"/>
                  </a:lnTo>
                  <a:lnTo>
                    <a:pt x="341" y="256"/>
                  </a:lnTo>
                  <a:lnTo>
                    <a:pt x="341" y="256"/>
                  </a:lnTo>
                  <a:lnTo>
                    <a:pt x="348" y="249"/>
                  </a:lnTo>
                  <a:lnTo>
                    <a:pt x="348" y="249"/>
                  </a:lnTo>
                  <a:lnTo>
                    <a:pt x="348" y="249"/>
                  </a:lnTo>
                  <a:lnTo>
                    <a:pt x="348" y="242"/>
                  </a:lnTo>
                  <a:lnTo>
                    <a:pt x="354" y="242"/>
                  </a:lnTo>
                  <a:lnTo>
                    <a:pt x="354" y="236"/>
                  </a:lnTo>
                  <a:lnTo>
                    <a:pt x="367" y="216"/>
                  </a:lnTo>
                  <a:lnTo>
                    <a:pt x="374" y="210"/>
                  </a:lnTo>
                  <a:lnTo>
                    <a:pt x="374" y="210"/>
                  </a:lnTo>
                  <a:lnTo>
                    <a:pt x="380" y="203"/>
                  </a:lnTo>
                  <a:lnTo>
                    <a:pt x="387" y="203"/>
                  </a:lnTo>
                  <a:lnTo>
                    <a:pt x="387" y="197"/>
                  </a:lnTo>
                  <a:lnTo>
                    <a:pt x="387" y="197"/>
                  </a:lnTo>
                  <a:lnTo>
                    <a:pt x="387" y="190"/>
                  </a:lnTo>
                  <a:lnTo>
                    <a:pt x="387" y="183"/>
                  </a:lnTo>
                  <a:lnTo>
                    <a:pt x="394" y="177"/>
                  </a:lnTo>
                  <a:lnTo>
                    <a:pt x="394" y="177"/>
                  </a:lnTo>
                  <a:lnTo>
                    <a:pt x="394" y="177"/>
                  </a:lnTo>
                  <a:lnTo>
                    <a:pt x="394" y="177"/>
                  </a:lnTo>
                  <a:lnTo>
                    <a:pt x="394" y="177"/>
                  </a:lnTo>
                  <a:lnTo>
                    <a:pt x="387" y="170"/>
                  </a:lnTo>
                  <a:lnTo>
                    <a:pt x="387" y="170"/>
                  </a:lnTo>
                  <a:lnTo>
                    <a:pt x="387" y="170"/>
                  </a:lnTo>
                  <a:lnTo>
                    <a:pt x="387" y="170"/>
                  </a:lnTo>
                  <a:lnTo>
                    <a:pt x="380" y="170"/>
                  </a:lnTo>
                  <a:lnTo>
                    <a:pt x="380" y="164"/>
                  </a:lnTo>
                  <a:lnTo>
                    <a:pt x="380" y="157"/>
                  </a:lnTo>
                  <a:lnTo>
                    <a:pt x="374" y="157"/>
                  </a:lnTo>
                  <a:lnTo>
                    <a:pt x="374" y="151"/>
                  </a:lnTo>
                  <a:lnTo>
                    <a:pt x="374" y="151"/>
                  </a:lnTo>
                  <a:lnTo>
                    <a:pt x="374" y="144"/>
                  </a:lnTo>
                  <a:lnTo>
                    <a:pt x="367" y="137"/>
                  </a:lnTo>
                  <a:lnTo>
                    <a:pt x="367" y="131"/>
                  </a:lnTo>
                  <a:lnTo>
                    <a:pt x="367" y="131"/>
                  </a:lnTo>
                  <a:lnTo>
                    <a:pt x="367" y="118"/>
                  </a:lnTo>
                  <a:lnTo>
                    <a:pt x="367" y="111"/>
                  </a:lnTo>
                  <a:lnTo>
                    <a:pt x="367" y="98"/>
                  </a:lnTo>
                  <a:lnTo>
                    <a:pt x="367" y="92"/>
                  </a:lnTo>
                  <a:lnTo>
                    <a:pt x="367" y="85"/>
                  </a:lnTo>
                  <a:lnTo>
                    <a:pt x="374" y="78"/>
                  </a:lnTo>
                  <a:lnTo>
                    <a:pt x="374" y="78"/>
                  </a:lnTo>
                  <a:lnTo>
                    <a:pt x="374" y="78"/>
                  </a:lnTo>
                  <a:lnTo>
                    <a:pt x="374" y="78"/>
                  </a:lnTo>
                  <a:lnTo>
                    <a:pt x="380" y="78"/>
                  </a:lnTo>
                  <a:lnTo>
                    <a:pt x="380" y="78"/>
                  </a:lnTo>
                  <a:lnTo>
                    <a:pt x="387" y="78"/>
                  </a:lnTo>
                  <a:lnTo>
                    <a:pt x="387" y="78"/>
                  </a:lnTo>
                  <a:lnTo>
                    <a:pt x="394" y="78"/>
                  </a:lnTo>
                  <a:lnTo>
                    <a:pt x="400" y="78"/>
                  </a:lnTo>
                  <a:lnTo>
                    <a:pt x="400" y="72"/>
                  </a:lnTo>
                  <a:lnTo>
                    <a:pt x="407" y="72"/>
                  </a:lnTo>
                  <a:lnTo>
                    <a:pt x="407" y="72"/>
                  </a:lnTo>
                  <a:lnTo>
                    <a:pt x="413" y="65"/>
                  </a:lnTo>
                  <a:lnTo>
                    <a:pt x="413" y="65"/>
                  </a:lnTo>
                  <a:lnTo>
                    <a:pt x="413" y="59"/>
                  </a:lnTo>
                  <a:lnTo>
                    <a:pt x="420" y="59"/>
                  </a:lnTo>
                  <a:lnTo>
                    <a:pt x="420" y="52"/>
                  </a:lnTo>
                  <a:lnTo>
                    <a:pt x="426" y="39"/>
                  </a:lnTo>
                  <a:lnTo>
                    <a:pt x="433" y="26"/>
                  </a:lnTo>
                  <a:lnTo>
                    <a:pt x="433" y="26"/>
                  </a:lnTo>
                  <a:lnTo>
                    <a:pt x="433" y="32"/>
                  </a:lnTo>
                  <a:lnTo>
                    <a:pt x="433" y="32"/>
                  </a:lnTo>
                  <a:lnTo>
                    <a:pt x="440" y="39"/>
                  </a:lnTo>
                  <a:lnTo>
                    <a:pt x="440" y="39"/>
                  </a:lnTo>
                  <a:lnTo>
                    <a:pt x="440" y="39"/>
                  </a:lnTo>
                  <a:lnTo>
                    <a:pt x="446" y="46"/>
                  </a:lnTo>
                  <a:lnTo>
                    <a:pt x="446" y="46"/>
                  </a:lnTo>
                  <a:lnTo>
                    <a:pt x="453" y="46"/>
                  </a:lnTo>
                  <a:lnTo>
                    <a:pt x="459" y="46"/>
                  </a:lnTo>
                  <a:lnTo>
                    <a:pt x="466" y="46"/>
                  </a:lnTo>
                  <a:lnTo>
                    <a:pt x="466" y="39"/>
                  </a:lnTo>
                  <a:lnTo>
                    <a:pt x="472" y="39"/>
                  </a:lnTo>
                  <a:lnTo>
                    <a:pt x="479" y="39"/>
                  </a:lnTo>
                  <a:lnTo>
                    <a:pt x="486" y="32"/>
                  </a:lnTo>
                  <a:lnTo>
                    <a:pt x="486" y="32"/>
                  </a:lnTo>
                  <a:lnTo>
                    <a:pt x="492" y="26"/>
                  </a:lnTo>
                  <a:lnTo>
                    <a:pt x="499" y="19"/>
                  </a:lnTo>
                  <a:lnTo>
                    <a:pt x="505" y="13"/>
                  </a:lnTo>
                  <a:lnTo>
                    <a:pt x="512" y="6"/>
                  </a:lnTo>
                  <a:lnTo>
                    <a:pt x="518" y="0"/>
                  </a:lnTo>
                  <a:close/>
                </a:path>
              </a:pathLst>
            </a:custGeom>
            <a:solidFill>
              <a:srgbClr val="D7B7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n-NO"/>
            </a:p>
          </p:txBody>
        </p:sp>
        <p:sp>
          <p:nvSpPr>
            <p:cNvPr id="1141" name="Freeform 117"/>
            <p:cNvSpPr>
              <a:spLocks/>
            </p:cNvSpPr>
            <p:nvPr/>
          </p:nvSpPr>
          <p:spPr bwMode="auto">
            <a:xfrm>
              <a:off x="-679" y="1212"/>
              <a:ext cx="28" cy="26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20" y="0"/>
                </a:cxn>
                <a:cxn ang="0">
                  <a:pos x="20" y="0"/>
                </a:cxn>
                <a:cxn ang="0">
                  <a:pos x="20" y="6"/>
                </a:cxn>
                <a:cxn ang="0">
                  <a:pos x="20" y="6"/>
                </a:cxn>
                <a:cxn ang="0">
                  <a:pos x="20" y="6"/>
                </a:cxn>
                <a:cxn ang="0">
                  <a:pos x="20" y="13"/>
                </a:cxn>
                <a:cxn ang="0">
                  <a:pos x="20" y="13"/>
                </a:cxn>
                <a:cxn ang="0">
                  <a:pos x="20" y="19"/>
                </a:cxn>
                <a:cxn ang="0">
                  <a:pos x="13" y="19"/>
                </a:cxn>
                <a:cxn ang="0">
                  <a:pos x="13" y="19"/>
                </a:cxn>
                <a:cxn ang="0">
                  <a:pos x="13" y="19"/>
                </a:cxn>
                <a:cxn ang="0">
                  <a:pos x="7" y="19"/>
                </a:cxn>
                <a:cxn ang="0">
                  <a:pos x="7" y="19"/>
                </a:cxn>
                <a:cxn ang="0">
                  <a:pos x="0" y="19"/>
                </a:cxn>
                <a:cxn ang="0">
                  <a:pos x="0" y="19"/>
                </a:cxn>
                <a:cxn ang="0">
                  <a:pos x="0" y="19"/>
                </a:cxn>
                <a:cxn ang="0">
                  <a:pos x="0" y="19"/>
                </a:cxn>
                <a:cxn ang="0">
                  <a:pos x="0" y="13"/>
                </a:cxn>
                <a:cxn ang="0">
                  <a:pos x="0" y="13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7" y="0"/>
                </a:cxn>
                <a:cxn ang="0">
                  <a:pos x="7" y="0"/>
                </a:cxn>
                <a:cxn ang="0">
                  <a:pos x="13" y="0"/>
                </a:cxn>
                <a:cxn ang="0">
                  <a:pos x="13" y="0"/>
                </a:cxn>
                <a:cxn ang="0">
                  <a:pos x="20" y="0"/>
                </a:cxn>
              </a:cxnLst>
              <a:rect l="0" t="0" r="r" b="b"/>
              <a:pathLst>
                <a:path w="20" h="19">
                  <a:moveTo>
                    <a:pt x="20" y="0"/>
                  </a:moveTo>
                  <a:lnTo>
                    <a:pt x="20" y="0"/>
                  </a:lnTo>
                  <a:lnTo>
                    <a:pt x="20" y="0"/>
                  </a:lnTo>
                  <a:lnTo>
                    <a:pt x="20" y="6"/>
                  </a:lnTo>
                  <a:lnTo>
                    <a:pt x="20" y="6"/>
                  </a:lnTo>
                  <a:lnTo>
                    <a:pt x="20" y="6"/>
                  </a:lnTo>
                  <a:lnTo>
                    <a:pt x="20" y="13"/>
                  </a:lnTo>
                  <a:lnTo>
                    <a:pt x="20" y="13"/>
                  </a:lnTo>
                  <a:lnTo>
                    <a:pt x="20" y="19"/>
                  </a:lnTo>
                  <a:lnTo>
                    <a:pt x="13" y="19"/>
                  </a:lnTo>
                  <a:lnTo>
                    <a:pt x="13" y="19"/>
                  </a:lnTo>
                  <a:lnTo>
                    <a:pt x="13" y="19"/>
                  </a:lnTo>
                  <a:lnTo>
                    <a:pt x="7" y="19"/>
                  </a:lnTo>
                  <a:lnTo>
                    <a:pt x="7" y="19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0"/>
                  </a:lnTo>
                  <a:lnTo>
                    <a:pt x="0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D7B7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n-NO"/>
            </a:p>
          </p:txBody>
        </p:sp>
        <p:sp>
          <p:nvSpPr>
            <p:cNvPr id="1142" name="Freeform 118"/>
            <p:cNvSpPr>
              <a:spLocks/>
            </p:cNvSpPr>
            <p:nvPr/>
          </p:nvSpPr>
          <p:spPr bwMode="auto">
            <a:xfrm>
              <a:off x="-606" y="1257"/>
              <a:ext cx="35" cy="26"/>
            </a:xfrm>
            <a:custGeom>
              <a:avLst/>
              <a:gdLst/>
              <a:ahLst/>
              <a:cxnLst>
                <a:cxn ang="0">
                  <a:pos x="19" y="0"/>
                </a:cxn>
                <a:cxn ang="0">
                  <a:pos x="19" y="0"/>
                </a:cxn>
                <a:cxn ang="0">
                  <a:pos x="19" y="0"/>
                </a:cxn>
                <a:cxn ang="0">
                  <a:pos x="26" y="6"/>
                </a:cxn>
                <a:cxn ang="0">
                  <a:pos x="26" y="6"/>
                </a:cxn>
                <a:cxn ang="0">
                  <a:pos x="26" y="13"/>
                </a:cxn>
                <a:cxn ang="0">
                  <a:pos x="26" y="13"/>
                </a:cxn>
                <a:cxn ang="0">
                  <a:pos x="26" y="13"/>
                </a:cxn>
                <a:cxn ang="0">
                  <a:pos x="19" y="19"/>
                </a:cxn>
                <a:cxn ang="0">
                  <a:pos x="19" y="19"/>
                </a:cxn>
                <a:cxn ang="0">
                  <a:pos x="19" y="19"/>
                </a:cxn>
                <a:cxn ang="0">
                  <a:pos x="19" y="19"/>
                </a:cxn>
                <a:cxn ang="0">
                  <a:pos x="13" y="19"/>
                </a:cxn>
                <a:cxn ang="0">
                  <a:pos x="13" y="19"/>
                </a:cxn>
                <a:cxn ang="0">
                  <a:pos x="13" y="19"/>
                </a:cxn>
                <a:cxn ang="0">
                  <a:pos x="13" y="19"/>
                </a:cxn>
                <a:cxn ang="0">
                  <a:pos x="6" y="19"/>
                </a:cxn>
                <a:cxn ang="0">
                  <a:pos x="6" y="19"/>
                </a:cxn>
                <a:cxn ang="0">
                  <a:pos x="6" y="19"/>
                </a:cxn>
                <a:cxn ang="0">
                  <a:pos x="0" y="13"/>
                </a:cxn>
                <a:cxn ang="0">
                  <a:pos x="0" y="13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6" y="0"/>
                </a:cxn>
                <a:cxn ang="0">
                  <a:pos x="6" y="0"/>
                </a:cxn>
                <a:cxn ang="0">
                  <a:pos x="6" y="0"/>
                </a:cxn>
                <a:cxn ang="0">
                  <a:pos x="13" y="0"/>
                </a:cxn>
                <a:cxn ang="0">
                  <a:pos x="13" y="0"/>
                </a:cxn>
                <a:cxn ang="0">
                  <a:pos x="13" y="0"/>
                </a:cxn>
                <a:cxn ang="0">
                  <a:pos x="19" y="0"/>
                </a:cxn>
                <a:cxn ang="0">
                  <a:pos x="19" y="0"/>
                </a:cxn>
                <a:cxn ang="0">
                  <a:pos x="19" y="0"/>
                </a:cxn>
              </a:cxnLst>
              <a:rect l="0" t="0" r="r" b="b"/>
              <a:pathLst>
                <a:path w="26" h="19">
                  <a:moveTo>
                    <a:pt x="19" y="0"/>
                  </a:moveTo>
                  <a:lnTo>
                    <a:pt x="19" y="0"/>
                  </a:lnTo>
                  <a:lnTo>
                    <a:pt x="19" y="0"/>
                  </a:lnTo>
                  <a:lnTo>
                    <a:pt x="26" y="6"/>
                  </a:lnTo>
                  <a:lnTo>
                    <a:pt x="26" y="6"/>
                  </a:lnTo>
                  <a:lnTo>
                    <a:pt x="26" y="13"/>
                  </a:lnTo>
                  <a:lnTo>
                    <a:pt x="26" y="13"/>
                  </a:lnTo>
                  <a:lnTo>
                    <a:pt x="26" y="13"/>
                  </a:lnTo>
                  <a:lnTo>
                    <a:pt x="19" y="19"/>
                  </a:lnTo>
                  <a:lnTo>
                    <a:pt x="19" y="19"/>
                  </a:lnTo>
                  <a:lnTo>
                    <a:pt x="19" y="19"/>
                  </a:lnTo>
                  <a:lnTo>
                    <a:pt x="19" y="19"/>
                  </a:lnTo>
                  <a:lnTo>
                    <a:pt x="13" y="19"/>
                  </a:lnTo>
                  <a:lnTo>
                    <a:pt x="13" y="19"/>
                  </a:lnTo>
                  <a:lnTo>
                    <a:pt x="13" y="19"/>
                  </a:lnTo>
                  <a:lnTo>
                    <a:pt x="13" y="19"/>
                  </a:lnTo>
                  <a:lnTo>
                    <a:pt x="6" y="19"/>
                  </a:lnTo>
                  <a:lnTo>
                    <a:pt x="6" y="19"/>
                  </a:lnTo>
                  <a:lnTo>
                    <a:pt x="6" y="19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D7B7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n-NO"/>
            </a:p>
          </p:txBody>
        </p:sp>
        <p:sp>
          <p:nvSpPr>
            <p:cNvPr id="1143" name="Freeform 119"/>
            <p:cNvSpPr>
              <a:spLocks/>
            </p:cNvSpPr>
            <p:nvPr/>
          </p:nvSpPr>
          <p:spPr bwMode="auto">
            <a:xfrm>
              <a:off x="-598" y="1311"/>
              <a:ext cx="27" cy="27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20" y="0"/>
                </a:cxn>
                <a:cxn ang="0">
                  <a:pos x="20" y="7"/>
                </a:cxn>
                <a:cxn ang="0">
                  <a:pos x="20" y="7"/>
                </a:cxn>
                <a:cxn ang="0">
                  <a:pos x="20" y="13"/>
                </a:cxn>
                <a:cxn ang="0">
                  <a:pos x="20" y="13"/>
                </a:cxn>
                <a:cxn ang="0">
                  <a:pos x="20" y="13"/>
                </a:cxn>
                <a:cxn ang="0">
                  <a:pos x="20" y="13"/>
                </a:cxn>
                <a:cxn ang="0">
                  <a:pos x="20" y="20"/>
                </a:cxn>
                <a:cxn ang="0">
                  <a:pos x="20" y="20"/>
                </a:cxn>
                <a:cxn ang="0">
                  <a:pos x="13" y="20"/>
                </a:cxn>
                <a:cxn ang="0">
                  <a:pos x="13" y="20"/>
                </a:cxn>
                <a:cxn ang="0">
                  <a:pos x="13" y="20"/>
                </a:cxn>
                <a:cxn ang="0">
                  <a:pos x="7" y="20"/>
                </a:cxn>
                <a:cxn ang="0">
                  <a:pos x="7" y="20"/>
                </a:cxn>
                <a:cxn ang="0">
                  <a:pos x="7" y="20"/>
                </a:cxn>
                <a:cxn ang="0">
                  <a:pos x="0" y="20"/>
                </a:cxn>
                <a:cxn ang="0">
                  <a:pos x="0" y="13"/>
                </a:cxn>
                <a:cxn ang="0">
                  <a:pos x="0" y="13"/>
                </a:cxn>
                <a:cxn ang="0">
                  <a:pos x="0" y="13"/>
                </a:cxn>
                <a:cxn ang="0">
                  <a:pos x="0" y="13"/>
                </a:cxn>
                <a:cxn ang="0">
                  <a:pos x="0" y="7"/>
                </a:cxn>
                <a:cxn ang="0">
                  <a:pos x="0" y="7"/>
                </a:cxn>
                <a:cxn ang="0">
                  <a:pos x="0" y="7"/>
                </a:cxn>
                <a:cxn ang="0">
                  <a:pos x="0" y="7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7" y="0"/>
                </a:cxn>
                <a:cxn ang="0">
                  <a:pos x="7" y="0"/>
                </a:cxn>
                <a:cxn ang="0">
                  <a:pos x="13" y="0"/>
                </a:cxn>
                <a:cxn ang="0">
                  <a:pos x="13" y="0"/>
                </a:cxn>
                <a:cxn ang="0">
                  <a:pos x="20" y="0"/>
                </a:cxn>
                <a:cxn ang="0">
                  <a:pos x="20" y="0"/>
                </a:cxn>
                <a:cxn ang="0">
                  <a:pos x="20" y="0"/>
                </a:cxn>
              </a:cxnLst>
              <a:rect l="0" t="0" r="r" b="b"/>
              <a:pathLst>
                <a:path w="20" h="20">
                  <a:moveTo>
                    <a:pt x="20" y="0"/>
                  </a:moveTo>
                  <a:lnTo>
                    <a:pt x="20" y="0"/>
                  </a:lnTo>
                  <a:lnTo>
                    <a:pt x="20" y="7"/>
                  </a:lnTo>
                  <a:lnTo>
                    <a:pt x="20" y="7"/>
                  </a:lnTo>
                  <a:lnTo>
                    <a:pt x="20" y="13"/>
                  </a:lnTo>
                  <a:lnTo>
                    <a:pt x="20" y="13"/>
                  </a:lnTo>
                  <a:lnTo>
                    <a:pt x="20" y="13"/>
                  </a:lnTo>
                  <a:lnTo>
                    <a:pt x="20" y="13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13" y="20"/>
                  </a:lnTo>
                  <a:lnTo>
                    <a:pt x="13" y="20"/>
                  </a:lnTo>
                  <a:lnTo>
                    <a:pt x="13" y="20"/>
                  </a:lnTo>
                  <a:lnTo>
                    <a:pt x="7" y="20"/>
                  </a:lnTo>
                  <a:lnTo>
                    <a:pt x="7" y="20"/>
                  </a:lnTo>
                  <a:lnTo>
                    <a:pt x="7" y="20"/>
                  </a:lnTo>
                  <a:lnTo>
                    <a:pt x="0" y="20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D7B7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n-NO"/>
            </a:p>
          </p:txBody>
        </p:sp>
        <p:sp>
          <p:nvSpPr>
            <p:cNvPr id="1144" name="Freeform 120"/>
            <p:cNvSpPr>
              <a:spLocks/>
            </p:cNvSpPr>
            <p:nvPr/>
          </p:nvSpPr>
          <p:spPr bwMode="auto">
            <a:xfrm>
              <a:off x="-273" y="1329"/>
              <a:ext cx="1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7B7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n-NO"/>
            </a:p>
          </p:txBody>
        </p:sp>
        <p:sp>
          <p:nvSpPr>
            <p:cNvPr id="1145" name="Freeform 121"/>
            <p:cNvSpPr>
              <a:spLocks/>
            </p:cNvSpPr>
            <p:nvPr/>
          </p:nvSpPr>
          <p:spPr bwMode="auto">
            <a:xfrm>
              <a:off x="-661" y="1500"/>
              <a:ext cx="37" cy="27"/>
            </a:xfrm>
            <a:custGeom>
              <a:avLst/>
              <a:gdLst/>
              <a:ahLst/>
              <a:cxnLst>
                <a:cxn ang="0">
                  <a:pos x="27" y="6"/>
                </a:cxn>
                <a:cxn ang="0">
                  <a:pos x="27" y="6"/>
                </a:cxn>
                <a:cxn ang="0">
                  <a:pos x="27" y="6"/>
                </a:cxn>
                <a:cxn ang="0">
                  <a:pos x="27" y="13"/>
                </a:cxn>
                <a:cxn ang="0">
                  <a:pos x="27" y="13"/>
                </a:cxn>
                <a:cxn ang="0">
                  <a:pos x="27" y="13"/>
                </a:cxn>
                <a:cxn ang="0">
                  <a:pos x="27" y="20"/>
                </a:cxn>
                <a:cxn ang="0">
                  <a:pos x="20" y="20"/>
                </a:cxn>
                <a:cxn ang="0">
                  <a:pos x="20" y="20"/>
                </a:cxn>
                <a:cxn ang="0">
                  <a:pos x="20" y="20"/>
                </a:cxn>
                <a:cxn ang="0">
                  <a:pos x="13" y="20"/>
                </a:cxn>
                <a:cxn ang="0">
                  <a:pos x="7" y="20"/>
                </a:cxn>
                <a:cxn ang="0">
                  <a:pos x="7" y="20"/>
                </a:cxn>
                <a:cxn ang="0">
                  <a:pos x="7" y="20"/>
                </a:cxn>
                <a:cxn ang="0">
                  <a:pos x="7" y="13"/>
                </a:cxn>
                <a:cxn ang="0">
                  <a:pos x="0" y="13"/>
                </a:cxn>
                <a:cxn ang="0">
                  <a:pos x="0" y="13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7" y="6"/>
                </a:cxn>
                <a:cxn ang="0">
                  <a:pos x="7" y="0"/>
                </a:cxn>
                <a:cxn ang="0">
                  <a:pos x="7" y="0"/>
                </a:cxn>
                <a:cxn ang="0">
                  <a:pos x="7" y="0"/>
                </a:cxn>
                <a:cxn ang="0">
                  <a:pos x="13" y="0"/>
                </a:cxn>
                <a:cxn ang="0">
                  <a:pos x="13" y="0"/>
                </a:cxn>
                <a:cxn ang="0">
                  <a:pos x="13" y="0"/>
                </a:cxn>
                <a:cxn ang="0">
                  <a:pos x="20" y="0"/>
                </a:cxn>
                <a:cxn ang="0">
                  <a:pos x="20" y="0"/>
                </a:cxn>
                <a:cxn ang="0">
                  <a:pos x="20" y="0"/>
                </a:cxn>
                <a:cxn ang="0">
                  <a:pos x="20" y="0"/>
                </a:cxn>
                <a:cxn ang="0">
                  <a:pos x="27" y="0"/>
                </a:cxn>
                <a:cxn ang="0">
                  <a:pos x="27" y="0"/>
                </a:cxn>
                <a:cxn ang="0">
                  <a:pos x="27" y="6"/>
                </a:cxn>
              </a:cxnLst>
              <a:rect l="0" t="0" r="r" b="b"/>
              <a:pathLst>
                <a:path w="27" h="20">
                  <a:moveTo>
                    <a:pt x="27" y="6"/>
                  </a:moveTo>
                  <a:lnTo>
                    <a:pt x="27" y="6"/>
                  </a:lnTo>
                  <a:lnTo>
                    <a:pt x="27" y="6"/>
                  </a:lnTo>
                  <a:lnTo>
                    <a:pt x="27" y="13"/>
                  </a:lnTo>
                  <a:lnTo>
                    <a:pt x="27" y="13"/>
                  </a:lnTo>
                  <a:lnTo>
                    <a:pt x="27" y="13"/>
                  </a:lnTo>
                  <a:lnTo>
                    <a:pt x="27" y="20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13" y="20"/>
                  </a:lnTo>
                  <a:lnTo>
                    <a:pt x="7" y="20"/>
                  </a:lnTo>
                  <a:lnTo>
                    <a:pt x="7" y="20"/>
                  </a:lnTo>
                  <a:lnTo>
                    <a:pt x="7" y="20"/>
                  </a:lnTo>
                  <a:lnTo>
                    <a:pt x="7" y="13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0" y="6"/>
                  </a:lnTo>
                  <a:lnTo>
                    <a:pt x="0" y="6"/>
                  </a:lnTo>
                  <a:lnTo>
                    <a:pt x="7" y="6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7" y="0"/>
                  </a:lnTo>
                  <a:lnTo>
                    <a:pt x="27" y="0"/>
                  </a:lnTo>
                  <a:lnTo>
                    <a:pt x="27" y="6"/>
                  </a:lnTo>
                  <a:close/>
                </a:path>
              </a:pathLst>
            </a:custGeom>
            <a:solidFill>
              <a:srgbClr val="D7B7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n-NO"/>
            </a:p>
          </p:txBody>
        </p:sp>
        <p:sp>
          <p:nvSpPr>
            <p:cNvPr id="1146" name="Freeform 122"/>
            <p:cNvSpPr>
              <a:spLocks/>
            </p:cNvSpPr>
            <p:nvPr/>
          </p:nvSpPr>
          <p:spPr bwMode="auto">
            <a:xfrm>
              <a:off x="-543" y="1589"/>
              <a:ext cx="35" cy="27"/>
            </a:xfrm>
            <a:custGeom>
              <a:avLst/>
              <a:gdLst/>
              <a:ahLst/>
              <a:cxnLst>
                <a:cxn ang="0">
                  <a:pos x="26" y="7"/>
                </a:cxn>
                <a:cxn ang="0">
                  <a:pos x="26" y="7"/>
                </a:cxn>
                <a:cxn ang="0">
                  <a:pos x="26" y="7"/>
                </a:cxn>
                <a:cxn ang="0">
                  <a:pos x="26" y="14"/>
                </a:cxn>
                <a:cxn ang="0">
                  <a:pos x="26" y="14"/>
                </a:cxn>
                <a:cxn ang="0">
                  <a:pos x="26" y="14"/>
                </a:cxn>
                <a:cxn ang="0">
                  <a:pos x="19" y="20"/>
                </a:cxn>
                <a:cxn ang="0">
                  <a:pos x="19" y="20"/>
                </a:cxn>
                <a:cxn ang="0">
                  <a:pos x="19" y="20"/>
                </a:cxn>
                <a:cxn ang="0">
                  <a:pos x="13" y="20"/>
                </a:cxn>
                <a:cxn ang="0">
                  <a:pos x="13" y="20"/>
                </a:cxn>
                <a:cxn ang="0">
                  <a:pos x="6" y="20"/>
                </a:cxn>
                <a:cxn ang="0">
                  <a:pos x="6" y="20"/>
                </a:cxn>
                <a:cxn ang="0">
                  <a:pos x="6" y="20"/>
                </a:cxn>
                <a:cxn ang="0">
                  <a:pos x="6" y="20"/>
                </a:cxn>
                <a:cxn ang="0">
                  <a:pos x="0" y="14"/>
                </a:cxn>
                <a:cxn ang="0">
                  <a:pos x="0" y="14"/>
                </a:cxn>
                <a:cxn ang="0">
                  <a:pos x="0" y="14"/>
                </a:cxn>
                <a:cxn ang="0">
                  <a:pos x="0" y="14"/>
                </a:cxn>
                <a:cxn ang="0">
                  <a:pos x="0" y="7"/>
                </a:cxn>
                <a:cxn ang="0">
                  <a:pos x="0" y="7"/>
                </a:cxn>
                <a:cxn ang="0">
                  <a:pos x="0" y="7"/>
                </a:cxn>
                <a:cxn ang="0">
                  <a:pos x="0" y="7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6" y="0"/>
                </a:cxn>
                <a:cxn ang="0">
                  <a:pos x="6" y="0"/>
                </a:cxn>
                <a:cxn ang="0">
                  <a:pos x="13" y="0"/>
                </a:cxn>
                <a:cxn ang="0">
                  <a:pos x="13" y="0"/>
                </a:cxn>
                <a:cxn ang="0">
                  <a:pos x="19" y="0"/>
                </a:cxn>
                <a:cxn ang="0">
                  <a:pos x="19" y="0"/>
                </a:cxn>
                <a:cxn ang="0">
                  <a:pos x="26" y="7"/>
                </a:cxn>
              </a:cxnLst>
              <a:rect l="0" t="0" r="r" b="b"/>
              <a:pathLst>
                <a:path w="26" h="20">
                  <a:moveTo>
                    <a:pt x="26" y="7"/>
                  </a:moveTo>
                  <a:lnTo>
                    <a:pt x="26" y="7"/>
                  </a:lnTo>
                  <a:lnTo>
                    <a:pt x="26" y="7"/>
                  </a:lnTo>
                  <a:lnTo>
                    <a:pt x="26" y="14"/>
                  </a:lnTo>
                  <a:lnTo>
                    <a:pt x="26" y="14"/>
                  </a:lnTo>
                  <a:lnTo>
                    <a:pt x="26" y="14"/>
                  </a:lnTo>
                  <a:lnTo>
                    <a:pt x="19" y="20"/>
                  </a:lnTo>
                  <a:lnTo>
                    <a:pt x="19" y="20"/>
                  </a:lnTo>
                  <a:lnTo>
                    <a:pt x="19" y="20"/>
                  </a:lnTo>
                  <a:lnTo>
                    <a:pt x="13" y="20"/>
                  </a:lnTo>
                  <a:lnTo>
                    <a:pt x="13" y="20"/>
                  </a:lnTo>
                  <a:lnTo>
                    <a:pt x="6" y="20"/>
                  </a:lnTo>
                  <a:lnTo>
                    <a:pt x="6" y="20"/>
                  </a:lnTo>
                  <a:lnTo>
                    <a:pt x="6" y="20"/>
                  </a:lnTo>
                  <a:lnTo>
                    <a:pt x="6" y="20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26" y="7"/>
                  </a:lnTo>
                  <a:close/>
                </a:path>
              </a:pathLst>
            </a:custGeom>
            <a:solidFill>
              <a:srgbClr val="D7B7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n-NO"/>
            </a:p>
          </p:txBody>
        </p:sp>
        <p:sp>
          <p:nvSpPr>
            <p:cNvPr id="1147" name="Freeform 123"/>
            <p:cNvSpPr>
              <a:spLocks/>
            </p:cNvSpPr>
            <p:nvPr/>
          </p:nvSpPr>
          <p:spPr bwMode="auto">
            <a:xfrm>
              <a:off x="-517" y="1634"/>
              <a:ext cx="27" cy="37"/>
            </a:xfrm>
            <a:custGeom>
              <a:avLst/>
              <a:gdLst/>
              <a:ahLst/>
              <a:cxnLst>
                <a:cxn ang="0">
                  <a:pos x="20" y="7"/>
                </a:cxn>
                <a:cxn ang="0">
                  <a:pos x="20" y="7"/>
                </a:cxn>
                <a:cxn ang="0">
                  <a:pos x="20" y="13"/>
                </a:cxn>
                <a:cxn ang="0">
                  <a:pos x="20" y="13"/>
                </a:cxn>
                <a:cxn ang="0">
                  <a:pos x="20" y="13"/>
                </a:cxn>
                <a:cxn ang="0">
                  <a:pos x="20" y="13"/>
                </a:cxn>
                <a:cxn ang="0">
                  <a:pos x="20" y="20"/>
                </a:cxn>
                <a:cxn ang="0">
                  <a:pos x="20" y="20"/>
                </a:cxn>
                <a:cxn ang="0">
                  <a:pos x="13" y="20"/>
                </a:cxn>
                <a:cxn ang="0">
                  <a:pos x="13" y="20"/>
                </a:cxn>
                <a:cxn ang="0">
                  <a:pos x="13" y="27"/>
                </a:cxn>
                <a:cxn ang="0">
                  <a:pos x="7" y="27"/>
                </a:cxn>
                <a:cxn ang="0">
                  <a:pos x="7" y="20"/>
                </a:cxn>
                <a:cxn ang="0">
                  <a:pos x="7" y="20"/>
                </a:cxn>
                <a:cxn ang="0">
                  <a:pos x="0" y="20"/>
                </a:cxn>
                <a:cxn ang="0">
                  <a:pos x="0" y="20"/>
                </a:cxn>
                <a:cxn ang="0">
                  <a:pos x="0" y="13"/>
                </a:cxn>
                <a:cxn ang="0">
                  <a:pos x="0" y="13"/>
                </a:cxn>
                <a:cxn ang="0">
                  <a:pos x="0" y="7"/>
                </a:cxn>
                <a:cxn ang="0">
                  <a:pos x="0" y="7"/>
                </a:cxn>
                <a:cxn ang="0">
                  <a:pos x="0" y="7"/>
                </a:cxn>
                <a:cxn ang="0">
                  <a:pos x="0" y="7"/>
                </a:cxn>
                <a:cxn ang="0">
                  <a:pos x="7" y="0"/>
                </a:cxn>
                <a:cxn ang="0">
                  <a:pos x="7" y="0"/>
                </a:cxn>
                <a:cxn ang="0">
                  <a:pos x="13" y="0"/>
                </a:cxn>
                <a:cxn ang="0">
                  <a:pos x="13" y="0"/>
                </a:cxn>
                <a:cxn ang="0">
                  <a:pos x="20" y="0"/>
                </a:cxn>
                <a:cxn ang="0">
                  <a:pos x="20" y="7"/>
                </a:cxn>
                <a:cxn ang="0">
                  <a:pos x="20" y="7"/>
                </a:cxn>
              </a:cxnLst>
              <a:rect l="0" t="0" r="r" b="b"/>
              <a:pathLst>
                <a:path w="20" h="27">
                  <a:moveTo>
                    <a:pt x="20" y="7"/>
                  </a:moveTo>
                  <a:lnTo>
                    <a:pt x="20" y="7"/>
                  </a:lnTo>
                  <a:lnTo>
                    <a:pt x="20" y="13"/>
                  </a:lnTo>
                  <a:lnTo>
                    <a:pt x="20" y="13"/>
                  </a:lnTo>
                  <a:lnTo>
                    <a:pt x="20" y="13"/>
                  </a:lnTo>
                  <a:lnTo>
                    <a:pt x="20" y="13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13" y="20"/>
                  </a:lnTo>
                  <a:lnTo>
                    <a:pt x="13" y="20"/>
                  </a:lnTo>
                  <a:lnTo>
                    <a:pt x="13" y="27"/>
                  </a:lnTo>
                  <a:lnTo>
                    <a:pt x="7" y="27"/>
                  </a:lnTo>
                  <a:lnTo>
                    <a:pt x="7" y="20"/>
                  </a:lnTo>
                  <a:lnTo>
                    <a:pt x="7" y="20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7" y="0"/>
                  </a:lnTo>
                  <a:lnTo>
                    <a:pt x="7" y="0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20" y="0"/>
                  </a:lnTo>
                  <a:lnTo>
                    <a:pt x="20" y="7"/>
                  </a:lnTo>
                  <a:lnTo>
                    <a:pt x="20" y="7"/>
                  </a:lnTo>
                  <a:close/>
                </a:path>
              </a:pathLst>
            </a:custGeom>
            <a:solidFill>
              <a:srgbClr val="D7B7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n-NO"/>
            </a:p>
          </p:txBody>
        </p:sp>
        <p:sp>
          <p:nvSpPr>
            <p:cNvPr id="1148" name="Freeform 124"/>
            <p:cNvSpPr>
              <a:spLocks/>
            </p:cNvSpPr>
            <p:nvPr/>
          </p:nvSpPr>
          <p:spPr bwMode="auto">
            <a:xfrm>
              <a:off x="-571" y="1634"/>
              <a:ext cx="36" cy="37"/>
            </a:xfrm>
            <a:custGeom>
              <a:avLst/>
              <a:gdLst/>
              <a:ahLst/>
              <a:cxnLst>
                <a:cxn ang="0">
                  <a:pos x="20" y="7"/>
                </a:cxn>
                <a:cxn ang="0">
                  <a:pos x="20" y="7"/>
                </a:cxn>
                <a:cxn ang="0">
                  <a:pos x="26" y="7"/>
                </a:cxn>
                <a:cxn ang="0">
                  <a:pos x="26" y="13"/>
                </a:cxn>
                <a:cxn ang="0">
                  <a:pos x="26" y="13"/>
                </a:cxn>
                <a:cxn ang="0">
                  <a:pos x="26" y="13"/>
                </a:cxn>
                <a:cxn ang="0">
                  <a:pos x="26" y="20"/>
                </a:cxn>
                <a:cxn ang="0">
                  <a:pos x="26" y="20"/>
                </a:cxn>
                <a:cxn ang="0">
                  <a:pos x="20" y="20"/>
                </a:cxn>
                <a:cxn ang="0">
                  <a:pos x="20" y="27"/>
                </a:cxn>
                <a:cxn ang="0">
                  <a:pos x="20" y="27"/>
                </a:cxn>
                <a:cxn ang="0">
                  <a:pos x="13" y="27"/>
                </a:cxn>
                <a:cxn ang="0">
                  <a:pos x="13" y="27"/>
                </a:cxn>
                <a:cxn ang="0">
                  <a:pos x="6" y="27"/>
                </a:cxn>
                <a:cxn ang="0">
                  <a:pos x="6" y="27"/>
                </a:cxn>
                <a:cxn ang="0">
                  <a:pos x="6" y="20"/>
                </a:cxn>
                <a:cxn ang="0">
                  <a:pos x="0" y="20"/>
                </a:cxn>
                <a:cxn ang="0">
                  <a:pos x="0" y="13"/>
                </a:cxn>
                <a:cxn ang="0">
                  <a:pos x="0" y="13"/>
                </a:cxn>
                <a:cxn ang="0">
                  <a:pos x="0" y="13"/>
                </a:cxn>
                <a:cxn ang="0">
                  <a:pos x="0" y="13"/>
                </a:cxn>
                <a:cxn ang="0">
                  <a:pos x="6" y="7"/>
                </a:cxn>
                <a:cxn ang="0">
                  <a:pos x="6" y="7"/>
                </a:cxn>
                <a:cxn ang="0">
                  <a:pos x="6" y="7"/>
                </a:cxn>
                <a:cxn ang="0">
                  <a:pos x="6" y="0"/>
                </a:cxn>
                <a:cxn ang="0">
                  <a:pos x="13" y="0"/>
                </a:cxn>
                <a:cxn ang="0">
                  <a:pos x="13" y="0"/>
                </a:cxn>
                <a:cxn ang="0">
                  <a:pos x="20" y="0"/>
                </a:cxn>
                <a:cxn ang="0">
                  <a:pos x="20" y="7"/>
                </a:cxn>
                <a:cxn ang="0">
                  <a:pos x="20" y="7"/>
                </a:cxn>
              </a:cxnLst>
              <a:rect l="0" t="0" r="r" b="b"/>
              <a:pathLst>
                <a:path w="26" h="27">
                  <a:moveTo>
                    <a:pt x="20" y="7"/>
                  </a:moveTo>
                  <a:lnTo>
                    <a:pt x="20" y="7"/>
                  </a:lnTo>
                  <a:lnTo>
                    <a:pt x="26" y="7"/>
                  </a:lnTo>
                  <a:lnTo>
                    <a:pt x="26" y="13"/>
                  </a:lnTo>
                  <a:lnTo>
                    <a:pt x="26" y="13"/>
                  </a:lnTo>
                  <a:lnTo>
                    <a:pt x="26" y="13"/>
                  </a:lnTo>
                  <a:lnTo>
                    <a:pt x="26" y="20"/>
                  </a:lnTo>
                  <a:lnTo>
                    <a:pt x="26" y="20"/>
                  </a:lnTo>
                  <a:lnTo>
                    <a:pt x="20" y="20"/>
                  </a:lnTo>
                  <a:lnTo>
                    <a:pt x="20" y="27"/>
                  </a:lnTo>
                  <a:lnTo>
                    <a:pt x="20" y="27"/>
                  </a:lnTo>
                  <a:lnTo>
                    <a:pt x="13" y="27"/>
                  </a:lnTo>
                  <a:lnTo>
                    <a:pt x="13" y="27"/>
                  </a:lnTo>
                  <a:lnTo>
                    <a:pt x="6" y="27"/>
                  </a:lnTo>
                  <a:lnTo>
                    <a:pt x="6" y="27"/>
                  </a:lnTo>
                  <a:lnTo>
                    <a:pt x="6" y="20"/>
                  </a:lnTo>
                  <a:lnTo>
                    <a:pt x="0" y="20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6" y="7"/>
                  </a:lnTo>
                  <a:lnTo>
                    <a:pt x="6" y="7"/>
                  </a:lnTo>
                  <a:lnTo>
                    <a:pt x="6" y="7"/>
                  </a:lnTo>
                  <a:lnTo>
                    <a:pt x="6" y="0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20" y="0"/>
                  </a:lnTo>
                  <a:lnTo>
                    <a:pt x="20" y="7"/>
                  </a:lnTo>
                  <a:lnTo>
                    <a:pt x="20" y="7"/>
                  </a:lnTo>
                  <a:close/>
                </a:path>
              </a:pathLst>
            </a:custGeom>
            <a:solidFill>
              <a:srgbClr val="D7B7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n-NO"/>
            </a:p>
          </p:txBody>
        </p:sp>
        <p:sp>
          <p:nvSpPr>
            <p:cNvPr id="1149" name="Freeform 125"/>
            <p:cNvSpPr>
              <a:spLocks/>
            </p:cNvSpPr>
            <p:nvPr/>
          </p:nvSpPr>
          <p:spPr bwMode="auto">
            <a:xfrm>
              <a:off x="-732" y="1841"/>
              <a:ext cx="1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n-NO"/>
            </a:p>
          </p:txBody>
        </p:sp>
        <p:sp>
          <p:nvSpPr>
            <p:cNvPr id="1150" name="Freeform 126"/>
            <p:cNvSpPr>
              <a:spLocks/>
            </p:cNvSpPr>
            <p:nvPr/>
          </p:nvSpPr>
          <p:spPr bwMode="auto">
            <a:xfrm>
              <a:off x="-616" y="1859"/>
              <a:ext cx="2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n-NO"/>
            </a:p>
          </p:txBody>
        </p:sp>
        <p:sp>
          <p:nvSpPr>
            <p:cNvPr id="1151" name="Freeform 127"/>
            <p:cNvSpPr>
              <a:spLocks/>
            </p:cNvSpPr>
            <p:nvPr/>
          </p:nvSpPr>
          <p:spPr bwMode="auto">
            <a:xfrm>
              <a:off x="-984" y="3325"/>
              <a:ext cx="539" cy="378"/>
            </a:xfrm>
            <a:custGeom>
              <a:avLst/>
              <a:gdLst/>
              <a:ahLst/>
              <a:cxnLst>
                <a:cxn ang="0">
                  <a:pos x="33" y="184"/>
                </a:cxn>
                <a:cxn ang="0">
                  <a:pos x="46" y="165"/>
                </a:cxn>
                <a:cxn ang="0">
                  <a:pos x="66" y="138"/>
                </a:cxn>
                <a:cxn ang="0">
                  <a:pos x="85" y="99"/>
                </a:cxn>
                <a:cxn ang="0">
                  <a:pos x="98" y="73"/>
                </a:cxn>
                <a:cxn ang="0">
                  <a:pos x="105" y="46"/>
                </a:cxn>
                <a:cxn ang="0">
                  <a:pos x="112" y="20"/>
                </a:cxn>
                <a:cxn ang="0">
                  <a:pos x="112" y="14"/>
                </a:cxn>
                <a:cxn ang="0">
                  <a:pos x="112" y="53"/>
                </a:cxn>
                <a:cxn ang="0">
                  <a:pos x="112" y="79"/>
                </a:cxn>
                <a:cxn ang="0">
                  <a:pos x="105" y="99"/>
                </a:cxn>
                <a:cxn ang="0">
                  <a:pos x="112" y="112"/>
                </a:cxn>
                <a:cxn ang="0">
                  <a:pos x="138" y="86"/>
                </a:cxn>
                <a:cxn ang="0">
                  <a:pos x="171" y="73"/>
                </a:cxn>
                <a:cxn ang="0">
                  <a:pos x="203" y="60"/>
                </a:cxn>
                <a:cxn ang="0">
                  <a:pos x="243" y="46"/>
                </a:cxn>
                <a:cxn ang="0">
                  <a:pos x="282" y="40"/>
                </a:cxn>
                <a:cxn ang="0">
                  <a:pos x="322" y="40"/>
                </a:cxn>
                <a:cxn ang="0">
                  <a:pos x="361" y="40"/>
                </a:cxn>
                <a:cxn ang="0">
                  <a:pos x="394" y="53"/>
                </a:cxn>
                <a:cxn ang="0">
                  <a:pos x="374" y="99"/>
                </a:cxn>
                <a:cxn ang="0">
                  <a:pos x="341" y="92"/>
                </a:cxn>
                <a:cxn ang="0">
                  <a:pos x="302" y="92"/>
                </a:cxn>
                <a:cxn ang="0">
                  <a:pos x="256" y="92"/>
                </a:cxn>
                <a:cxn ang="0">
                  <a:pos x="249" y="99"/>
                </a:cxn>
                <a:cxn ang="0">
                  <a:pos x="263" y="112"/>
                </a:cxn>
                <a:cxn ang="0">
                  <a:pos x="276" y="125"/>
                </a:cxn>
                <a:cxn ang="0">
                  <a:pos x="282" y="138"/>
                </a:cxn>
                <a:cxn ang="0">
                  <a:pos x="282" y="151"/>
                </a:cxn>
                <a:cxn ang="0">
                  <a:pos x="276" y="171"/>
                </a:cxn>
                <a:cxn ang="0">
                  <a:pos x="269" y="151"/>
                </a:cxn>
                <a:cxn ang="0">
                  <a:pos x="263" y="138"/>
                </a:cxn>
                <a:cxn ang="0">
                  <a:pos x="249" y="125"/>
                </a:cxn>
                <a:cxn ang="0">
                  <a:pos x="236" y="119"/>
                </a:cxn>
                <a:cxn ang="0">
                  <a:pos x="217" y="112"/>
                </a:cxn>
                <a:cxn ang="0">
                  <a:pos x="203" y="112"/>
                </a:cxn>
                <a:cxn ang="0">
                  <a:pos x="177" y="112"/>
                </a:cxn>
                <a:cxn ang="0">
                  <a:pos x="138" y="138"/>
                </a:cxn>
                <a:cxn ang="0">
                  <a:pos x="112" y="151"/>
                </a:cxn>
                <a:cxn ang="0">
                  <a:pos x="72" y="178"/>
                </a:cxn>
                <a:cxn ang="0">
                  <a:pos x="46" y="217"/>
                </a:cxn>
                <a:cxn ang="0">
                  <a:pos x="13" y="250"/>
                </a:cxn>
                <a:cxn ang="0">
                  <a:pos x="0" y="237"/>
                </a:cxn>
                <a:cxn ang="0">
                  <a:pos x="20" y="204"/>
                </a:cxn>
              </a:cxnLst>
              <a:rect l="0" t="0" r="r" b="b"/>
              <a:pathLst>
                <a:path w="394" h="276">
                  <a:moveTo>
                    <a:pt x="26" y="191"/>
                  </a:moveTo>
                  <a:lnTo>
                    <a:pt x="26" y="191"/>
                  </a:lnTo>
                  <a:lnTo>
                    <a:pt x="33" y="184"/>
                  </a:lnTo>
                  <a:lnTo>
                    <a:pt x="39" y="178"/>
                  </a:lnTo>
                  <a:lnTo>
                    <a:pt x="39" y="171"/>
                  </a:lnTo>
                  <a:lnTo>
                    <a:pt x="46" y="165"/>
                  </a:lnTo>
                  <a:lnTo>
                    <a:pt x="52" y="158"/>
                  </a:lnTo>
                  <a:lnTo>
                    <a:pt x="59" y="151"/>
                  </a:lnTo>
                  <a:lnTo>
                    <a:pt x="66" y="138"/>
                  </a:lnTo>
                  <a:lnTo>
                    <a:pt x="72" y="119"/>
                  </a:lnTo>
                  <a:lnTo>
                    <a:pt x="79" y="105"/>
                  </a:lnTo>
                  <a:lnTo>
                    <a:pt x="85" y="99"/>
                  </a:lnTo>
                  <a:lnTo>
                    <a:pt x="92" y="92"/>
                  </a:lnTo>
                  <a:lnTo>
                    <a:pt x="98" y="79"/>
                  </a:lnTo>
                  <a:lnTo>
                    <a:pt x="98" y="73"/>
                  </a:lnTo>
                  <a:lnTo>
                    <a:pt x="98" y="60"/>
                  </a:lnTo>
                  <a:lnTo>
                    <a:pt x="105" y="53"/>
                  </a:lnTo>
                  <a:lnTo>
                    <a:pt x="105" y="46"/>
                  </a:lnTo>
                  <a:lnTo>
                    <a:pt x="105" y="40"/>
                  </a:lnTo>
                  <a:lnTo>
                    <a:pt x="105" y="33"/>
                  </a:lnTo>
                  <a:lnTo>
                    <a:pt x="112" y="20"/>
                  </a:lnTo>
                  <a:lnTo>
                    <a:pt x="112" y="14"/>
                  </a:lnTo>
                  <a:lnTo>
                    <a:pt x="112" y="0"/>
                  </a:lnTo>
                  <a:lnTo>
                    <a:pt x="112" y="14"/>
                  </a:lnTo>
                  <a:lnTo>
                    <a:pt x="112" y="27"/>
                  </a:lnTo>
                  <a:lnTo>
                    <a:pt x="112" y="40"/>
                  </a:lnTo>
                  <a:lnTo>
                    <a:pt x="112" y="53"/>
                  </a:lnTo>
                  <a:lnTo>
                    <a:pt x="112" y="60"/>
                  </a:lnTo>
                  <a:lnTo>
                    <a:pt x="112" y="66"/>
                  </a:lnTo>
                  <a:lnTo>
                    <a:pt x="112" y="79"/>
                  </a:lnTo>
                  <a:lnTo>
                    <a:pt x="112" y="86"/>
                  </a:lnTo>
                  <a:lnTo>
                    <a:pt x="105" y="92"/>
                  </a:lnTo>
                  <a:lnTo>
                    <a:pt x="105" y="99"/>
                  </a:lnTo>
                  <a:lnTo>
                    <a:pt x="105" y="112"/>
                  </a:lnTo>
                  <a:lnTo>
                    <a:pt x="98" y="119"/>
                  </a:lnTo>
                  <a:lnTo>
                    <a:pt x="112" y="112"/>
                  </a:lnTo>
                  <a:lnTo>
                    <a:pt x="118" y="105"/>
                  </a:lnTo>
                  <a:lnTo>
                    <a:pt x="125" y="92"/>
                  </a:lnTo>
                  <a:lnTo>
                    <a:pt x="138" y="86"/>
                  </a:lnTo>
                  <a:lnTo>
                    <a:pt x="151" y="86"/>
                  </a:lnTo>
                  <a:lnTo>
                    <a:pt x="157" y="79"/>
                  </a:lnTo>
                  <a:lnTo>
                    <a:pt x="171" y="73"/>
                  </a:lnTo>
                  <a:lnTo>
                    <a:pt x="177" y="66"/>
                  </a:lnTo>
                  <a:lnTo>
                    <a:pt x="190" y="60"/>
                  </a:lnTo>
                  <a:lnTo>
                    <a:pt x="203" y="60"/>
                  </a:lnTo>
                  <a:lnTo>
                    <a:pt x="223" y="53"/>
                  </a:lnTo>
                  <a:lnTo>
                    <a:pt x="236" y="46"/>
                  </a:lnTo>
                  <a:lnTo>
                    <a:pt x="243" y="46"/>
                  </a:lnTo>
                  <a:lnTo>
                    <a:pt x="256" y="40"/>
                  </a:lnTo>
                  <a:lnTo>
                    <a:pt x="269" y="40"/>
                  </a:lnTo>
                  <a:lnTo>
                    <a:pt x="282" y="40"/>
                  </a:lnTo>
                  <a:lnTo>
                    <a:pt x="295" y="40"/>
                  </a:lnTo>
                  <a:lnTo>
                    <a:pt x="302" y="40"/>
                  </a:lnTo>
                  <a:lnTo>
                    <a:pt x="322" y="40"/>
                  </a:lnTo>
                  <a:lnTo>
                    <a:pt x="335" y="40"/>
                  </a:lnTo>
                  <a:lnTo>
                    <a:pt x="348" y="40"/>
                  </a:lnTo>
                  <a:lnTo>
                    <a:pt x="361" y="40"/>
                  </a:lnTo>
                  <a:lnTo>
                    <a:pt x="368" y="46"/>
                  </a:lnTo>
                  <a:lnTo>
                    <a:pt x="381" y="46"/>
                  </a:lnTo>
                  <a:lnTo>
                    <a:pt x="394" y="53"/>
                  </a:lnTo>
                  <a:lnTo>
                    <a:pt x="394" y="105"/>
                  </a:lnTo>
                  <a:lnTo>
                    <a:pt x="381" y="99"/>
                  </a:lnTo>
                  <a:lnTo>
                    <a:pt x="374" y="99"/>
                  </a:lnTo>
                  <a:lnTo>
                    <a:pt x="368" y="99"/>
                  </a:lnTo>
                  <a:lnTo>
                    <a:pt x="348" y="92"/>
                  </a:lnTo>
                  <a:lnTo>
                    <a:pt x="341" y="92"/>
                  </a:lnTo>
                  <a:lnTo>
                    <a:pt x="335" y="92"/>
                  </a:lnTo>
                  <a:lnTo>
                    <a:pt x="322" y="92"/>
                  </a:lnTo>
                  <a:lnTo>
                    <a:pt x="302" y="92"/>
                  </a:lnTo>
                  <a:lnTo>
                    <a:pt x="282" y="92"/>
                  </a:lnTo>
                  <a:lnTo>
                    <a:pt x="269" y="92"/>
                  </a:lnTo>
                  <a:lnTo>
                    <a:pt x="256" y="92"/>
                  </a:lnTo>
                  <a:lnTo>
                    <a:pt x="243" y="92"/>
                  </a:lnTo>
                  <a:lnTo>
                    <a:pt x="249" y="99"/>
                  </a:lnTo>
                  <a:lnTo>
                    <a:pt x="249" y="99"/>
                  </a:lnTo>
                  <a:lnTo>
                    <a:pt x="256" y="105"/>
                  </a:lnTo>
                  <a:lnTo>
                    <a:pt x="263" y="105"/>
                  </a:lnTo>
                  <a:lnTo>
                    <a:pt x="263" y="112"/>
                  </a:lnTo>
                  <a:lnTo>
                    <a:pt x="269" y="119"/>
                  </a:lnTo>
                  <a:lnTo>
                    <a:pt x="269" y="119"/>
                  </a:lnTo>
                  <a:lnTo>
                    <a:pt x="276" y="125"/>
                  </a:lnTo>
                  <a:lnTo>
                    <a:pt x="276" y="132"/>
                  </a:lnTo>
                  <a:lnTo>
                    <a:pt x="276" y="138"/>
                  </a:lnTo>
                  <a:lnTo>
                    <a:pt x="282" y="138"/>
                  </a:lnTo>
                  <a:lnTo>
                    <a:pt x="282" y="145"/>
                  </a:lnTo>
                  <a:lnTo>
                    <a:pt x="282" y="151"/>
                  </a:lnTo>
                  <a:lnTo>
                    <a:pt x="282" y="151"/>
                  </a:lnTo>
                  <a:lnTo>
                    <a:pt x="282" y="165"/>
                  </a:lnTo>
                  <a:lnTo>
                    <a:pt x="276" y="178"/>
                  </a:lnTo>
                  <a:lnTo>
                    <a:pt x="276" y="171"/>
                  </a:lnTo>
                  <a:lnTo>
                    <a:pt x="276" y="165"/>
                  </a:lnTo>
                  <a:lnTo>
                    <a:pt x="269" y="158"/>
                  </a:lnTo>
                  <a:lnTo>
                    <a:pt x="269" y="151"/>
                  </a:lnTo>
                  <a:lnTo>
                    <a:pt x="269" y="145"/>
                  </a:lnTo>
                  <a:lnTo>
                    <a:pt x="263" y="145"/>
                  </a:lnTo>
                  <a:lnTo>
                    <a:pt x="263" y="138"/>
                  </a:lnTo>
                  <a:lnTo>
                    <a:pt x="256" y="132"/>
                  </a:lnTo>
                  <a:lnTo>
                    <a:pt x="249" y="132"/>
                  </a:lnTo>
                  <a:lnTo>
                    <a:pt x="249" y="125"/>
                  </a:lnTo>
                  <a:lnTo>
                    <a:pt x="243" y="125"/>
                  </a:lnTo>
                  <a:lnTo>
                    <a:pt x="236" y="119"/>
                  </a:lnTo>
                  <a:lnTo>
                    <a:pt x="236" y="119"/>
                  </a:lnTo>
                  <a:lnTo>
                    <a:pt x="230" y="119"/>
                  </a:lnTo>
                  <a:lnTo>
                    <a:pt x="223" y="112"/>
                  </a:lnTo>
                  <a:lnTo>
                    <a:pt x="217" y="112"/>
                  </a:lnTo>
                  <a:lnTo>
                    <a:pt x="217" y="112"/>
                  </a:lnTo>
                  <a:lnTo>
                    <a:pt x="210" y="112"/>
                  </a:lnTo>
                  <a:lnTo>
                    <a:pt x="203" y="112"/>
                  </a:lnTo>
                  <a:lnTo>
                    <a:pt x="197" y="112"/>
                  </a:lnTo>
                  <a:lnTo>
                    <a:pt x="184" y="112"/>
                  </a:lnTo>
                  <a:lnTo>
                    <a:pt x="177" y="112"/>
                  </a:lnTo>
                  <a:lnTo>
                    <a:pt x="164" y="119"/>
                  </a:lnTo>
                  <a:lnTo>
                    <a:pt x="151" y="125"/>
                  </a:lnTo>
                  <a:lnTo>
                    <a:pt x="138" y="138"/>
                  </a:lnTo>
                  <a:lnTo>
                    <a:pt x="125" y="145"/>
                  </a:lnTo>
                  <a:lnTo>
                    <a:pt x="118" y="145"/>
                  </a:lnTo>
                  <a:lnTo>
                    <a:pt x="112" y="151"/>
                  </a:lnTo>
                  <a:lnTo>
                    <a:pt x="98" y="158"/>
                  </a:lnTo>
                  <a:lnTo>
                    <a:pt x="85" y="171"/>
                  </a:lnTo>
                  <a:lnTo>
                    <a:pt x="72" y="178"/>
                  </a:lnTo>
                  <a:lnTo>
                    <a:pt x="66" y="191"/>
                  </a:lnTo>
                  <a:lnTo>
                    <a:pt x="52" y="204"/>
                  </a:lnTo>
                  <a:lnTo>
                    <a:pt x="46" y="217"/>
                  </a:lnTo>
                  <a:lnTo>
                    <a:pt x="33" y="224"/>
                  </a:lnTo>
                  <a:lnTo>
                    <a:pt x="26" y="237"/>
                  </a:lnTo>
                  <a:lnTo>
                    <a:pt x="13" y="250"/>
                  </a:lnTo>
                  <a:lnTo>
                    <a:pt x="6" y="263"/>
                  </a:lnTo>
                  <a:lnTo>
                    <a:pt x="0" y="276"/>
                  </a:lnTo>
                  <a:lnTo>
                    <a:pt x="0" y="237"/>
                  </a:lnTo>
                  <a:lnTo>
                    <a:pt x="6" y="224"/>
                  </a:lnTo>
                  <a:lnTo>
                    <a:pt x="13" y="217"/>
                  </a:lnTo>
                  <a:lnTo>
                    <a:pt x="20" y="204"/>
                  </a:lnTo>
                  <a:lnTo>
                    <a:pt x="26" y="191"/>
                  </a:lnTo>
                  <a:lnTo>
                    <a:pt x="26" y="191"/>
                  </a:lnTo>
                  <a:close/>
                </a:path>
              </a:pathLst>
            </a:custGeom>
            <a:solidFill>
              <a:srgbClr val="D7B7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n-NO"/>
            </a:p>
          </p:txBody>
        </p:sp>
      </p:grpSp>
      <p:grpSp>
        <p:nvGrpSpPr>
          <p:cNvPr id="1161" name="Group 137"/>
          <p:cNvGrpSpPr>
            <a:grpSpLocks/>
          </p:cNvGrpSpPr>
          <p:nvPr/>
        </p:nvGrpSpPr>
        <p:grpSpPr bwMode="auto">
          <a:xfrm>
            <a:off x="7832725" y="6454775"/>
            <a:ext cx="838200" cy="409575"/>
            <a:chOff x="4934" y="4066"/>
            <a:chExt cx="528" cy="258"/>
          </a:xfrm>
        </p:grpSpPr>
        <p:sp>
          <p:nvSpPr>
            <p:cNvPr id="1153" name="Freeform 129"/>
            <p:cNvSpPr>
              <a:spLocks/>
            </p:cNvSpPr>
            <p:nvPr/>
          </p:nvSpPr>
          <p:spPr bwMode="auto">
            <a:xfrm>
              <a:off x="5160" y="4066"/>
              <a:ext cx="302" cy="258"/>
            </a:xfrm>
            <a:custGeom>
              <a:avLst/>
              <a:gdLst/>
              <a:ahLst/>
              <a:cxnLst>
                <a:cxn ang="0">
                  <a:pos x="248" y="0"/>
                </a:cxn>
                <a:cxn ang="0">
                  <a:pos x="16" y="1"/>
                </a:cxn>
                <a:cxn ang="0">
                  <a:pos x="13" y="7"/>
                </a:cxn>
                <a:cxn ang="0">
                  <a:pos x="10" y="14"/>
                </a:cxn>
                <a:cxn ang="0">
                  <a:pos x="6" y="24"/>
                </a:cxn>
                <a:cxn ang="0">
                  <a:pos x="3" y="30"/>
                </a:cxn>
                <a:cxn ang="0">
                  <a:pos x="3" y="37"/>
                </a:cxn>
                <a:cxn ang="0">
                  <a:pos x="0" y="47"/>
                </a:cxn>
                <a:cxn ang="0">
                  <a:pos x="0" y="57"/>
                </a:cxn>
                <a:cxn ang="0">
                  <a:pos x="0" y="60"/>
                </a:cxn>
                <a:cxn ang="0">
                  <a:pos x="0" y="63"/>
                </a:cxn>
                <a:cxn ang="0">
                  <a:pos x="0" y="70"/>
                </a:cxn>
                <a:cxn ang="0">
                  <a:pos x="0" y="73"/>
                </a:cxn>
                <a:cxn ang="0">
                  <a:pos x="0" y="80"/>
                </a:cxn>
                <a:cxn ang="0">
                  <a:pos x="3" y="83"/>
                </a:cxn>
                <a:cxn ang="0">
                  <a:pos x="3" y="93"/>
                </a:cxn>
                <a:cxn ang="0">
                  <a:pos x="6" y="99"/>
                </a:cxn>
                <a:cxn ang="0">
                  <a:pos x="6" y="106"/>
                </a:cxn>
                <a:cxn ang="0">
                  <a:pos x="6" y="106"/>
                </a:cxn>
                <a:cxn ang="0">
                  <a:pos x="6" y="109"/>
                </a:cxn>
                <a:cxn ang="0">
                  <a:pos x="10" y="112"/>
                </a:cxn>
                <a:cxn ang="0">
                  <a:pos x="10" y="119"/>
                </a:cxn>
                <a:cxn ang="0">
                  <a:pos x="13" y="122"/>
                </a:cxn>
                <a:cxn ang="0">
                  <a:pos x="16" y="129"/>
                </a:cxn>
                <a:cxn ang="0">
                  <a:pos x="16" y="132"/>
                </a:cxn>
                <a:cxn ang="0">
                  <a:pos x="20" y="135"/>
                </a:cxn>
                <a:cxn ang="0">
                  <a:pos x="23" y="142"/>
                </a:cxn>
                <a:cxn ang="0">
                  <a:pos x="26" y="145"/>
                </a:cxn>
                <a:cxn ang="0">
                  <a:pos x="29" y="149"/>
                </a:cxn>
                <a:cxn ang="0">
                  <a:pos x="33" y="155"/>
                </a:cxn>
                <a:cxn ang="0">
                  <a:pos x="33" y="158"/>
                </a:cxn>
                <a:cxn ang="0">
                  <a:pos x="36" y="162"/>
                </a:cxn>
                <a:cxn ang="0">
                  <a:pos x="43" y="165"/>
                </a:cxn>
                <a:cxn ang="0">
                  <a:pos x="46" y="168"/>
                </a:cxn>
                <a:cxn ang="0">
                  <a:pos x="49" y="172"/>
                </a:cxn>
                <a:cxn ang="0">
                  <a:pos x="56" y="181"/>
                </a:cxn>
                <a:cxn ang="0">
                  <a:pos x="59" y="185"/>
                </a:cxn>
                <a:cxn ang="0">
                  <a:pos x="62" y="188"/>
                </a:cxn>
                <a:cxn ang="0">
                  <a:pos x="69" y="191"/>
                </a:cxn>
                <a:cxn ang="0">
                  <a:pos x="72" y="195"/>
                </a:cxn>
                <a:cxn ang="0">
                  <a:pos x="75" y="195"/>
                </a:cxn>
                <a:cxn ang="0">
                  <a:pos x="82" y="198"/>
                </a:cxn>
                <a:cxn ang="0">
                  <a:pos x="248" y="198"/>
                </a:cxn>
                <a:cxn ang="0">
                  <a:pos x="248" y="0"/>
                </a:cxn>
              </a:cxnLst>
              <a:rect l="0" t="0" r="r" b="b"/>
              <a:pathLst>
                <a:path w="248" h="198">
                  <a:moveTo>
                    <a:pt x="248" y="0"/>
                  </a:moveTo>
                  <a:lnTo>
                    <a:pt x="16" y="1"/>
                  </a:lnTo>
                  <a:lnTo>
                    <a:pt x="13" y="7"/>
                  </a:lnTo>
                  <a:lnTo>
                    <a:pt x="10" y="14"/>
                  </a:lnTo>
                  <a:lnTo>
                    <a:pt x="6" y="24"/>
                  </a:lnTo>
                  <a:lnTo>
                    <a:pt x="3" y="30"/>
                  </a:lnTo>
                  <a:lnTo>
                    <a:pt x="3" y="37"/>
                  </a:lnTo>
                  <a:lnTo>
                    <a:pt x="0" y="47"/>
                  </a:lnTo>
                  <a:lnTo>
                    <a:pt x="0" y="57"/>
                  </a:lnTo>
                  <a:lnTo>
                    <a:pt x="0" y="60"/>
                  </a:lnTo>
                  <a:lnTo>
                    <a:pt x="0" y="63"/>
                  </a:lnTo>
                  <a:lnTo>
                    <a:pt x="0" y="70"/>
                  </a:lnTo>
                  <a:lnTo>
                    <a:pt x="0" y="73"/>
                  </a:lnTo>
                  <a:lnTo>
                    <a:pt x="0" y="80"/>
                  </a:lnTo>
                  <a:lnTo>
                    <a:pt x="3" y="83"/>
                  </a:lnTo>
                  <a:lnTo>
                    <a:pt x="3" y="93"/>
                  </a:lnTo>
                  <a:lnTo>
                    <a:pt x="6" y="99"/>
                  </a:lnTo>
                  <a:lnTo>
                    <a:pt x="6" y="106"/>
                  </a:lnTo>
                  <a:lnTo>
                    <a:pt x="6" y="106"/>
                  </a:lnTo>
                  <a:lnTo>
                    <a:pt x="6" y="109"/>
                  </a:lnTo>
                  <a:lnTo>
                    <a:pt x="10" y="112"/>
                  </a:lnTo>
                  <a:lnTo>
                    <a:pt x="10" y="119"/>
                  </a:lnTo>
                  <a:lnTo>
                    <a:pt x="13" y="122"/>
                  </a:lnTo>
                  <a:lnTo>
                    <a:pt x="16" y="129"/>
                  </a:lnTo>
                  <a:lnTo>
                    <a:pt x="16" y="132"/>
                  </a:lnTo>
                  <a:lnTo>
                    <a:pt x="20" y="135"/>
                  </a:lnTo>
                  <a:lnTo>
                    <a:pt x="23" y="142"/>
                  </a:lnTo>
                  <a:lnTo>
                    <a:pt x="26" y="145"/>
                  </a:lnTo>
                  <a:lnTo>
                    <a:pt x="29" y="149"/>
                  </a:lnTo>
                  <a:lnTo>
                    <a:pt x="33" y="155"/>
                  </a:lnTo>
                  <a:lnTo>
                    <a:pt x="33" y="158"/>
                  </a:lnTo>
                  <a:lnTo>
                    <a:pt x="36" y="162"/>
                  </a:lnTo>
                  <a:lnTo>
                    <a:pt x="43" y="165"/>
                  </a:lnTo>
                  <a:lnTo>
                    <a:pt x="46" y="168"/>
                  </a:lnTo>
                  <a:lnTo>
                    <a:pt x="49" y="172"/>
                  </a:lnTo>
                  <a:lnTo>
                    <a:pt x="56" y="181"/>
                  </a:lnTo>
                  <a:lnTo>
                    <a:pt x="59" y="185"/>
                  </a:lnTo>
                  <a:lnTo>
                    <a:pt x="62" y="188"/>
                  </a:lnTo>
                  <a:lnTo>
                    <a:pt x="69" y="191"/>
                  </a:lnTo>
                  <a:lnTo>
                    <a:pt x="72" y="195"/>
                  </a:lnTo>
                  <a:lnTo>
                    <a:pt x="75" y="195"/>
                  </a:lnTo>
                  <a:lnTo>
                    <a:pt x="82" y="198"/>
                  </a:lnTo>
                  <a:lnTo>
                    <a:pt x="248" y="198"/>
                  </a:lnTo>
                  <a:lnTo>
                    <a:pt x="248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n-NO"/>
            </a:p>
          </p:txBody>
        </p:sp>
        <p:sp>
          <p:nvSpPr>
            <p:cNvPr id="1154" name="Freeform 130"/>
            <p:cNvSpPr>
              <a:spLocks/>
            </p:cNvSpPr>
            <p:nvPr/>
          </p:nvSpPr>
          <p:spPr bwMode="auto">
            <a:xfrm rot="-5400000">
              <a:off x="4950" y="4193"/>
              <a:ext cx="107" cy="140"/>
            </a:xfrm>
            <a:custGeom>
              <a:avLst/>
              <a:gdLst/>
              <a:ahLst/>
              <a:cxnLst>
                <a:cxn ang="0">
                  <a:pos x="85" y="223"/>
                </a:cxn>
                <a:cxn ang="0">
                  <a:pos x="72" y="217"/>
                </a:cxn>
                <a:cxn ang="0">
                  <a:pos x="59" y="210"/>
                </a:cxn>
                <a:cxn ang="0">
                  <a:pos x="39" y="191"/>
                </a:cxn>
                <a:cxn ang="0">
                  <a:pos x="7" y="158"/>
                </a:cxn>
                <a:cxn ang="0">
                  <a:pos x="26" y="164"/>
                </a:cxn>
                <a:cxn ang="0">
                  <a:pos x="39" y="164"/>
                </a:cxn>
                <a:cxn ang="0">
                  <a:pos x="46" y="164"/>
                </a:cxn>
                <a:cxn ang="0">
                  <a:pos x="46" y="151"/>
                </a:cxn>
                <a:cxn ang="0">
                  <a:pos x="39" y="145"/>
                </a:cxn>
                <a:cxn ang="0">
                  <a:pos x="33" y="131"/>
                </a:cxn>
                <a:cxn ang="0">
                  <a:pos x="26" y="125"/>
                </a:cxn>
                <a:cxn ang="0">
                  <a:pos x="7" y="112"/>
                </a:cxn>
                <a:cxn ang="0">
                  <a:pos x="7" y="105"/>
                </a:cxn>
                <a:cxn ang="0">
                  <a:pos x="20" y="99"/>
                </a:cxn>
                <a:cxn ang="0">
                  <a:pos x="26" y="92"/>
                </a:cxn>
                <a:cxn ang="0">
                  <a:pos x="26" y="79"/>
                </a:cxn>
                <a:cxn ang="0">
                  <a:pos x="20" y="66"/>
                </a:cxn>
                <a:cxn ang="0">
                  <a:pos x="20" y="59"/>
                </a:cxn>
                <a:cxn ang="0">
                  <a:pos x="33" y="59"/>
                </a:cxn>
                <a:cxn ang="0">
                  <a:pos x="39" y="59"/>
                </a:cxn>
                <a:cxn ang="0">
                  <a:pos x="46" y="46"/>
                </a:cxn>
                <a:cxn ang="0">
                  <a:pos x="46" y="40"/>
                </a:cxn>
                <a:cxn ang="0">
                  <a:pos x="46" y="13"/>
                </a:cxn>
                <a:cxn ang="0">
                  <a:pos x="53" y="13"/>
                </a:cxn>
                <a:cxn ang="0">
                  <a:pos x="66" y="33"/>
                </a:cxn>
                <a:cxn ang="0">
                  <a:pos x="85" y="66"/>
                </a:cxn>
                <a:cxn ang="0">
                  <a:pos x="99" y="79"/>
                </a:cxn>
                <a:cxn ang="0">
                  <a:pos x="105" y="79"/>
                </a:cxn>
                <a:cxn ang="0">
                  <a:pos x="112" y="79"/>
                </a:cxn>
                <a:cxn ang="0">
                  <a:pos x="118" y="92"/>
                </a:cxn>
                <a:cxn ang="0">
                  <a:pos x="125" y="112"/>
                </a:cxn>
                <a:cxn ang="0">
                  <a:pos x="131" y="131"/>
                </a:cxn>
                <a:cxn ang="0">
                  <a:pos x="144" y="138"/>
                </a:cxn>
                <a:cxn ang="0">
                  <a:pos x="151" y="138"/>
                </a:cxn>
                <a:cxn ang="0">
                  <a:pos x="164" y="131"/>
                </a:cxn>
                <a:cxn ang="0">
                  <a:pos x="164" y="158"/>
                </a:cxn>
                <a:cxn ang="0">
                  <a:pos x="151" y="184"/>
                </a:cxn>
                <a:cxn ang="0">
                  <a:pos x="144" y="204"/>
                </a:cxn>
                <a:cxn ang="0">
                  <a:pos x="131" y="217"/>
                </a:cxn>
                <a:cxn ang="0">
                  <a:pos x="118" y="230"/>
                </a:cxn>
                <a:cxn ang="0">
                  <a:pos x="105" y="230"/>
                </a:cxn>
                <a:cxn ang="0">
                  <a:pos x="99" y="184"/>
                </a:cxn>
                <a:cxn ang="0">
                  <a:pos x="92" y="145"/>
                </a:cxn>
                <a:cxn ang="0">
                  <a:pos x="79" y="105"/>
                </a:cxn>
                <a:cxn ang="0">
                  <a:pos x="59" y="59"/>
                </a:cxn>
                <a:cxn ang="0">
                  <a:pos x="79" y="125"/>
                </a:cxn>
                <a:cxn ang="0">
                  <a:pos x="85" y="151"/>
                </a:cxn>
                <a:cxn ang="0">
                  <a:pos x="92" y="177"/>
                </a:cxn>
                <a:cxn ang="0">
                  <a:pos x="92" y="223"/>
                </a:cxn>
              </a:cxnLst>
              <a:rect l="0" t="0" r="r" b="b"/>
              <a:pathLst>
                <a:path w="164" h="230">
                  <a:moveTo>
                    <a:pt x="92" y="223"/>
                  </a:moveTo>
                  <a:lnTo>
                    <a:pt x="92" y="223"/>
                  </a:lnTo>
                  <a:lnTo>
                    <a:pt x="85" y="223"/>
                  </a:lnTo>
                  <a:lnTo>
                    <a:pt x="85" y="223"/>
                  </a:lnTo>
                  <a:lnTo>
                    <a:pt x="79" y="223"/>
                  </a:lnTo>
                  <a:lnTo>
                    <a:pt x="72" y="217"/>
                  </a:lnTo>
                  <a:lnTo>
                    <a:pt x="66" y="217"/>
                  </a:lnTo>
                  <a:lnTo>
                    <a:pt x="59" y="210"/>
                  </a:lnTo>
                  <a:lnTo>
                    <a:pt x="59" y="210"/>
                  </a:lnTo>
                  <a:lnTo>
                    <a:pt x="46" y="204"/>
                  </a:lnTo>
                  <a:lnTo>
                    <a:pt x="39" y="197"/>
                  </a:lnTo>
                  <a:lnTo>
                    <a:pt x="39" y="191"/>
                  </a:lnTo>
                  <a:lnTo>
                    <a:pt x="26" y="177"/>
                  </a:lnTo>
                  <a:lnTo>
                    <a:pt x="20" y="171"/>
                  </a:lnTo>
                  <a:lnTo>
                    <a:pt x="7" y="158"/>
                  </a:lnTo>
                  <a:lnTo>
                    <a:pt x="20" y="164"/>
                  </a:lnTo>
                  <a:lnTo>
                    <a:pt x="20" y="164"/>
                  </a:lnTo>
                  <a:lnTo>
                    <a:pt x="26" y="164"/>
                  </a:lnTo>
                  <a:lnTo>
                    <a:pt x="33" y="164"/>
                  </a:lnTo>
                  <a:lnTo>
                    <a:pt x="33" y="164"/>
                  </a:lnTo>
                  <a:lnTo>
                    <a:pt x="39" y="164"/>
                  </a:lnTo>
                  <a:lnTo>
                    <a:pt x="39" y="164"/>
                  </a:lnTo>
                  <a:lnTo>
                    <a:pt x="39" y="164"/>
                  </a:lnTo>
                  <a:lnTo>
                    <a:pt x="46" y="164"/>
                  </a:lnTo>
                  <a:lnTo>
                    <a:pt x="46" y="158"/>
                  </a:lnTo>
                  <a:lnTo>
                    <a:pt x="46" y="158"/>
                  </a:lnTo>
                  <a:lnTo>
                    <a:pt x="46" y="151"/>
                  </a:lnTo>
                  <a:lnTo>
                    <a:pt x="46" y="151"/>
                  </a:lnTo>
                  <a:lnTo>
                    <a:pt x="39" y="145"/>
                  </a:lnTo>
                  <a:lnTo>
                    <a:pt x="39" y="145"/>
                  </a:lnTo>
                  <a:lnTo>
                    <a:pt x="39" y="138"/>
                  </a:lnTo>
                  <a:lnTo>
                    <a:pt x="33" y="138"/>
                  </a:lnTo>
                  <a:lnTo>
                    <a:pt x="33" y="131"/>
                  </a:lnTo>
                  <a:lnTo>
                    <a:pt x="33" y="131"/>
                  </a:lnTo>
                  <a:lnTo>
                    <a:pt x="26" y="125"/>
                  </a:lnTo>
                  <a:lnTo>
                    <a:pt x="26" y="125"/>
                  </a:lnTo>
                  <a:lnTo>
                    <a:pt x="20" y="118"/>
                  </a:lnTo>
                  <a:lnTo>
                    <a:pt x="7" y="112"/>
                  </a:lnTo>
                  <a:lnTo>
                    <a:pt x="7" y="112"/>
                  </a:lnTo>
                  <a:lnTo>
                    <a:pt x="0" y="105"/>
                  </a:lnTo>
                  <a:lnTo>
                    <a:pt x="7" y="105"/>
                  </a:lnTo>
                  <a:lnTo>
                    <a:pt x="7" y="105"/>
                  </a:lnTo>
                  <a:lnTo>
                    <a:pt x="13" y="105"/>
                  </a:lnTo>
                  <a:lnTo>
                    <a:pt x="13" y="105"/>
                  </a:lnTo>
                  <a:lnTo>
                    <a:pt x="20" y="99"/>
                  </a:lnTo>
                  <a:lnTo>
                    <a:pt x="20" y="99"/>
                  </a:lnTo>
                  <a:lnTo>
                    <a:pt x="20" y="99"/>
                  </a:lnTo>
                  <a:lnTo>
                    <a:pt x="26" y="92"/>
                  </a:lnTo>
                  <a:lnTo>
                    <a:pt x="26" y="92"/>
                  </a:lnTo>
                  <a:lnTo>
                    <a:pt x="26" y="85"/>
                  </a:lnTo>
                  <a:lnTo>
                    <a:pt x="26" y="79"/>
                  </a:lnTo>
                  <a:lnTo>
                    <a:pt x="20" y="79"/>
                  </a:lnTo>
                  <a:lnTo>
                    <a:pt x="20" y="72"/>
                  </a:lnTo>
                  <a:lnTo>
                    <a:pt x="20" y="66"/>
                  </a:lnTo>
                  <a:lnTo>
                    <a:pt x="13" y="59"/>
                  </a:lnTo>
                  <a:lnTo>
                    <a:pt x="13" y="59"/>
                  </a:lnTo>
                  <a:lnTo>
                    <a:pt x="20" y="59"/>
                  </a:lnTo>
                  <a:lnTo>
                    <a:pt x="26" y="59"/>
                  </a:lnTo>
                  <a:lnTo>
                    <a:pt x="33" y="59"/>
                  </a:lnTo>
                  <a:lnTo>
                    <a:pt x="33" y="59"/>
                  </a:lnTo>
                  <a:lnTo>
                    <a:pt x="33" y="59"/>
                  </a:lnTo>
                  <a:lnTo>
                    <a:pt x="39" y="59"/>
                  </a:lnTo>
                  <a:lnTo>
                    <a:pt x="39" y="59"/>
                  </a:lnTo>
                  <a:lnTo>
                    <a:pt x="46" y="53"/>
                  </a:lnTo>
                  <a:lnTo>
                    <a:pt x="46" y="53"/>
                  </a:lnTo>
                  <a:lnTo>
                    <a:pt x="46" y="46"/>
                  </a:lnTo>
                  <a:lnTo>
                    <a:pt x="46" y="46"/>
                  </a:lnTo>
                  <a:lnTo>
                    <a:pt x="46" y="40"/>
                  </a:lnTo>
                  <a:lnTo>
                    <a:pt x="46" y="40"/>
                  </a:lnTo>
                  <a:lnTo>
                    <a:pt x="46" y="33"/>
                  </a:lnTo>
                  <a:lnTo>
                    <a:pt x="46" y="26"/>
                  </a:lnTo>
                  <a:lnTo>
                    <a:pt x="46" y="13"/>
                  </a:lnTo>
                  <a:lnTo>
                    <a:pt x="46" y="7"/>
                  </a:lnTo>
                  <a:lnTo>
                    <a:pt x="46" y="0"/>
                  </a:lnTo>
                  <a:lnTo>
                    <a:pt x="53" y="13"/>
                  </a:lnTo>
                  <a:lnTo>
                    <a:pt x="53" y="20"/>
                  </a:lnTo>
                  <a:lnTo>
                    <a:pt x="59" y="26"/>
                  </a:lnTo>
                  <a:lnTo>
                    <a:pt x="66" y="33"/>
                  </a:lnTo>
                  <a:lnTo>
                    <a:pt x="72" y="40"/>
                  </a:lnTo>
                  <a:lnTo>
                    <a:pt x="79" y="53"/>
                  </a:lnTo>
                  <a:lnTo>
                    <a:pt x="85" y="66"/>
                  </a:lnTo>
                  <a:lnTo>
                    <a:pt x="92" y="66"/>
                  </a:lnTo>
                  <a:lnTo>
                    <a:pt x="92" y="72"/>
                  </a:lnTo>
                  <a:lnTo>
                    <a:pt x="99" y="79"/>
                  </a:lnTo>
                  <a:lnTo>
                    <a:pt x="99" y="79"/>
                  </a:lnTo>
                  <a:lnTo>
                    <a:pt x="105" y="79"/>
                  </a:lnTo>
                  <a:lnTo>
                    <a:pt x="105" y="79"/>
                  </a:lnTo>
                  <a:lnTo>
                    <a:pt x="112" y="79"/>
                  </a:lnTo>
                  <a:lnTo>
                    <a:pt x="112" y="79"/>
                  </a:lnTo>
                  <a:lnTo>
                    <a:pt x="112" y="79"/>
                  </a:lnTo>
                  <a:lnTo>
                    <a:pt x="118" y="79"/>
                  </a:lnTo>
                  <a:lnTo>
                    <a:pt x="118" y="72"/>
                  </a:lnTo>
                  <a:lnTo>
                    <a:pt x="118" y="92"/>
                  </a:lnTo>
                  <a:lnTo>
                    <a:pt x="118" y="99"/>
                  </a:lnTo>
                  <a:lnTo>
                    <a:pt x="125" y="105"/>
                  </a:lnTo>
                  <a:lnTo>
                    <a:pt x="125" y="112"/>
                  </a:lnTo>
                  <a:lnTo>
                    <a:pt x="125" y="118"/>
                  </a:lnTo>
                  <a:lnTo>
                    <a:pt x="131" y="125"/>
                  </a:lnTo>
                  <a:lnTo>
                    <a:pt x="131" y="131"/>
                  </a:lnTo>
                  <a:lnTo>
                    <a:pt x="138" y="131"/>
                  </a:lnTo>
                  <a:lnTo>
                    <a:pt x="138" y="138"/>
                  </a:lnTo>
                  <a:lnTo>
                    <a:pt x="144" y="138"/>
                  </a:lnTo>
                  <a:lnTo>
                    <a:pt x="144" y="138"/>
                  </a:lnTo>
                  <a:lnTo>
                    <a:pt x="151" y="138"/>
                  </a:lnTo>
                  <a:lnTo>
                    <a:pt x="151" y="138"/>
                  </a:lnTo>
                  <a:lnTo>
                    <a:pt x="158" y="138"/>
                  </a:lnTo>
                  <a:lnTo>
                    <a:pt x="158" y="138"/>
                  </a:lnTo>
                  <a:lnTo>
                    <a:pt x="164" y="131"/>
                  </a:lnTo>
                  <a:lnTo>
                    <a:pt x="164" y="131"/>
                  </a:lnTo>
                  <a:lnTo>
                    <a:pt x="164" y="145"/>
                  </a:lnTo>
                  <a:lnTo>
                    <a:pt x="164" y="158"/>
                  </a:lnTo>
                  <a:lnTo>
                    <a:pt x="158" y="171"/>
                  </a:lnTo>
                  <a:lnTo>
                    <a:pt x="158" y="177"/>
                  </a:lnTo>
                  <a:lnTo>
                    <a:pt x="151" y="184"/>
                  </a:lnTo>
                  <a:lnTo>
                    <a:pt x="151" y="191"/>
                  </a:lnTo>
                  <a:lnTo>
                    <a:pt x="144" y="197"/>
                  </a:lnTo>
                  <a:lnTo>
                    <a:pt x="144" y="204"/>
                  </a:lnTo>
                  <a:lnTo>
                    <a:pt x="138" y="210"/>
                  </a:lnTo>
                  <a:lnTo>
                    <a:pt x="138" y="210"/>
                  </a:lnTo>
                  <a:lnTo>
                    <a:pt x="131" y="217"/>
                  </a:lnTo>
                  <a:lnTo>
                    <a:pt x="125" y="223"/>
                  </a:lnTo>
                  <a:lnTo>
                    <a:pt x="118" y="223"/>
                  </a:lnTo>
                  <a:lnTo>
                    <a:pt x="118" y="230"/>
                  </a:lnTo>
                  <a:lnTo>
                    <a:pt x="112" y="230"/>
                  </a:lnTo>
                  <a:lnTo>
                    <a:pt x="112" y="230"/>
                  </a:lnTo>
                  <a:lnTo>
                    <a:pt x="105" y="230"/>
                  </a:lnTo>
                  <a:lnTo>
                    <a:pt x="105" y="230"/>
                  </a:lnTo>
                  <a:lnTo>
                    <a:pt x="105" y="210"/>
                  </a:lnTo>
                  <a:lnTo>
                    <a:pt x="99" y="184"/>
                  </a:lnTo>
                  <a:lnTo>
                    <a:pt x="99" y="171"/>
                  </a:lnTo>
                  <a:lnTo>
                    <a:pt x="99" y="158"/>
                  </a:lnTo>
                  <a:lnTo>
                    <a:pt x="92" y="145"/>
                  </a:lnTo>
                  <a:lnTo>
                    <a:pt x="92" y="131"/>
                  </a:lnTo>
                  <a:lnTo>
                    <a:pt x="85" y="118"/>
                  </a:lnTo>
                  <a:lnTo>
                    <a:pt x="79" y="105"/>
                  </a:lnTo>
                  <a:lnTo>
                    <a:pt x="72" y="79"/>
                  </a:lnTo>
                  <a:lnTo>
                    <a:pt x="66" y="66"/>
                  </a:lnTo>
                  <a:lnTo>
                    <a:pt x="59" y="59"/>
                  </a:lnTo>
                  <a:lnTo>
                    <a:pt x="72" y="92"/>
                  </a:lnTo>
                  <a:lnTo>
                    <a:pt x="79" y="105"/>
                  </a:lnTo>
                  <a:lnTo>
                    <a:pt x="79" y="125"/>
                  </a:lnTo>
                  <a:lnTo>
                    <a:pt x="85" y="138"/>
                  </a:lnTo>
                  <a:lnTo>
                    <a:pt x="85" y="145"/>
                  </a:lnTo>
                  <a:lnTo>
                    <a:pt x="85" y="151"/>
                  </a:lnTo>
                  <a:lnTo>
                    <a:pt x="85" y="158"/>
                  </a:lnTo>
                  <a:lnTo>
                    <a:pt x="92" y="171"/>
                  </a:lnTo>
                  <a:lnTo>
                    <a:pt x="92" y="177"/>
                  </a:lnTo>
                  <a:lnTo>
                    <a:pt x="92" y="191"/>
                  </a:lnTo>
                  <a:lnTo>
                    <a:pt x="92" y="210"/>
                  </a:lnTo>
                  <a:lnTo>
                    <a:pt x="92" y="223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n-NO"/>
            </a:p>
          </p:txBody>
        </p:sp>
        <p:sp>
          <p:nvSpPr>
            <p:cNvPr id="1155" name="Freeform 131"/>
            <p:cNvSpPr>
              <a:spLocks/>
            </p:cNvSpPr>
            <p:nvPr/>
          </p:nvSpPr>
          <p:spPr bwMode="auto">
            <a:xfrm rot="-5400000">
              <a:off x="5208" y="4085"/>
              <a:ext cx="119" cy="147"/>
            </a:xfrm>
            <a:custGeom>
              <a:avLst/>
              <a:gdLst/>
              <a:ahLst/>
              <a:cxnLst>
                <a:cxn ang="0">
                  <a:pos x="105" y="6"/>
                </a:cxn>
                <a:cxn ang="0">
                  <a:pos x="85" y="6"/>
                </a:cxn>
                <a:cxn ang="0">
                  <a:pos x="59" y="13"/>
                </a:cxn>
                <a:cxn ang="0">
                  <a:pos x="39" y="26"/>
                </a:cxn>
                <a:cxn ang="0">
                  <a:pos x="33" y="39"/>
                </a:cxn>
                <a:cxn ang="0">
                  <a:pos x="46" y="46"/>
                </a:cxn>
                <a:cxn ang="0">
                  <a:pos x="53" y="52"/>
                </a:cxn>
                <a:cxn ang="0">
                  <a:pos x="53" y="65"/>
                </a:cxn>
                <a:cxn ang="0">
                  <a:pos x="46" y="79"/>
                </a:cxn>
                <a:cxn ang="0">
                  <a:pos x="39" y="85"/>
                </a:cxn>
                <a:cxn ang="0">
                  <a:pos x="20" y="98"/>
                </a:cxn>
                <a:cxn ang="0">
                  <a:pos x="7" y="105"/>
                </a:cxn>
                <a:cxn ang="0">
                  <a:pos x="13" y="111"/>
                </a:cxn>
                <a:cxn ang="0">
                  <a:pos x="20" y="125"/>
                </a:cxn>
                <a:cxn ang="0">
                  <a:pos x="20" y="131"/>
                </a:cxn>
                <a:cxn ang="0">
                  <a:pos x="20" y="138"/>
                </a:cxn>
                <a:cxn ang="0">
                  <a:pos x="13" y="151"/>
                </a:cxn>
                <a:cxn ang="0">
                  <a:pos x="7" y="164"/>
                </a:cxn>
                <a:cxn ang="0">
                  <a:pos x="26" y="164"/>
                </a:cxn>
                <a:cxn ang="0">
                  <a:pos x="33" y="171"/>
                </a:cxn>
                <a:cxn ang="0">
                  <a:pos x="39" y="184"/>
                </a:cxn>
                <a:cxn ang="0">
                  <a:pos x="39" y="197"/>
                </a:cxn>
                <a:cxn ang="0">
                  <a:pos x="39" y="216"/>
                </a:cxn>
                <a:cxn ang="0">
                  <a:pos x="33" y="236"/>
                </a:cxn>
                <a:cxn ang="0">
                  <a:pos x="39" y="236"/>
                </a:cxn>
                <a:cxn ang="0">
                  <a:pos x="59" y="223"/>
                </a:cxn>
                <a:cxn ang="0">
                  <a:pos x="79" y="197"/>
                </a:cxn>
                <a:cxn ang="0">
                  <a:pos x="99" y="184"/>
                </a:cxn>
                <a:cxn ang="0">
                  <a:pos x="105" y="177"/>
                </a:cxn>
                <a:cxn ang="0">
                  <a:pos x="118" y="184"/>
                </a:cxn>
                <a:cxn ang="0">
                  <a:pos x="125" y="190"/>
                </a:cxn>
                <a:cxn ang="0">
                  <a:pos x="131" y="164"/>
                </a:cxn>
                <a:cxn ang="0">
                  <a:pos x="131" y="151"/>
                </a:cxn>
                <a:cxn ang="0">
                  <a:pos x="138" y="138"/>
                </a:cxn>
                <a:cxn ang="0">
                  <a:pos x="151" y="131"/>
                </a:cxn>
                <a:cxn ang="0">
                  <a:pos x="164" y="125"/>
                </a:cxn>
                <a:cxn ang="0">
                  <a:pos x="171" y="131"/>
                </a:cxn>
                <a:cxn ang="0">
                  <a:pos x="184" y="118"/>
                </a:cxn>
                <a:cxn ang="0">
                  <a:pos x="177" y="92"/>
                </a:cxn>
                <a:cxn ang="0">
                  <a:pos x="171" y="65"/>
                </a:cxn>
                <a:cxn ang="0">
                  <a:pos x="158" y="39"/>
                </a:cxn>
                <a:cxn ang="0">
                  <a:pos x="144" y="20"/>
                </a:cxn>
                <a:cxn ang="0">
                  <a:pos x="138" y="6"/>
                </a:cxn>
                <a:cxn ang="0">
                  <a:pos x="125" y="0"/>
                </a:cxn>
                <a:cxn ang="0">
                  <a:pos x="112" y="65"/>
                </a:cxn>
                <a:cxn ang="0">
                  <a:pos x="105" y="98"/>
                </a:cxn>
                <a:cxn ang="0">
                  <a:pos x="92" y="125"/>
                </a:cxn>
                <a:cxn ang="0">
                  <a:pos x="72" y="164"/>
                </a:cxn>
                <a:cxn ang="0">
                  <a:pos x="66" y="171"/>
                </a:cxn>
                <a:cxn ang="0">
                  <a:pos x="92" y="98"/>
                </a:cxn>
                <a:cxn ang="0">
                  <a:pos x="99" y="65"/>
                </a:cxn>
                <a:cxn ang="0">
                  <a:pos x="112" y="13"/>
                </a:cxn>
              </a:cxnLst>
              <a:rect l="0" t="0" r="r" b="b"/>
              <a:pathLst>
                <a:path w="184" h="243">
                  <a:moveTo>
                    <a:pt x="112" y="13"/>
                  </a:moveTo>
                  <a:lnTo>
                    <a:pt x="112" y="13"/>
                  </a:lnTo>
                  <a:lnTo>
                    <a:pt x="105" y="6"/>
                  </a:lnTo>
                  <a:lnTo>
                    <a:pt x="99" y="6"/>
                  </a:lnTo>
                  <a:lnTo>
                    <a:pt x="92" y="6"/>
                  </a:lnTo>
                  <a:lnTo>
                    <a:pt x="85" y="6"/>
                  </a:lnTo>
                  <a:lnTo>
                    <a:pt x="79" y="13"/>
                  </a:lnTo>
                  <a:lnTo>
                    <a:pt x="72" y="13"/>
                  </a:lnTo>
                  <a:lnTo>
                    <a:pt x="59" y="13"/>
                  </a:lnTo>
                  <a:lnTo>
                    <a:pt x="53" y="20"/>
                  </a:lnTo>
                  <a:lnTo>
                    <a:pt x="46" y="20"/>
                  </a:lnTo>
                  <a:lnTo>
                    <a:pt x="39" y="26"/>
                  </a:lnTo>
                  <a:lnTo>
                    <a:pt x="13" y="39"/>
                  </a:lnTo>
                  <a:lnTo>
                    <a:pt x="20" y="39"/>
                  </a:lnTo>
                  <a:lnTo>
                    <a:pt x="33" y="39"/>
                  </a:lnTo>
                  <a:lnTo>
                    <a:pt x="39" y="46"/>
                  </a:lnTo>
                  <a:lnTo>
                    <a:pt x="39" y="46"/>
                  </a:lnTo>
                  <a:lnTo>
                    <a:pt x="46" y="46"/>
                  </a:lnTo>
                  <a:lnTo>
                    <a:pt x="46" y="52"/>
                  </a:lnTo>
                  <a:lnTo>
                    <a:pt x="53" y="52"/>
                  </a:lnTo>
                  <a:lnTo>
                    <a:pt x="53" y="52"/>
                  </a:lnTo>
                  <a:lnTo>
                    <a:pt x="53" y="59"/>
                  </a:lnTo>
                  <a:lnTo>
                    <a:pt x="53" y="59"/>
                  </a:lnTo>
                  <a:lnTo>
                    <a:pt x="53" y="65"/>
                  </a:lnTo>
                  <a:lnTo>
                    <a:pt x="53" y="72"/>
                  </a:lnTo>
                  <a:lnTo>
                    <a:pt x="46" y="72"/>
                  </a:lnTo>
                  <a:lnTo>
                    <a:pt x="46" y="79"/>
                  </a:lnTo>
                  <a:lnTo>
                    <a:pt x="46" y="79"/>
                  </a:lnTo>
                  <a:lnTo>
                    <a:pt x="39" y="85"/>
                  </a:lnTo>
                  <a:lnTo>
                    <a:pt x="39" y="85"/>
                  </a:lnTo>
                  <a:lnTo>
                    <a:pt x="33" y="92"/>
                  </a:lnTo>
                  <a:lnTo>
                    <a:pt x="26" y="92"/>
                  </a:lnTo>
                  <a:lnTo>
                    <a:pt x="20" y="98"/>
                  </a:lnTo>
                  <a:lnTo>
                    <a:pt x="7" y="98"/>
                  </a:lnTo>
                  <a:lnTo>
                    <a:pt x="0" y="105"/>
                  </a:lnTo>
                  <a:lnTo>
                    <a:pt x="7" y="105"/>
                  </a:lnTo>
                  <a:lnTo>
                    <a:pt x="7" y="105"/>
                  </a:lnTo>
                  <a:lnTo>
                    <a:pt x="13" y="111"/>
                  </a:lnTo>
                  <a:lnTo>
                    <a:pt x="13" y="111"/>
                  </a:lnTo>
                  <a:lnTo>
                    <a:pt x="20" y="118"/>
                  </a:lnTo>
                  <a:lnTo>
                    <a:pt x="20" y="118"/>
                  </a:lnTo>
                  <a:lnTo>
                    <a:pt x="20" y="125"/>
                  </a:lnTo>
                  <a:lnTo>
                    <a:pt x="20" y="125"/>
                  </a:lnTo>
                  <a:lnTo>
                    <a:pt x="20" y="131"/>
                  </a:lnTo>
                  <a:lnTo>
                    <a:pt x="20" y="131"/>
                  </a:lnTo>
                  <a:lnTo>
                    <a:pt x="20" y="138"/>
                  </a:lnTo>
                  <a:lnTo>
                    <a:pt x="20" y="138"/>
                  </a:lnTo>
                  <a:lnTo>
                    <a:pt x="20" y="138"/>
                  </a:lnTo>
                  <a:lnTo>
                    <a:pt x="20" y="144"/>
                  </a:lnTo>
                  <a:lnTo>
                    <a:pt x="20" y="151"/>
                  </a:lnTo>
                  <a:lnTo>
                    <a:pt x="13" y="151"/>
                  </a:lnTo>
                  <a:lnTo>
                    <a:pt x="13" y="157"/>
                  </a:lnTo>
                  <a:lnTo>
                    <a:pt x="7" y="157"/>
                  </a:lnTo>
                  <a:lnTo>
                    <a:pt x="7" y="164"/>
                  </a:lnTo>
                  <a:lnTo>
                    <a:pt x="13" y="164"/>
                  </a:lnTo>
                  <a:lnTo>
                    <a:pt x="20" y="164"/>
                  </a:lnTo>
                  <a:lnTo>
                    <a:pt x="26" y="164"/>
                  </a:lnTo>
                  <a:lnTo>
                    <a:pt x="26" y="171"/>
                  </a:lnTo>
                  <a:lnTo>
                    <a:pt x="26" y="171"/>
                  </a:lnTo>
                  <a:lnTo>
                    <a:pt x="33" y="171"/>
                  </a:lnTo>
                  <a:lnTo>
                    <a:pt x="33" y="177"/>
                  </a:lnTo>
                  <a:lnTo>
                    <a:pt x="39" y="177"/>
                  </a:lnTo>
                  <a:lnTo>
                    <a:pt x="39" y="184"/>
                  </a:lnTo>
                  <a:lnTo>
                    <a:pt x="39" y="190"/>
                  </a:lnTo>
                  <a:lnTo>
                    <a:pt x="39" y="197"/>
                  </a:lnTo>
                  <a:lnTo>
                    <a:pt x="39" y="197"/>
                  </a:lnTo>
                  <a:lnTo>
                    <a:pt x="46" y="203"/>
                  </a:lnTo>
                  <a:lnTo>
                    <a:pt x="39" y="210"/>
                  </a:lnTo>
                  <a:lnTo>
                    <a:pt x="39" y="216"/>
                  </a:lnTo>
                  <a:lnTo>
                    <a:pt x="39" y="223"/>
                  </a:lnTo>
                  <a:lnTo>
                    <a:pt x="39" y="230"/>
                  </a:lnTo>
                  <a:lnTo>
                    <a:pt x="33" y="236"/>
                  </a:lnTo>
                  <a:lnTo>
                    <a:pt x="33" y="243"/>
                  </a:lnTo>
                  <a:lnTo>
                    <a:pt x="39" y="243"/>
                  </a:lnTo>
                  <a:lnTo>
                    <a:pt x="39" y="236"/>
                  </a:lnTo>
                  <a:lnTo>
                    <a:pt x="46" y="230"/>
                  </a:lnTo>
                  <a:lnTo>
                    <a:pt x="53" y="223"/>
                  </a:lnTo>
                  <a:lnTo>
                    <a:pt x="59" y="223"/>
                  </a:lnTo>
                  <a:lnTo>
                    <a:pt x="66" y="210"/>
                  </a:lnTo>
                  <a:lnTo>
                    <a:pt x="79" y="197"/>
                  </a:lnTo>
                  <a:lnTo>
                    <a:pt x="79" y="197"/>
                  </a:lnTo>
                  <a:lnTo>
                    <a:pt x="85" y="190"/>
                  </a:lnTo>
                  <a:lnTo>
                    <a:pt x="92" y="184"/>
                  </a:lnTo>
                  <a:lnTo>
                    <a:pt x="99" y="184"/>
                  </a:lnTo>
                  <a:lnTo>
                    <a:pt x="99" y="177"/>
                  </a:lnTo>
                  <a:lnTo>
                    <a:pt x="105" y="177"/>
                  </a:lnTo>
                  <a:lnTo>
                    <a:pt x="105" y="177"/>
                  </a:lnTo>
                  <a:lnTo>
                    <a:pt x="112" y="177"/>
                  </a:lnTo>
                  <a:lnTo>
                    <a:pt x="112" y="177"/>
                  </a:lnTo>
                  <a:lnTo>
                    <a:pt x="118" y="184"/>
                  </a:lnTo>
                  <a:lnTo>
                    <a:pt x="118" y="184"/>
                  </a:lnTo>
                  <a:lnTo>
                    <a:pt x="125" y="184"/>
                  </a:lnTo>
                  <a:lnTo>
                    <a:pt x="125" y="190"/>
                  </a:lnTo>
                  <a:lnTo>
                    <a:pt x="125" y="184"/>
                  </a:lnTo>
                  <a:lnTo>
                    <a:pt x="125" y="171"/>
                  </a:lnTo>
                  <a:lnTo>
                    <a:pt x="131" y="164"/>
                  </a:lnTo>
                  <a:lnTo>
                    <a:pt x="131" y="157"/>
                  </a:lnTo>
                  <a:lnTo>
                    <a:pt x="131" y="151"/>
                  </a:lnTo>
                  <a:lnTo>
                    <a:pt x="131" y="151"/>
                  </a:lnTo>
                  <a:lnTo>
                    <a:pt x="138" y="144"/>
                  </a:lnTo>
                  <a:lnTo>
                    <a:pt x="138" y="138"/>
                  </a:lnTo>
                  <a:lnTo>
                    <a:pt x="138" y="138"/>
                  </a:lnTo>
                  <a:lnTo>
                    <a:pt x="144" y="131"/>
                  </a:lnTo>
                  <a:lnTo>
                    <a:pt x="144" y="131"/>
                  </a:lnTo>
                  <a:lnTo>
                    <a:pt x="151" y="131"/>
                  </a:lnTo>
                  <a:lnTo>
                    <a:pt x="151" y="125"/>
                  </a:lnTo>
                  <a:lnTo>
                    <a:pt x="158" y="125"/>
                  </a:lnTo>
                  <a:lnTo>
                    <a:pt x="164" y="125"/>
                  </a:lnTo>
                  <a:lnTo>
                    <a:pt x="164" y="131"/>
                  </a:lnTo>
                  <a:lnTo>
                    <a:pt x="171" y="131"/>
                  </a:lnTo>
                  <a:lnTo>
                    <a:pt x="171" y="131"/>
                  </a:lnTo>
                  <a:lnTo>
                    <a:pt x="184" y="138"/>
                  </a:lnTo>
                  <a:lnTo>
                    <a:pt x="184" y="125"/>
                  </a:lnTo>
                  <a:lnTo>
                    <a:pt x="184" y="118"/>
                  </a:lnTo>
                  <a:lnTo>
                    <a:pt x="177" y="105"/>
                  </a:lnTo>
                  <a:lnTo>
                    <a:pt x="177" y="98"/>
                  </a:lnTo>
                  <a:lnTo>
                    <a:pt x="177" y="92"/>
                  </a:lnTo>
                  <a:lnTo>
                    <a:pt x="177" y="85"/>
                  </a:lnTo>
                  <a:lnTo>
                    <a:pt x="171" y="72"/>
                  </a:lnTo>
                  <a:lnTo>
                    <a:pt x="171" y="65"/>
                  </a:lnTo>
                  <a:lnTo>
                    <a:pt x="171" y="59"/>
                  </a:lnTo>
                  <a:lnTo>
                    <a:pt x="164" y="46"/>
                  </a:lnTo>
                  <a:lnTo>
                    <a:pt x="158" y="39"/>
                  </a:lnTo>
                  <a:lnTo>
                    <a:pt x="158" y="33"/>
                  </a:lnTo>
                  <a:lnTo>
                    <a:pt x="151" y="26"/>
                  </a:lnTo>
                  <a:lnTo>
                    <a:pt x="144" y="20"/>
                  </a:lnTo>
                  <a:lnTo>
                    <a:pt x="144" y="13"/>
                  </a:lnTo>
                  <a:lnTo>
                    <a:pt x="138" y="6"/>
                  </a:lnTo>
                  <a:lnTo>
                    <a:pt x="138" y="6"/>
                  </a:lnTo>
                  <a:lnTo>
                    <a:pt x="131" y="0"/>
                  </a:lnTo>
                  <a:lnTo>
                    <a:pt x="125" y="0"/>
                  </a:lnTo>
                  <a:lnTo>
                    <a:pt x="125" y="0"/>
                  </a:lnTo>
                  <a:lnTo>
                    <a:pt x="118" y="26"/>
                  </a:lnTo>
                  <a:lnTo>
                    <a:pt x="118" y="52"/>
                  </a:lnTo>
                  <a:lnTo>
                    <a:pt x="112" y="65"/>
                  </a:lnTo>
                  <a:lnTo>
                    <a:pt x="105" y="79"/>
                  </a:lnTo>
                  <a:lnTo>
                    <a:pt x="105" y="92"/>
                  </a:lnTo>
                  <a:lnTo>
                    <a:pt x="105" y="98"/>
                  </a:lnTo>
                  <a:lnTo>
                    <a:pt x="99" y="105"/>
                  </a:lnTo>
                  <a:lnTo>
                    <a:pt x="99" y="105"/>
                  </a:lnTo>
                  <a:lnTo>
                    <a:pt x="92" y="125"/>
                  </a:lnTo>
                  <a:lnTo>
                    <a:pt x="85" y="138"/>
                  </a:lnTo>
                  <a:lnTo>
                    <a:pt x="79" y="151"/>
                  </a:lnTo>
                  <a:lnTo>
                    <a:pt x="72" y="164"/>
                  </a:lnTo>
                  <a:lnTo>
                    <a:pt x="66" y="177"/>
                  </a:lnTo>
                  <a:lnTo>
                    <a:pt x="59" y="184"/>
                  </a:lnTo>
                  <a:lnTo>
                    <a:pt x="66" y="171"/>
                  </a:lnTo>
                  <a:lnTo>
                    <a:pt x="72" y="151"/>
                  </a:lnTo>
                  <a:lnTo>
                    <a:pt x="85" y="118"/>
                  </a:lnTo>
                  <a:lnTo>
                    <a:pt x="92" y="98"/>
                  </a:lnTo>
                  <a:lnTo>
                    <a:pt x="99" y="85"/>
                  </a:lnTo>
                  <a:lnTo>
                    <a:pt x="99" y="79"/>
                  </a:lnTo>
                  <a:lnTo>
                    <a:pt x="99" y="65"/>
                  </a:lnTo>
                  <a:lnTo>
                    <a:pt x="105" y="46"/>
                  </a:lnTo>
                  <a:lnTo>
                    <a:pt x="105" y="33"/>
                  </a:lnTo>
                  <a:lnTo>
                    <a:pt x="112" y="13"/>
                  </a:lnTo>
                  <a:close/>
                </a:path>
              </a:pathLst>
            </a:custGeom>
            <a:solidFill>
              <a:srgbClr val="D7B7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n-NO"/>
            </a:p>
          </p:txBody>
        </p:sp>
        <p:sp>
          <p:nvSpPr>
            <p:cNvPr id="1156" name="Oval 132"/>
            <p:cNvSpPr>
              <a:spLocks noChangeArrowheads="1"/>
            </p:cNvSpPr>
            <p:nvPr/>
          </p:nvSpPr>
          <p:spPr bwMode="auto">
            <a:xfrm rot="-5400000">
              <a:off x="5199" y="4227"/>
              <a:ext cx="35" cy="32"/>
            </a:xfrm>
            <a:prstGeom prst="ellipse">
              <a:avLst/>
            </a:prstGeom>
            <a:solidFill>
              <a:srgbClr val="D7B7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n-NO"/>
            </a:p>
          </p:txBody>
        </p:sp>
        <p:sp>
          <p:nvSpPr>
            <p:cNvPr id="1157" name="Oval 133"/>
            <p:cNvSpPr>
              <a:spLocks noChangeArrowheads="1"/>
            </p:cNvSpPr>
            <p:nvPr/>
          </p:nvSpPr>
          <p:spPr bwMode="auto">
            <a:xfrm rot="-5400000">
              <a:off x="5103" y="4264"/>
              <a:ext cx="34" cy="36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n-NO"/>
            </a:p>
          </p:txBody>
        </p:sp>
        <p:sp>
          <p:nvSpPr>
            <p:cNvPr id="1158" name="Oval 134"/>
            <p:cNvSpPr>
              <a:spLocks noChangeArrowheads="1"/>
            </p:cNvSpPr>
            <p:nvPr/>
          </p:nvSpPr>
          <p:spPr bwMode="auto">
            <a:xfrm rot="-5400000">
              <a:off x="5081" y="4201"/>
              <a:ext cx="38" cy="35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n-NO"/>
            </a:p>
          </p:txBody>
        </p:sp>
        <p:sp>
          <p:nvSpPr>
            <p:cNvPr id="1159" name="Freeform 135"/>
            <p:cNvSpPr>
              <a:spLocks/>
            </p:cNvSpPr>
            <p:nvPr/>
          </p:nvSpPr>
          <p:spPr bwMode="auto">
            <a:xfrm rot="-5400000">
              <a:off x="5003" y="4092"/>
              <a:ext cx="93" cy="73"/>
            </a:xfrm>
            <a:custGeom>
              <a:avLst/>
              <a:gdLst/>
              <a:ahLst/>
              <a:cxnLst>
                <a:cxn ang="0">
                  <a:pos x="6" y="105"/>
                </a:cxn>
                <a:cxn ang="0">
                  <a:pos x="0" y="92"/>
                </a:cxn>
                <a:cxn ang="0">
                  <a:pos x="0" y="86"/>
                </a:cxn>
                <a:cxn ang="0">
                  <a:pos x="0" y="73"/>
                </a:cxn>
                <a:cxn ang="0">
                  <a:pos x="6" y="53"/>
                </a:cxn>
                <a:cxn ang="0">
                  <a:pos x="13" y="40"/>
                </a:cxn>
                <a:cxn ang="0">
                  <a:pos x="19" y="27"/>
                </a:cxn>
                <a:cxn ang="0">
                  <a:pos x="19" y="33"/>
                </a:cxn>
                <a:cxn ang="0">
                  <a:pos x="26" y="33"/>
                </a:cxn>
                <a:cxn ang="0">
                  <a:pos x="26" y="40"/>
                </a:cxn>
                <a:cxn ang="0">
                  <a:pos x="33" y="40"/>
                </a:cxn>
                <a:cxn ang="0">
                  <a:pos x="39" y="40"/>
                </a:cxn>
                <a:cxn ang="0">
                  <a:pos x="46" y="33"/>
                </a:cxn>
                <a:cxn ang="0">
                  <a:pos x="52" y="27"/>
                </a:cxn>
                <a:cxn ang="0">
                  <a:pos x="65" y="14"/>
                </a:cxn>
                <a:cxn ang="0">
                  <a:pos x="65" y="7"/>
                </a:cxn>
                <a:cxn ang="0">
                  <a:pos x="72" y="14"/>
                </a:cxn>
                <a:cxn ang="0">
                  <a:pos x="78" y="20"/>
                </a:cxn>
                <a:cxn ang="0">
                  <a:pos x="85" y="20"/>
                </a:cxn>
                <a:cxn ang="0">
                  <a:pos x="85" y="20"/>
                </a:cxn>
                <a:cxn ang="0">
                  <a:pos x="98" y="20"/>
                </a:cxn>
                <a:cxn ang="0">
                  <a:pos x="118" y="14"/>
                </a:cxn>
                <a:cxn ang="0">
                  <a:pos x="144" y="0"/>
                </a:cxn>
                <a:cxn ang="0">
                  <a:pos x="131" y="7"/>
                </a:cxn>
                <a:cxn ang="0">
                  <a:pos x="118" y="20"/>
                </a:cxn>
                <a:cxn ang="0">
                  <a:pos x="111" y="33"/>
                </a:cxn>
                <a:cxn ang="0">
                  <a:pos x="111" y="33"/>
                </a:cxn>
                <a:cxn ang="0">
                  <a:pos x="111" y="40"/>
                </a:cxn>
                <a:cxn ang="0">
                  <a:pos x="111" y="40"/>
                </a:cxn>
                <a:cxn ang="0">
                  <a:pos x="118" y="46"/>
                </a:cxn>
                <a:cxn ang="0">
                  <a:pos x="124" y="46"/>
                </a:cxn>
                <a:cxn ang="0">
                  <a:pos x="138" y="53"/>
                </a:cxn>
                <a:cxn ang="0">
                  <a:pos x="118" y="53"/>
                </a:cxn>
                <a:cxn ang="0">
                  <a:pos x="111" y="60"/>
                </a:cxn>
                <a:cxn ang="0">
                  <a:pos x="105" y="60"/>
                </a:cxn>
                <a:cxn ang="0">
                  <a:pos x="105" y="66"/>
                </a:cxn>
                <a:cxn ang="0">
                  <a:pos x="105" y="66"/>
                </a:cxn>
                <a:cxn ang="0">
                  <a:pos x="105" y="73"/>
                </a:cxn>
                <a:cxn ang="0">
                  <a:pos x="111" y="79"/>
                </a:cxn>
                <a:cxn ang="0">
                  <a:pos x="111" y="79"/>
                </a:cxn>
                <a:cxn ang="0">
                  <a:pos x="85" y="86"/>
                </a:cxn>
                <a:cxn ang="0">
                  <a:pos x="78" y="86"/>
                </a:cxn>
                <a:cxn ang="0">
                  <a:pos x="72" y="86"/>
                </a:cxn>
                <a:cxn ang="0">
                  <a:pos x="65" y="92"/>
                </a:cxn>
                <a:cxn ang="0">
                  <a:pos x="65" y="92"/>
                </a:cxn>
                <a:cxn ang="0">
                  <a:pos x="65" y="99"/>
                </a:cxn>
                <a:cxn ang="0">
                  <a:pos x="72" y="105"/>
                </a:cxn>
                <a:cxn ang="0">
                  <a:pos x="78" y="105"/>
                </a:cxn>
                <a:cxn ang="0">
                  <a:pos x="72" y="105"/>
                </a:cxn>
                <a:cxn ang="0">
                  <a:pos x="59" y="112"/>
                </a:cxn>
                <a:cxn ang="0">
                  <a:pos x="39" y="119"/>
                </a:cxn>
                <a:cxn ang="0">
                  <a:pos x="26" y="112"/>
                </a:cxn>
                <a:cxn ang="0">
                  <a:pos x="19" y="112"/>
                </a:cxn>
                <a:cxn ang="0">
                  <a:pos x="6" y="105"/>
                </a:cxn>
                <a:cxn ang="0">
                  <a:pos x="6" y="105"/>
                </a:cxn>
              </a:cxnLst>
              <a:rect l="0" t="0" r="r" b="b"/>
              <a:pathLst>
                <a:path w="144" h="119">
                  <a:moveTo>
                    <a:pt x="6" y="105"/>
                  </a:moveTo>
                  <a:lnTo>
                    <a:pt x="6" y="105"/>
                  </a:lnTo>
                  <a:lnTo>
                    <a:pt x="0" y="99"/>
                  </a:lnTo>
                  <a:lnTo>
                    <a:pt x="0" y="92"/>
                  </a:lnTo>
                  <a:lnTo>
                    <a:pt x="0" y="86"/>
                  </a:lnTo>
                  <a:lnTo>
                    <a:pt x="0" y="86"/>
                  </a:lnTo>
                  <a:lnTo>
                    <a:pt x="0" y="79"/>
                  </a:lnTo>
                  <a:lnTo>
                    <a:pt x="0" y="73"/>
                  </a:lnTo>
                  <a:lnTo>
                    <a:pt x="0" y="60"/>
                  </a:lnTo>
                  <a:lnTo>
                    <a:pt x="6" y="53"/>
                  </a:lnTo>
                  <a:lnTo>
                    <a:pt x="6" y="46"/>
                  </a:lnTo>
                  <a:lnTo>
                    <a:pt x="13" y="40"/>
                  </a:lnTo>
                  <a:lnTo>
                    <a:pt x="19" y="20"/>
                  </a:lnTo>
                  <a:lnTo>
                    <a:pt x="19" y="27"/>
                  </a:lnTo>
                  <a:lnTo>
                    <a:pt x="19" y="27"/>
                  </a:lnTo>
                  <a:lnTo>
                    <a:pt x="19" y="33"/>
                  </a:lnTo>
                  <a:lnTo>
                    <a:pt x="26" y="33"/>
                  </a:lnTo>
                  <a:lnTo>
                    <a:pt x="26" y="33"/>
                  </a:lnTo>
                  <a:lnTo>
                    <a:pt x="26" y="40"/>
                  </a:lnTo>
                  <a:lnTo>
                    <a:pt x="26" y="40"/>
                  </a:lnTo>
                  <a:lnTo>
                    <a:pt x="33" y="40"/>
                  </a:lnTo>
                  <a:lnTo>
                    <a:pt x="33" y="40"/>
                  </a:lnTo>
                  <a:lnTo>
                    <a:pt x="33" y="40"/>
                  </a:lnTo>
                  <a:lnTo>
                    <a:pt x="39" y="40"/>
                  </a:lnTo>
                  <a:lnTo>
                    <a:pt x="39" y="33"/>
                  </a:lnTo>
                  <a:lnTo>
                    <a:pt x="46" y="33"/>
                  </a:lnTo>
                  <a:lnTo>
                    <a:pt x="46" y="33"/>
                  </a:lnTo>
                  <a:lnTo>
                    <a:pt x="52" y="27"/>
                  </a:lnTo>
                  <a:lnTo>
                    <a:pt x="59" y="20"/>
                  </a:lnTo>
                  <a:lnTo>
                    <a:pt x="65" y="14"/>
                  </a:lnTo>
                  <a:lnTo>
                    <a:pt x="65" y="7"/>
                  </a:lnTo>
                  <a:lnTo>
                    <a:pt x="65" y="7"/>
                  </a:lnTo>
                  <a:lnTo>
                    <a:pt x="72" y="14"/>
                  </a:lnTo>
                  <a:lnTo>
                    <a:pt x="72" y="14"/>
                  </a:lnTo>
                  <a:lnTo>
                    <a:pt x="72" y="14"/>
                  </a:lnTo>
                  <a:lnTo>
                    <a:pt x="78" y="20"/>
                  </a:lnTo>
                  <a:lnTo>
                    <a:pt x="78" y="20"/>
                  </a:lnTo>
                  <a:lnTo>
                    <a:pt x="85" y="20"/>
                  </a:lnTo>
                  <a:lnTo>
                    <a:pt x="85" y="20"/>
                  </a:lnTo>
                  <a:lnTo>
                    <a:pt x="85" y="20"/>
                  </a:lnTo>
                  <a:lnTo>
                    <a:pt x="92" y="20"/>
                  </a:lnTo>
                  <a:lnTo>
                    <a:pt x="98" y="20"/>
                  </a:lnTo>
                  <a:lnTo>
                    <a:pt x="105" y="14"/>
                  </a:lnTo>
                  <a:lnTo>
                    <a:pt x="118" y="14"/>
                  </a:lnTo>
                  <a:lnTo>
                    <a:pt x="138" y="0"/>
                  </a:lnTo>
                  <a:lnTo>
                    <a:pt x="144" y="0"/>
                  </a:lnTo>
                  <a:lnTo>
                    <a:pt x="138" y="7"/>
                  </a:lnTo>
                  <a:lnTo>
                    <a:pt x="131" y="7"/>
                  </a:lnTo>
                  <a:lnTo>
                    <a:pt x="124" y="14"/>
                  </a:lnTo>
                  <a:lnTo>
                    <a:pt x="118" y="20"/>
                  </a:lnTo>
                  <a:lnTo>
                    <a:pt x="118" y="27"/>
                  </a:lnTo>
                  <a:lnTo>
                    <a:pt x="111" y="33"/>
                  </a:lnTo>
                  <a:lnTo>
                    <a:pt x="111" y="33"/>
                  </a:lnTo>
                  <a:lnTo>
                    <a:pt x="111" y="33"/>
                  </a:lnTo>
                  <a:lnTo>
                    <a:pt x="111" y="40"/>
                  </a:lnTo>
                  <a:lnTo>
                    <a:pt x="111" y="40"/>
                  </a:lnTo>
                  <a:lnTo>
                    <a:pt x="111" y="40"/>
                  </a:lnTo>
                  <a:lnTo>
                    <a:pt x="111" y="40"/>
                  </a:lnTo>
                  <a:lnTo>
                    <a:pt x="118" y="46"/>
                  </a:lnTo>
                  <a:lnTo>
                    <a:pt x="118" y="46"/>
                  </a:lnTo>
                  <a:lnTo>
                    <a:pt x="124" y="46"/>
                  </a:lnTo>
                  <a:lnTo>
                    <a:pt x="124" y="46"/>
                  </a:lnTo>
                  <a:lnTo>
                    <a:pt x="131" y="46"/>
                  </a:lnTo>
                  <a:lnTo>
                    <a:pt x="138" y="53"/>
                  </a:lnTo>
                  <a:lnTo>
                    <a:pt x="131" y="53"/>
                  </a:lnTo>
                  <a:lnTo>
                    <a:pt x="118" y="53"/>
                  </a:lnTo>
                  <a:lnTo>
                    <a:pt x="111" y="53"/>
                  </a:lnTo>
                  <a:lnTo>
                    <a:pt x="111" y="60"/>
                  </a:lnTo>
                  <a:lnTo>
                    <a:pt x="105" y="60"/>
                  </a:lnTo>
                  <a:lnTo>
                    <a:pt x="105" y="60"/>
                  </a:lnTo>
                  <a:lnTo>
                    <a:pt x="105" y="60"/>
                  </a:lnTo>
                  <a:lnTo>
                    <a:pt x="105" y="66"/>
                  </a:lnTo>
                  <a:lnTo>
                    <a:pt x="105" y="66"/>
                  </a:lnTo>
                  <a:lnTo>
                    <a:pt x="105" y="66"/>
                  </a:lnTo>
                  <a:lnTo>
                    <a:pt x="105" y="66"/>
                  </a:lnTo>
                  <a:lnTo>
                    <a:pt x="105" y="73"/>
                  </a:lnTo>
                  <a:lnTo>
                    <a:pt x="111" y="73"/>
                  </a:lnTo>
                  <a:lnTo>
                    <a:pt x="111" y="79"/>
                  </a:lnTo>
                  <a:lnTo>
                    <a:pt x="118" y="79"/>
                  </a:lnTo>
                  <a:lnTo>
                    <a:pt x="111" y="79"/>
                  </a:lnTo>
                  <a:lnTo>
                    <a:pt x="92" y="79"/>
                  </a:lnTo>
                  <a:lnTo>
                    <a:pt x="85" y="86"/>
                  </a:lnTo>
                  <a:lnTo>
                    <a:pt x="78" y="86"/>
                  </a:lnTo>
                  <a:lnTo>
                    <a:pt x="78" y="86"/>
                  </a:lnTo>
                  <a:lnTo>
                    <a:pt x="72" y="86"/>
                  </a:lnTo>
                  <a:lnTo>
                    <a:pt x="72" y="86"/>
                  </a:lnTo>
                  <a:lnTo>
                    <a:pt x="65" y="92"/>
                  </a:lnTo>
                  <a:lnTo>
                    <a:pt x="65" y="92"/>
                  </a:lnTo>
                  <a:lnTo>
                    <a:pt x="65" y="92"/>
                  </a:lnTo>
                  <a:lnTo>
                    <a:pt x="65" y="92"/>
                  </a:lnTo>
                  <a:lnTo>
                    <a:pt x="65" y="99"/>
                  </a:lnTo>
                  <a:lnTo>
                    <a:pt x="65" y="99"/>
                  </a:lnTo>
                  <a:lnTo>
                    <a:pt x="65" y="99"/>
                  </a:lnTo>
                  <a:lnTo>
                    <a:pt x="72" y="105"/>
                  </a:lnTo>
                  <a:lnTo>
                    <a:pt x="72" y="105"/>
                  </a:lnTo>
                  <a:lnTo>
                    <a:pt x="78" y="105"/>
                  </a:lnTo>
                  <a:lnTo>
                    <a:pt x="78" y="105"/>
                  </a:lnTo>
                  <a:lnTo>
                    <a:pt x="72" y="105"/>
                  </a:lnTo>
                  <a:lnTo>
                    <a:pt x="65" y="112"/>
                  </a:lnTo>
                  <a:lnTo>
                    <a:pt x="59" y="112"/>
                  </a:lnTo>
                  <a:lnTo>
                    <a:pt x="46" y="112"/>
                  </a:lnTo>
                  <a:lnTo>
                    <a:pt x="39" y="119"/>
                  </a:lnTo>
                  <a:lnTo>
                    <a:pt x="33" y="119"/>
                  </a:lnTo>
                  <a:lnTo>
                    <a:pt x="26" y="112"/>
                  </a:lnTo>
                  <a:lnTo>
                    <a:pt x="19" y="112"/>
                  </a:lnTo>
                  <a:lnTo>
                    <a:pt x="19" y="112"/>
                  </a:lnTo>
                  <a:lnTo>
                    <a:pt x="13" y="112"/>
                  </a:lnTo>
                  <a:lnTo>
                    <a:pt x="6" y="105"/>
                  </a:lnTo>
                  <a:lnTo>
                    <a:pt x="6" y="105"/>
                  </a:lnTo>
                  <a:lnTo>
                    <a:pt x="6" y="10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n-NO"/>
            </a:p>
          </p:txBody>
        </p:sp>
        <p:sp>
          <p:nvSpPr>
            <p:cNvPr id="1160" name="Freeform 136"/>
            <p:cNvSpPr>
              <a:spLocks/>
            </p:cNvSpPr>
            <p:nvPr/>
          </p:nvSpPr>
          <p:spPr bwMode="auto">
            <a:xfrm rot="-5400000">
              <a:off x="5033" y="4112"/>
              <a:ext cx="257" cy="167"/>
            </a:xfrm>
            <a:custGeom>
              <a:avLst/>
              <a:gdLst/>
              <a:ahLst/>
              <a:cxnLst>
                <a:cxn ang="0">
                  <a:pos x="33" y="184"/>
                </a:cxn>
                <a:cxn ang="0">
                  <a:pos x="46" y="165"/>
                </a:cxn>
                <a:cxn ang="0">
                  <a:pos x="66" y="138"/>
                </a:cxn>
                <a:cxn ang="0">
                  <a:pos x="85" y="99"/>
                </a:cxn>
                <a:cxn ang="0">
                  <a:pos x="98" y="73"/>
                </a:cxn>
                <a:cxn ang="0">
                  <a:pos x="105" y="46"/>
                </a:cxn>
                <a:cxn ang="0">
                  <a:pos x="112" y="20"/>
                </a:cxn>
                <a:cxn ang="0">
                  <a:pos x="112" y="14"/>
                </a:cxn>
                <a:cxn ang="0">
                  <a:pos x="112" y="53"/>
                </a:cxn>
                <a:cxn ang="0">
                  <a:pos x="112" y="79"/>
                </a:cxn>
                <a:cxn ang="0">
                  <a:pos x="105" y="99"/>
                </a:cxn>
                <a:cxn ang="0">
                  <a:pos x="112" y="112"/>
                </a:cxn>
                <a:cxn ang="0">
                  <a:pos x="138" y="86"/>
                </a:cxn>
                <a:cxn ang="0">
                  <a:pos x="171" y="73"/>
                </a:cxn>
                <a:cxn ang="0">
                  <a:pos x="203" y="60"/>
                </a:cxn>
                <a:cxn ang="0">
                  <a:pos x="243" y="46"/>
                </a:cxn>
                <a:cxn ang="0">
                  <a:pos x="282" y="40"/>
                </a:cxn>
                <a:cxn ang="0">
                  <a:pos x="322" y="40"/>
                </a:cxn>
                <a:cxn ang="0">
                  <a:pos x="361" y="40"/>
                </a:cxn>
                <a:cxn ang="0">
                  <a:pos x="394" y="53"/>
                </a:cxn>
                <a:cxn ang="0">
                  <a:pos x="374" y="99"/>
                </a:cxn>
                <a:cxn ang="0">
                  <a:pos x="341" y="92"/>
                </a:cxn>
                <a:cxn ang="0">
                  <a:pos x="302" y="92"/>
                </a:cxn>
                <a:cxn ang="0">
                  <a:pos x="256" y="92"/>
                </a:cxn>
                <a:cxn ang="0">
                  <a:pos x="249" y="99"/>
                </a:cxn>
                <a:cxn ang="0">
                  <a:pos x="263" y="112"/>
                </a:cxn>
                <a:cxn ang="0">
                  <a:pos x="276" y="125"/>
                </a:cxn>
                <a:cxn ang="0">
                  <a:pos x="282" y="138"/>
                </a:cxn>
                <a:cxn ang="0">
                  <a:pos x="282" y="151"/>
                </a:cxn>
                <a:cxn ang="0">
                  <a:pos x="276" y="171"/>
                </a:cxn>
                <a:cxn ang="0">
                  <a:pos x="269" y="151"/>
                </a:cxn>
                <a:cxn ang="0">
                  <a:pos x="263" y="138"/>
                </a:cxn>
                <a:cxn ang="0">
                  <a:pos x="249" y="125"/>
                </a:cxn>
                <a:cxn ang="0">
                  <a:pos x="236" y="119"/>
                </a:cxn>
                <a:cxn ang="0">
                  <a:pos x="217" y="112"/>
                </a:cxn>
                <a:cxn ang="0">
                  <a:pos x="203" y="112"/>
                </a:cxn>
                <a:cxn ang="0">
                  <a:pos x="177" y="112"/>
                </a:cxn>
                <a:cxn ang="0">
                  <a:pos x="138" y="138"/>
                </a:cxn>
                <a:cxn ang="0">
                  <a:pos x="112" y="151"/>
                </a:cxn>
                <a:cxn ang="0">
                  <a:pos x="72" y="178"/>
                </a:cxn>
                <a:cxn ang="0">
                  <a:pos x="46" y="217"/>
                </a:cxn>
                <a:cxn ang="0">
                  <a:pos x="13" y="250"/>
                </a:cxn>
                <a:cxn ang="0">
                  <a:pos x="0" y="237"/>
                </a:cxn>
                <a:cxn ang="0">
                  <a:pos x="20" y="204"/>
                </a:cxn>
              </a:cxnLst>
              <a:rect l="0" t="0" r="r" b="b"/>
              <a:pathLst>
                <a:path w="394" h="276">
                  <a:moveTo>
                    <a:pt x="26" y="191"/>
                  </a:moveTo>
                  <a:lnTo>
                    <a:pt x="26" y="191"/>
                  </a:lnTo>
                  <a:lnTo>
                    <a:pt x="33" y="184"/>
                  </a:lnTo>
                  <a:lnTo>
                    <a:pt x="39" y="178"/>
                  </a:lnTo>
                  <a:lnTo>
                    <a:pt x="39" y="171"/>
                  </a:lnTo>
                  <a:lnTo>
                    <a:pt x="46" y="165"/>
                  </a:lnTo>
                  <a:lnTo>
                    <a:pt x="52" y="158"/>
                  </a:lnTo>
                  <a:lnTo>
                    <a:pt x="59" y="151"/>
                  </a:lnTo>
                  <a:lnTo>
                    <a:pt x="66" y="138"/>
                  </a:lnTo>
                  <a:lnTo>
                    <a:pt x="72" y="119"/>
                  </a:lnTo>
                  <a:lnTo>
                    <a:pt x="79" y="105"/>
                  </a:lnTo>
                  <a:lnTo>
                    <a:pt x="85" y="99"/>
                  </a:lnTo>
                  <a:lnTo>
                    <a:pt x="92" y="92"/>
                  </a:lnTo>
                  <a:lnTo>
                    <a:pt x="98" y="79"/>
                  </a:lnTo>
                  <a:lnTo>
                    <a:pt x="98" y="73"/>
                  </a:lnTo>
                  <a:lnTo>
                    <a:pt x="98" y="60"/>
                  </a:lnTo>
                  <a:lnTo>
                    <a:pt x="105" y="53"/>
                  </a:lnTo>
                  <a:lnTo>
                    <a:pt x="105" y="46"/>
                  </a:lnTo>
                  <a:lnTo>
                    <a:pt x="105" y="40"/>
                  </a:lnTo>
                  <a:lnTo>
                    <a:pt x="105" y="33"/>
                  </a:lnTo>
                  <a:lnTo>
                    <a:pt x="112" y="20"/>
                  </a:lnTo>
                  <a:lnTo>
                    <a:pt x="112" y="14"/>
                  </a:lnTo>
                  <a:lnTo>
                    <a:pt x="112" y="0"/>
                  </a:lnTo>
                  <a:lnTo>
                    <a:pt x="112" y="14"/>
                  </a:lnTo>
                  <a:lnTo>
                    <a:pt x="112" y="27"/>
                  </a:lnTo>
                  <a:lnTo>
                    <a:pt x="112" y="40"/>
                  </a:lnTo>
                  <a:lnTo>
                    <a:pt x="112" y="53"/>
                  </a:lnTo>
                  <a:lnTo>
                    <a:pt x="112" y="60"/>
                  </a:lnTo>
                  <a:lnTo>
                    <a:pt x="112" y="66"/>
                  </a:lnTo>
                  <a:lnTo>
                    <a:pt x="112" y="79"/>
                  </a:lnTo>
                  <a:lnTo>
                    <a:pt x="112" y="86"/>
                  </a:lnTo>
                  <a:lnTo>
                    <a:pt x="105" y="92"/>
                  </a:lnTo>
                  <a:lnTo>
                    <a:pt x="105" y="99"/>
                  </a:lnTo>
                  <a:lnTo>
                    <a:pt x="105" y="112"/>
                  </a:lnTo>
                  <a:lnTo>
                    <a:pt x="98" y="119"/>
                  </a:lnTo>
                  <a:lnTo>
                    <a:pt x="112" y="112"/>
                  </a:lnTo>
                  <a:lnTo>
                    <a:pt x="118" y="105"/>
                  </a:lnTo>
                  <a:lnTo>
                    <a:pt x="125" y="92"/>
                  </a:lnTo>
                  <a:lnTo>
                    <a:pt x="138" y="86"/>
                  </a:lnTo>
                  <a:lnTo>
                    <a:pt x="151" y="86"/>
                  </a:lnTo>
                  <a:lnTo>
                    <a:pt x="157" y="79"/>
                  </a:lnTo>
                  <a:lnTo>
                    <a:pt x="171" y="73"/>
                  </a:lnTo>
                  <a:lnTo>
                    <a:pt x="177" y="66"/>
                  </a:lnTo>
                  <a:lnTo>
                    <a:pt x="190" y="60"/>
                  </a:lnTo>
                  <a:lnTo>
                    <a:pt x="203" y="60"/>
                  </a:lnTo>
                  <a:lnTo>
                    <a:pt x="223" y="53"/>
                  </a:lnTo>
                  <a:lnTo>
                    <a:pt x="236" y="46"/>
                  </a:lnTo>
                  <a:lnTo>
                    <a:pt x="243" y="46"/>
                  </a:lnTo>
                  <a:lnTo>
                    <a:pt x="256" y="40"/>
                  </a:lnTo>
                  <a:lnTo>
                    <a:pt x="269" y="40"/>
                  </a:lnTo>
                  <a:lnTo>
                    <a:pt x="282" y="40"/>
                  </a:lnTo>
                  <a:lnTo>
                    <a:pt x="295" y="40"/>
                  </a:lnTo>
                  <a:lnTo>
                    <a:pt x="302" y="40"/>
                  </a:lnTo>
                  <a:lnTo>
                    <a:pt x="322" y="40"/>
                  </a:lnTo>
                  <a:lnTo>
                    <a:pt x="335" y="40"/>
                  </a:lnTo>
                  <a:lnTo>
                    <a:pt x="348" y="40"/>
                  </a:lnTo>
                  <a:lnTo>
                    <a:pt x="361" y="40"/>
                  </a:lnTo>
                  <a:lnTo>
                    <a:pt x="368" y="46"/>
                  </a:lnTo>
                  <a:lnTo>
                    <a:pt x="381" y="46"/>
                  </a:lnTo>
                  <a:lnTo>
                    <a:pt x="394" y="53"/>
                  </a:lnTo>
                  <a:lnTo>
                    <a:pt x="394" y="105"/>
                  </a:lnTo>
                  <a:lnTo>
                    <a:pt x="381" y="99"/>
                  </a:lnTo>
                  <a:lnTo>
                    <a:pt x="374" y="99"/>
                  </a:lnTo>
                  <a:lnTo>
                    <a:pt x="368" y="99"/>
                  </a:lnTo>
                  <a:lnTo>
                    <a:pt x="348" y="92"/>
                  </a:lnTo>
                  <a:lnTo>
                    <a:pt x="341" y="92"/>
                  </a:lnTo>
                  <a:lnTo>
                    <a:pt x="335" y="92"/>
                  </a:lnTo>
                  <a:lnTo>
                    <a:pt x="322" y="92"/>
                  </a:lnTo>
                  <a:lnTo>
                    <a:pt x="302" y="92"/>
                  </a:lnTo>
                  <a:lnTo>
                    <a:pt x="282" y="92"/>
                  </a:lnTo>
                  <a:lnTo>
                    <a:pt x="269" y="92"/>
                  </a:lnTo>
                  <a:lnTo>
                    <a:pt x="256" y="92"/>
                  </a:lnTo>
                  <a:lnTo>
                    <a:pt x="243" y="92"/>
                  </a:lnTo>
                  <a:lnTo>
                    <a:pt x="249" y="99"/>
                  </a:lnTo>
                  <a:lnTo>
                    <a:pt x="249" y="99"/>
                  </a:lnTo>
                  <a:lnTo>
                    <a:pt x="256" y="105"/>
                  </a:lnTo>
                  <a:lnTo>
                    <a:pt x="263" y="105"/>
                  </a:lnTo>
                  <a:lnTo>
                    <a:pt x="263" y="112"/>
                  </a:lnTo>
                  <a:lnTo>
                    <a:pt x="269" y="119"/>
                  </a:lnTo>
                  <a:lnTo>
                    <a:pt x="269" y="119"/>
                  </a:lnTo>
                  <a:lnTo>
                    <a:pt x="276" y="125"/>
                  </a:lnTo>
                  <a:lnTo>
                    <a:pt x="276" y="132"/>
                  </a:lnTo>
                  <a:lnTo>
                    <a:pt x="276" y="138"/>
                  </a:lnTo>
                  <a:lnTo>
                    <a:pt x="282" y="138"/>
                  </a:lnTo>
                  <a:lnTo>
                    <a:pt x="282" y="145"/>
                  </a:lnTo>
                  <a:lnTo>
                    <a:pt x="282" y="151"/>
                  </a:lnTo>
                  <a:lnTo>
                    <a:pt x="282" y="151"/>
                  </a:lnTo>
                  <a:lnTo>
                    <a:pt x="282" y="165"/>
                  </a:lnTo>
                  <a:lnTo>
                    <a:pt x="276" y="178"/>
                  </a:lnTo>
                  <a:lnTo>
                    <a:pt x="276" y="171"/>
                  </a:lnTo>
                  <a:lnTo>
                    <a:pt x="276" y="165"/>
                  </a:lnTo>
                  <a:lnTo>
                    <a:pt x="269" y="158"/>
                  </a:lnTo>
                  <a:lnTo>
                    <a:pt x="269" y="151"/>
                  </a:lnTo>
                  <a:lnTo>
                    <a:pt x="269" y="145"/>
                  </a:lnTo>
                  <a:lnTo>
                    <a:pt x="263" y="145"/>
                  </a:lnTo>
                  <a:lnTo>
                    <a:pt x="263" y="138"/>
                  </a:lnTo>
                  <a:lnTo>
                    <a:pt x="256" y="132"/>
                  </a:lnTo>
                  <a:lnTo>
                    <a:pt x="249" y="132"/>
                  </a:lnTo>
                  <a:lnTo>
                    <a:pt x="249" y="125"/>
                  </a:lnTo>
                  <a:lnTo>
                    <a:pt x="243" y="125"/>
                  </a:lnTo>
                  <a:lnTo>
                    <a:pt x="236" y="119"/>
                  </a:lnTo>
                  <a:lnTo>
                    <a:pt x="236" y="119"/>
                  </a:lnTo>
                  <a:lnTo>
                    <a:pt x="230" y="119"/>
                  </a:lnTo>
                  <a:lnTo>
                    <a:pt x="223" y="112"/>
                  </a:lnTo>
                  <a:lnTo>
                    <a:pt x="217" y="112"/>
                  </a:lnTo>
                  <a:lnTo>
                    <a:pt x="217" y="112"/>
                  </a:lnTo>
                  <a:lnTo>
                    <a:pt x="210" y="112"/>
                  </a:lnTo>
                  <a:lnTo>
                    <a:pt x="203" y="112"/>
                  </a:lnTo>
                  <a:lnTo>
                    <a:pt x="197" y="112"/>
                  </a:lnTo>
                  <a:lnTo>
                    <a:pt x="184" y="112"/>
                  </a:lnTo>
                  <a:lnTo>
                    <a:pt x="177" y="112"/>
                  </a:lnTo>
                  <a:lnTo>
                    <a:pt x="164" y="119"/>
                  </a:lnTo>
                  <a:lnTo>
                    <a:pt x="151" y="125"/>
                  </a:lnTo>
                  <a:lnTo>
                    <a:pt x="138" y="138"/>
                  </a:lnTo>
                  <a:lnTo>
                    <a:pt x="125" y="145"/>
                  </a:lnTo>
                  <a:lnTo>
                    <a:pt x="118" y="145"/>
                  </a:lnTo>
                  <a:lnTo>
                    <a:pt x="112" y="151"/>
                  </a:lnTo>
                  <a:lnTo>
                    <a:pt x="98" y="158"/>
                  </a:lnTo>
                  <a:lnTo>
                    <a:pt x="85" y="171"/>
                  </a:lnTo>
                  <a:lnTo>
                    <a:pt x="72" y="178"/>
                  </a:lnTo>
                  <a:lnTo>
                    <a:pt x="66" y="191"/>
                  </a:lnTo>
                  <a:lnTo>
                    <a:pt x="52" y="204"/>
                  </a:lnTo>
                  <a:lnTo>
                    <a:pt x="46" y="217"/>
                  </a:lnTo>
                  <a:lnTo>
                    <a:pt x="33" y="224"/>
                  </a:lnTo>
                  <a:lnTo>
                    <a:pt x="26" y="237"/>
                  </a:lnTo>
                  <a:lnTo>
                    <a:pt x="13" y="250"/>
                  </a:lnTo>
                  <a:lnTo>
                    <a:pt x="6" y="263"/>
                  </a:lnTo>
                  <a:lnTo>
                    <a:pt x="0" y="276"/>
                  </a:lnTo>
                  <a:lnTo>
                    <a:pt x="0" y="237"/>
                  </a:lnTo>
                  <a:lnTo>
                    <a:pt x="6" y="224"/>
                  </a:lnTo>
                  <a:lnTo>
                    <a:pt x="13" y="217"/>
                  </a:lnTo>
                  <a:lnTo>
                    <a:pt x="20" y="204"/>
                  </a:lnTo>
                  <a:lnTo>
                    <a:pt x="26" y="191"/>
                  </a:lnTo>
                  <a:lnTo>
                    <a:pt x="26" y="191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n-NO"/>
            </a:p>
          </p:txBody>
        </p:sp>
      </p:grpSp>
      <p:sp>
        <p:nvSpPr>
          <p:cNvPr id="1162" name="Rectangle 138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b-NO" smtClean="0"/>
              <a:t>Klikk for å redigere tittelstil i malen</a:t>
            </a:r>
          </a:p>
        </p:txBody>
      </p:sp>
      <p:sp>
        <p:nvSpPr>
          <p:cNvPr id="1163" name="Rectangle 139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CC0000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CC0000"/>
          </a:solidFill>
          <a:latin typeface="Trebuchet MS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CC0000"/>
          </a:solidFill>
          <a:latin typeface="Trebuchet MS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CC0000"/>
          </a:solidFill>
          <a:latin typeface="Trebuchet MS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CC0000"/>
          </a:solidFill>
          <a:latin typeface="Trebuchet MS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CC0000"/>
          </a:solidFill>
          <a:latin typeface="Trebuchet MS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CC0000"/>
          </a:solidFill>
          <a:latin typeface="Trebuchet MS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CC0000"/>
          </a:solidFill>
          <a:latin typeface="Trebuchet MS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CC0000"/>
          </a:solidFill>
          <a:latin typeface="Trebuchet MS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Char char="•"/>
        <a:defRPr sz="26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Char char="–"/>
        <a:defRPr sz="22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Char char="•"/>
        <a:defRPr sz="16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Char char="–"/>
        <a:defRPr sz="16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15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emf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980728"/>
            <a:ext cx="8028384" cy="3871523"/>
          </a:xfrm>
          <a:prstGeom prst="rect">
            <a:avLst/>
          </a:prstGeom>
        </p:spPr>
      </p:pic>
      <p:sp>
        <p:nvSpPr>
          <p:cNvPr id="3" name="TekstSylinder 2"/>
          <p:cNvSpPr txBox="1"/>
          <p:nvPr/>
        </p:nvSpPr>
        <p:spPr>
          <a:xfrm>
            <a:off x="2555776" y="5085184"/>
            <a:ext cx="409759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n-NO" sz="2800" b="1" dirty="0" smtClean="0">
                <a:solidFill>
                  <a:srgbClr val="FF0000"/>
                </a:solidFill>
              </a:rPr>
              <a:t>Rådmannen sitt framlegg</a:t>
            </a:r>
          </a:p>
          <a:p>
            <a:pPr algn="ctr"/>
            <a:r>
              <a:rPr lang="nn-NO" sz="2800" b="1" dirty="0" smtClean="0">
                <a:solidFill>
                  <a:srgbClr val="FF0000"/>
                </a:solidFill>
              </a:rPr>
              <a:t>25. oktober 2018 </a:t>
            </a:r>
            <a:endParaRPr lang="nb-NO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85918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dirty="0"/>
              <a:t>Inntekter og ressursbruk</a:t>
            </a:r>
            <a:endParaRPr lang="nb-NO" dirty="0"/>
          </a:p>
        </p:txBody>
      </p:sp>
      <p:pic>
        <p:nvPicPr>
          <p:cNvPr id="3" name="Bild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1484784"/>
            <a:ext cx="7172325" cy="472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8150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dirty="0" smtClean="0"/>
              <a:t>Ressursbruk I</a:t>
            </a:r>
            <a:endParaRPr lang="nb-NO" dirty="0"/>
          </a:p>
        </p:txBody>
      </p:sp>
      <p:pic>
        <p:nvPicPr>
          <p:cNvPr id="3" name="Bild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76" y="1556792"/>
            <a:ext cx="7305675" cy="4791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75972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dirty="0" smtClean="0"/>
              <a:t>Ressursbruk II</a:t>
            </a:r>
            <a:endParaRPr lang="nb-NO" dirty="0"/>
          </a:p>
        </p:txBody>
      </p:sp>
      <p:pic>
        <p:nvPicPr>
          <p:cNvPr id="3" name="Bild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76" y="1484784"/>
            <a:ext cx="7248525" cy="471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21325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02726" y="260648"/>
            <a:ext cx="7772400" cy="1143000"/>
          </a:xfrm>
        </p:spPr>
        <p:txBody>
          <a:bodyPr/>
          <a:lstStyle/>
          <a:p>
            <a:r>
              <a:rPr lang="nn-NO" dirty="0" smtClean="0"/>
              <a:t>Budsjettforslaget</a:t>
            </a:r>
            <a:br>
              <a:rPr lang="nn-NO" dirty="0" smtClean="0"/>
            </a:br>
            <a:r>
              <a:rPr lang="nn-NO" dirty="0" smtClean="0"/>
              <a:t>Skatt og ramme, frie inntekter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772135" y="1772816"/>
            <a:ext cx="7772400" cy="4114800"/>
          </a:xfrm>
        </p:spPr>
        <p:txBody>
          <a:bodyPr/>
          <a:lstStyle/>
          <a:p>
            <a:r>
              <a:rPr lang="nn-NO" sz="2400" dirty="0" smtClean="0"/>
              <a:t>Legg til grunn at Stord vil oppnå budsjettert skattevekst i 2018 (8,8%)</a:t>
            </a:r>
            <a:r>
              <a:rPr lang="nb-NO" sz="2400" dirty="0"/>
              <a:t/>
            </a:r>
            <a:br>
              <a:rPr lang="nb-NO" sz="2400" dirty="0"/>
            </a:br>
            <a:r>
              <a:rPr lang="nb-NO" sz="2400" dirty="0" smtClean="0"/>
              <a:t>- 30.9 var veksten 3,2%, avviket -13,7 mill.</a:t>
            </a:r>
            <a:br>
              <a:rPr lang="nb-NO" sz="2400" dirty="0" smtClean="0"/>
            </a:br>
            <a:r>
              <a:rPr lang="nb-NO" sz="2400" dirty="0" smtClean="0"/>
              <a:t>- 31.10 avviket -8 mill. inkl. </a:t>
            </a:r>
            <a:r>
              <a:rPr lang="nb-NO" sz="2400" dirty="0" err="1" smtClean="0"/>
              <a:t>innt</a:t>
            </a:r>
            <a:r>
              <a:rPr lang="nb-NO" sz="2400" dirty="0" smtClean="0"/>
              <a:t>. utjamning</a:t>
            </a:r>
            <a:br>
              <a:rPr lang="nb-NO" sz="2400" dirty="0" smtClean="0"/>
            </a:br>
            <a:r>
              <a:rPr lang="nb-NO" sz="2400" dirty="0" smtClean="0"/>
              <a:t>- det går ofte opp på slutten av året</a:t>
            </a:r>
          </a:p>
          <a:p>
            <a:r>
              <a:rPr lang="nn-NO" sz="2400" dirty="0" smtClean="0"/>
              <a:t>Budsjettert vekst i 2019 3,4 prosent (4 inkl. eigedomsskatt)</a:t>
            </a:r>
            <a:br>
              <a:rPr lang="nn-NO" sz="2400" dirty="0" smtClean="0"/>
            </a:br>
            <a:r>
              <a:rPr lang="nn-NO" sz="2400" dirty="0" smtClean="0"/>
              <a:t>- legg til grunn at aktiviteten er på veg opp mot eit meir normalt nivå (vanlegvis rundt 96%, 89% 2017)</a:t>
            </a:r>
          </a:p>
          <a:p>
            <a:r>
              <a:rPr lang="nn-NO" sz="2400" dirty="0" smtClean="0"/>
              <a:t>For åra 2020-2022 er det lagt til grunn vekst på 2, 5 og 4%, bygd på SSB sine prognosar</a:t>
            </a:r>
            <a:endParaRPr lang="nb-NO" sz="2400" dirty="0" smtClean="0"/>
          </a:p>
          <a:p>
            <a:endParaRPr lang="nn-NO" sz="2400" dirty="0" smtClean="0"/>
          </a:p>
        </p:txBody>
      </p:sp>
    </p:spTree>
    <p:extLst>
      <p:ext uri="{BB962C8B-B14F-4D97-AF65-F5344CB8AC3E}">
        <p14:creationId xmlns:p14="http://schemas.microsoft.com/office/powerpoint/2010/main" val="7670677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dirty="0" smtClean="0"/>
              <a:t>Eigedomsskatt, framlegg om endring av </a:t>
            </a:r>
            <a:r>
              <a:rPr lang="nn-NO" dirty="0" err="1" smtClean="0"/>
              <a:t>skattesatsene</a:t>
            </a:r>
            <a:endParaRPr lang="nb-NO" dirty="0"/>
          </a:p>
        </p:txBody>
      </p:sp>
      <p:graphicFrame>
        <p:nvGraphicFramePr>
          <p:cNvPr id="4" name="Plassholder for innhold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01888688"/>
              </p:ext>
            </p:extLst>
          </p:nvPr>
        </p:nvGraphicFramePr>
        <p:xfrm>
          <a:off x="685800" y="1981200"/>
          <a:ext cx="7772400" cy="2748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98368">
                  <a:extLst>
                    <a:ext uri="{9D8B030D-6E8A-4147-A177-3AD203B41FA5}">
                      <a16:colId xmlns:a16="http://schemas.microsoft.com/office/drawing/2014/main" val="325463206"/>
                    </a:ext>
                  </a:extLst>
                </a:gridCol>
                <a:gridCol w="2374032">
                  <a:extLst>
                    <a:ext uri="{9D8B030D-6E8A-4147-A177-3AD203B41FA5}">
                      <a16:colId xmlns:a16="http://schemas.microsoft.com/office/drawing/2014/main" val="402688777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n-NO" dirty="0" smtClean="0"/>
                        <a:t>Mill. kr.</a:t>
                      </a:r>
                      <a:endParaRPr lang="nb-N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41842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n-NO" sz="2000" dirty="0" smtClean="0"/>
                        <a:t>Bustader og fritidseigedomar, 2,5 0/00</a:t>
                      </a:r>
                      <a:endParaRPr lang="nb-NO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n-NO" sz="2000" dirty="0" smtClean="0"/>
                        <a:t>30 160</a:t>
                      </a:r>
                      <a:endParaRPr lang="nb-NO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06595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n-NO" sz="2000" dirty="0" err="1" smtClean="0"/>
                        <a:t>Ubebygde</a:t>
                      </a:r>
                      <a:r>
                        <a:rPr lang="nn-NO" sz="2000" baseline="0" dirty="0" smtClean="0"/>
                        <a:t> tomter, 5 0/00</a:t>
                      </a:r>
                      <a:endParaRPr lang="nb-NO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n-NO" sz="2000" dirty="0" smtClean="0"/>
                        <a:t>1 200</a:t>
                      </a:r>
                      <a:endParaRPr lang="nb-NO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60023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n-NO" sz="2000" dirty="0" smtClean="0"/>
                        <a:t>Næring, 5 0/00</a:t>
                      </a:r>
                      <a:endParaRPr lang="nb-NO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n-NO" sz="2000" dirty="0" smtClean="0"/>
                        <a:t>18 940</a:t>
                      </a:r>
                      <a:endParaRPr lang="nb-NO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14215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n-NO" sz="2000" b="1" dirty="0" smtClean="0"/>
                        <a:t>Budsjett 2019</a:t>
                      </a:r>
                      <a:endParaRPr lang="nb-NO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n-NO" sz="2000" b="1" dirty="0" smtClean="0"/>
                        <a:t>50 300</a:t>
                      </a:r>
                      <a:endParaRPr lang="nb-NO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48871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nb-NO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nb-NO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68261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n-NO" sz="2000" b="1" dirty="0" smtClean="0"/>
                        <a:t>Meirinntekt 2019</a:t>
                      </a:r>
                      <a:endParaRPr lang="nb-NO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n-NO" sz="2000" b="1" dirty="0" smtClean="0"/>
                        <a:t>9</a:t>
                      </a:r>
                      <a:r>
                        <a:rPr lang="nn-NO" sz="2000" b="1" baseline="0" dirty="0" smtClean="0"/>
                        <a:t> 000</a:t>
                      </a:r>
                      <a:endParaRPr lang="nb-NO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94370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546502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85800" y="153345"/>
            <a:ext cx="7772400" cy="1143000"/>
          </a:xfrm>
        </p:spPr>
        <p:txBody>
          <a:bodyPr/>
          <a:lstStyle/>
          <a:p>
            <a:r>
              <a:rPr lang="nn-NO" dirty="0" smtClean="0"/>
              <a:t>Formannskapet/Driftsstyret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719674" y="1286404"/>
            <a:ext cx="7772400" cy="4114800"/>
          </a:xfrm>
        </p:spPr>
        <p:txBody>
          <a:bodyPr/>
          <a:lstStyle/>
          <a:p>
            <a:r>
              <a:rPr lang="nn-NO" dirty="0"/>
              <a:t>Politisk vidareført på dagens nivå</a:t>
            </a:r>
          </a:p>
          <a:p>
            <a:r>
              <a:rPr lang="nn-NO" dirty="0"/>
              <a:t>Reservar vidareført:</a:t>
            </a:r>
            <a:br>
              <a:rPr lang="nn-NO" dirty="0"/>
            </a:br>
            <a:r>
              <a:rPr lang="nn-NO" dirty="0"/>
              <a:t>- 1,5 mill. til </a:t>
            </a:r>
            <a:r>
              <a:rPr lang="nn-NO" dirty="0" err="1"/>
              <a:t>disp</a:t>
            </a:r>
            <a:r>
              <a:rPr lang="nn-NO" dirty="0"/>
              <a:t>. for kommunestyret</a:t>
            </a:r>
            <a:br>
              <a:rPr lang="nn-NO" dirty="0"/>
            </a:br>
            <a:r>
              <a:rPr lang="nn-NO" dirty="0"/>
              <a:t>- 0,6 mill. til </a:t>
            </a:r>
            <a:r>
              <a:rPr lang="nn-NO" dirty="0" err="1"/>
              <a:t>disp</a:t>
            </a:r>
            <a:r>
              <a:rPr lang="nn-NO" dirty="0"/>
              <a:t>. for formannskapet </a:t>
            </a:r>
            <a:endParaRPr lang="nn-NO" dirty="0" smtClean="0"/>
          </a:p>
          <a:p>
            <a:r>
              <a:rPr lang="nn-NO" dirty="0"/>
              <a:t>Ikkje sparekrav i Stillingsgruppa og </a:t>
            </a:r>
            <a:r>
              <a:rPr lang="nn-NO" dirty="0" err="1"/>
              <a:t>trepart</a:t>
            </a:r>
            <a:r>
              <a:rPr lang="nn-NO" dirty="0"/>
              <a:t>-samarbeidet (3,2 mill.)</a:t>
            </a:r>
          </a:p>
          <a:p>
            <a:r>
              <a:rPr lang="nn-NO" dirty="0" smtClean="0"/>
              <a:t>Løn, </a:t>
            </a:r>
            <a:r>
              <a:rPr lang="nn-NO" dirty="0" err="1" smtClean="0"/>
              <a:t>personal</a:t>
            </a:r>
            <a:r>
              <a:rPr lang="nn-NO" dirty="0" smtClean="0"/>
              <a:t> og rekneskap er redusert med to stillingar </a:t>
            </a:r>
          </a:p>
          <a:p>
            <a:r>
              <a:rPr lang="nn-NO" dirty="0" smtClean="0"/>
              <a:t>Tek ikkje inn lærlingar i 2019 </a:t>
            </a:r>
          </a:p>
          <a:p>
            <a:r>
              <a:rPr lang="nn-NO" dirty="0" smtClean="0"/>
              <a:t>Avvikla ordninga med senioravtalar (1,6 mill.)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2962186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dirty="0" smtClean="0"/>
              <a:t>IKT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n-NO" dirty="0" smtClean="0"/>
              <a:t>2,3 </a:t>
            </a:r>
            <a:r>
              <a:rPr lang="nn-NO" dirty="0"/>
              <a:t>mill. </a:t>
            </a:r>
            <a:r>
              <a:rPr lang="nn-NO" dirty="0" smtClean="0"/>
              <a:t>til elev-</a:t>
            </a:r>
            <a:r>
              <a:rPr lang="nn-NO" dirty="0" err="1" smtClean="0"/>
              <a:t>pc’ar</a:t>
            </a:r>
            <a:r>
              <a:rPr lang="nn-NO" dirty="0" smtClean="0"/>
              <a:t>, Stord-skulen vil i </a:t>
            </a:r>
            <a:r>
              <a:rPr lang="nn-NO" dirty="0"/>
              <a:t>løpet av 2019 ha ein maskin per elv frå 5.-</a:t>
            </a:r>
            <a:r>
              <a:rPr lang="nn-NO" dirty="0" smtClean="0"/>
              <a:t>10.trinn</a:t>
            </a:r>
          </a:p>
          <a:p>
            <a:r>
              <a:rPr lang="nn-NO" dirty="0" err="1" smtClean="0"/>
              <a:t>Oppgradering</a:t>
            </a:r>
            <a:r>
              <a:rPr lang="nn-NO" dirty="0" smtClean="0"/>
              <a:t> løns- og personalsystem 0,7 mill.</a:t>
            </a:r>
          </a:p>
          <a:p>
            <a:r>
              <a:rPr lang="nn-NO" dirty="0" err="1" smtClean="0"/>
              <a:t>Oppgradering</a:t>
            </a:r>
            <a:r>
              <a:rPr lang="nn-NO" dirty="0" smtClean="0"/>
              <a:t> trådlause nettverk m.m. i skulane 1,37 mill.</a:t>
            </a:r>
          </a:p>
          <a:p>
            <a:r>
              <a:rPr lang="nn-NO" dirty="0" smtClean="0"/>
              <a:t>Server- og lagringskapasitet 2,77 mill. kr. 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2098239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dirty="0" smtClean="0"/>
              <a:t>Kyrkja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n-NO" dirty="0" smtClean="0"/>
              <a:t>Driftstilskot prisjustert</a:t>
            </a:r>
          </a:p>
          <a:p>
            <a:r>
              <a:rPr lang="nn-NO" dirty="0" smtClean="0"/>
              <a:t>Ordninga med tilskot til kremasjon vidareført</a:t>
            </a:r>
          </a:p>
          <a:p>
            <a:r>
              <a:rPr lang="nn-NO" dirty="0" smtClean="0"/>
              <a:t>12 mill. til prosesjonsveg Stord i 2020-21</a:t>
            </a:r>
          </a:p>
          <a:p>
            <a:r>
              <a:rPr lang="nn-NO" dirty="0" smtClean="0"/>
              <a:t>1,7 mill. årleg til rehabilitering av kyrkjene og utstyr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0970130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27584" y="2420888"/>
            <a:ext cx="7772400" cy="1143000"/>
          </a:xfrm>
        </p:spPr>
        <p:txBody>
          <a:bodyPr/>
          <a:lstStyle/>
          <a:p>
            <a:r>
              <a:rPr lang="nn-NO" sz="9600" dirty="0" smtClean="0"/>
              <a:t>Oppvekst og utdanning</a:t>
            </a:r>
            <a:endParaRPr lang="nb-NO" sz="9600" dirty="0"/>
          </a:p>
        </p:txBody>
      </p:sp>
    </p:spTree>
    <p:extLst>
      <p:ext uri="{BB962C8B-B14F-4D97-AF65-F5344CB8AC3E}">
        <p14:creationId xmlns:p14="http://schemas.microsoft.com/office/powerpoint/2010/main" val="33235901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dirty="0" smtClean="0"/>
              <a:t>Barnehagar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n-NO" dirty="0" smtClean="0"/>
              <a:t>Pedagognorm og bemanningsnorm, kostnad</a:t>
            </a:r>
            <a:br>
              <a:rPr lang="nn-NO" dirty="0" smtClean="0"/>
            </a:br>
            <a:r>
              <a:rPr lang="nn-NO" dirty="0" smtClean="0"/>
              <a:t>1,9 mill. i 2019</a:t>
            </a:r>
          </a:p>
          <a:p>
            <a:r>
              <a:rPr lang="nn-NO" dirty="0" smtClean="0"/>
              <a:t>Ny kommunal barnehage i Sagvåg skal vera klar 2021</a:t>
            </a:r>
          </a:p>
          <a:p>
            <a:r>
              <a:rPr lang="nn-NO" dirty="0" smtClean="0"/>
              <a:t>128,8 mill. kr i tilskot til private barnehagar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488650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dirty="0" smtClean="0"/>
              <a:t>Budsjettforslaget byggjer på: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n-NO" dirty="0" smtClean="0"/>
              <a:t>Økonomiplan 2018-2021</a:t>
            </a:r>
          </a:p>
          <a:p>
            <a:r>
              <a:rPr lang="nn-NO" dirty="0" smtClean="0"/>
              <a:t>Utviklinga i 2018</a:t>
            </a:r>
            <a:br>
              <a:rPr lang="nn-NO" dirty="0" smtClean="0"/>
            </a:br>
            <a:r>
              <a:rPr lang="nn-NO" dirty="0" smtClean="0"/>
              <a:t>- utvikling i tenesteyting</a:t>
            </a:r>
            <a:br>
              <a:rPr lang="nn-NO" dirty="0" smtClean="0"/>
            </a:br>
            <a:r>
              <a:rPr lang="nn-NO" dirty="0" smtClean="0"/>
              <a:t>- revidert budsjett, andre vedtak</a:t>
            </a:r>
          </a:p>
          <a:p>
            <a:r>
              <a:rPr lang="nn-NO" dirty="0" smtClean="0"/>
              <a:t>Forslaget til statsbudsjett</a:t>
            </a:r>
          </a:p>
        </p:txBody>
      </p:sp>
    </p:spTree>
    <p:extLst>
      <p:ext uri="{BB962C8B-B14F-4D97-AF65-F5344CB8AC3E}">
        <p14:creationId xmlns:p14="http://schemas.microsoft.com/office/powerpoint/2010/main" val="31382711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55576" y="116632"/>
            <a:ext cx="7772400" cy="1143000"/>
          </a:xfrm>
        </p:spPr>
        <p:txBody>
          <a:bodyPr/>
          <a:lstStyle/>
          <a:p>
            <a:r>
              <a:rPr lang="nn-NO" dirty="0" smtClean="0"/>
              <a:t>Skule, </a:t>
            </a:r>
            <a:r>
              <a:rPr lang="nn-NO" dirty="0" err="1" smtClean="0"/>
              <a:t>SFO</a:t>
            </a:r>
            <a:r>
              <a:rPr lang="nn-NO" dirty="0" smtClean="0"/>
              <a:t>, Vaksenopplæringa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720575" y="1224374"/>
            <a:ext cx="7772400" cy="4114800"/>
          </a:xfrm>
        </p:spPr>
        <p:txBody>
          <a:bodyPr/>
          <a:lstStyle/>
          <a:p>
            <a:r>
              <a:rPr lang="nn-NO" dirty="0" smtClean="0"/>
              <a:t>Skulen tilført 7,3 mill. for å finansiera lærarnorma</a:t>
            </a:r>
          </a:p>
          <a:p>
            <a:r>
              <a:rPr lang="nn-NO" dirty="0" smtClean="0"/>
              <a:t>Driftsbudsjettet i skulen redusert med 1,2 mill.</a:t>
            </a:r>
          </a:p>
          <a:p>
            <a:r>
              <a:rPr lang="nn-NO" dirty="0" smtClean="0"/>
              <a:t>Forslag om å avvikla MOT frå hausten 2019</a:t>
            </a:r>
          </a:p>
          <a:p>
            <a:r>
              <a:rPr lang="nn-NO" dirty="0" smtClean="0"/>
              <a:t>Foreldrebetalinga i </a:t>
            </a:r>
            <a:r>
              <a:rPr lang="nn-NO" dirty="0" err="1" smtClean="0"/>
              <a:t>SFO</a:t>
            </a:r>
            <a:r>
              <a:rPr lang="nn-NO" dirty="0" smtClean="0"/>
              <a:t> prisjustert 12%, sjølvkostfinansiert</a:t>
            </a:r>
          </a:p>
          <a:p>
            <a:r>
              <a:rPr lang="nn-NO" dirty="0" smtClean="0"/>
              <a:t>To stillingar vakante i Vaksenopplæringa </a:t>
            </a:r>
            <a:br>
              <a:rPr lang="nn-NO" dirty="0" smtClean="0"/>
            </a:br>
            <a:r>
              <a:rPr lang="nn-NO" dirty="0" smtClean="0"/>
              <a:t>(1,5 mill.)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9510178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00902" y="332656"/>
            <a:ext cx="7772400" cy="1143000"/>
          </a:xfrm>
        </p:spPr>
        <p:txBody>
          <a:bodyPr/>
          <a:lstStyle/>
          <a:p>
            <a:r>
              <a:rPr lang="nn-NO" dirty="0" smtClean="0"/>
              <a:t>Skule, investeringar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700902" y="1475656"/>
            <a:ext cx="7772400" cy="4114800"/>
          </a:xfrm>
        </p:spPr>
        <p:txBody>
          <a:bodyPr/>
          <a:lstStyle/>
          <a:p>
            <a:r>
              <a:rPr lang="nn-NO" dirty="0" smtClean="0"/>
              <a:t>Prioritera å byggja ut skulekapasiteten </a:t>
            </a:r>
            <a:r>
              <a:rPr lang="nn-NO" dirty="0"/>
              <a:t>i </a:t>
            </a:r>
            <a:r>
              <a:rPr lang="nn-NO" dirty="0" smtClean="0"/>
              <a:t>sentrum jf. forstudie, tiltak ved Langeland skule:</a:t>
            </a:r>
            <a:r>
              <a:rPr lang="nn-NO" dirty="0"/>
              <a:t/>
            </a:r>
            <a:br>
              <a:rPr lang="nn-NO" dirty="0"/>
            </a:br>
            <a:r>
              <a:rPr lang="nn-NO" dirty="0"/>
              <a:t>- byggja om </a:t>
            </a:r>
            <a:r>
              <a:rPr lang="nn-NO" dirty="0" err="1"/>
              <a:t>gymsalen</a:t>
            </a:r>
            <a:r>
              <a:rPr lang="nn-NO" dirty="0"/>
              <a:t> til tre klasserom i </a:t>
            </a:r>
            <a:r>
              <a:rPr lang="nn-NO" dirty="0" smtClean="0"/>
              <a:t>2019 (10,2 mill.)</a:t>
            </a:r>
            <a:r>
              <a:rPr lang="nn-NO" dirty="0"/>
              <a:t/>
            </a:r>
            <a:br>
              <a:rPr lang="nn-NO" dirty="0"/>
            </a:br>
            <a:r>
              <a:rPr lang="nn-NO" dirty="0"/>
              <a:t>- utvida uteområde </a:t>
            </a:r>
            <a:r>
              <a:rPr lang="nn-NO" dirty="0" smtClean="0"/>
              <a:t>(12 mill.). </a:t>
            </a:r>
            <a:r>
              <a:rPr lang="nn-NO" dirty="0"/>
              <a:t/>
            </a:r>
            <a:br>
              <a:rPr lang="nn-NO" dirty="0"/>
            </a:br>
            <a:r>
              <a:rPr lang="nn-NO" dirty="0"/>
              <a:t>- ny </a:t>
            </a:r>
            <a:r>
              <a:rPr lang="nn-NO" dirty="0" err="1"/>
              <a:t>gymsal</a:t>
            </a:r>
            <a:r>
              <a:rPr lang="nn-NO" dirty="0"/>
              <a:t> i </a:t>
            </a:r>
            <a:r>
              <a:rPr lang="nn-NO" dirty="0" smtClean="0"/>
              <a:t>2020 (23,3 mill.)</a:t>
            </a:r>
          </a:p>
          <a:p>
            <a:r>
              <a:rPr lang="nn-NO" dirty="0"/>
              <a:t>Ny Nysæter ungdomskule og idrettshall </a:t>
            </a:r>
            <a:r>
              <a:rPr lang="nn-NO" dirty="0" smtClean="0"/>
              <a:t>foreslått utsett </a:t>
            </a:r>
            <a:r>
              <a:rPr lang="nn-NO" dirty="0"/>
              <a:t>½ år til årsskifte </a:t>
            </a:r>
            <a:r>
              <a:rPr lang="nn-NO" dirty="0" smtClean="0"/>
              <a:t>2021-2022</a:t>
            </a:r>
            <a:br>
              <a:rPr lang="nn-NO" dirty="0" smtClean="0"/>
            </a:br>
            <a:r>
              <a:rPr lang="nn-NO" dirty="0" smtClean="0"/>
              <a:t>- trong for å vurdera bassenget</a:t>
            </a:r>
            <a:br>
              <a:rPr lang="nn-NO" dirty="0" smtClean="0"/>
            </a:br>
            <a:r>
              <a:rPr lang="nn-NO" dirty="0" smtClean="0"/>
              <a:t>- 193 mill. i 2019-2021</a:t>
            </a:r>
            <a:endParaRPr lang="nn-NO" dirty="0"/>
          </a:p>
          <a:p>
            <a:endParaRPr lang="nn-NO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327533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dirty="0" smtClean="0"/>
              <a:t>«Bassengsituasjonen»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n-NO" dirty="0" smtClean="0"/>
              <a:t>Det er trong for full </a:t>
            </a:r>
            <a:r>
              <a:rPr lang="nn-NO" dirty="0"/>
              <a:t>rehabilitering av </a:t>
            </a:r>
            <a:r>
              <a:rPr lang="nn-NO" dirty="0" smtClean="0"/>
              <a:t>bassenget på Nysæter</a:t>
            </a:r>
          </a:p>
          <a:p>
            <a:r>
              <a:rPr lang="nn-NO" dirty="0" smtClean="0"/>
              <a:t>Det </a:t>
            </a:r>
            <a:r>
              <a:rPr lang="nn-NO" dirty="0"/>
              <a:t>er også trong for </a:t>
            </a:r>
            <a:r>
              <a:rPr lang="nn-NO" dirty="0" err="1"/>
              <a:t>oppgradering</a:t>
            </a:r>
            <a:r>
              <a:rPr lang="nn-NO" dirty="0"/>
              <a:t> av bassenget i </a:t>
            </a:r>
            <a:r>
              <a:rPr lang="nn-NO" dirty="0" smtClean="0"/>
              <a:t>kulturhuset</a:t>
            </a:r>
          </a:p>
          <a:p>
            <a:r>
              <a:rPr lang="nn-NO" dirty="0" smtClean="0"/>
              <a:t>Rådmannen </a:t>
            </a:r>
            <a:r>
              <a:rPr lang="nn-NO" dirty="0"/>
              <a:t>har sett i gang eit arbeid med å kartlegga stoda for bassenga og alternative </a:t>
            </a:r>
            <a:r>
              <a:rPr lang="nn-NO" dirty="0" smtClean="0"/>
              <a:t>løysingar</a:t>
            </a:r>
          </a:p>
          <a:p>
            <a:r>
              <a:rPr lang="nn-NO" dirty="0" smtClean="0"/>
              <a:t>Dette </a:t>
            </a:r>
            <a:r>
              <a:rPr lang="nn-NO" dirty="0"/>
              <a:t>arbeidet vil verta lagt fram for politisk handsaming over nyttår. </a:t>
            </a:r>
            <a:endParaRPr lang="nb-NO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7942353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dirty="0" smtClean="0"/>
              <a:t>Eining for førebyggjande tenester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n-NO" dirty="0"/>
              <a:t>Driftsbudsjettet er redusert med 0,5 mill</a:t>
            </a:r>
            <a:r>
              <a:rPr lang="nn-NO" dirty="0" smtClean="0"/>
              <a:t>., men det vil også i 2019 bli søkt statsmidlar for å styrka tenesta</a:t>
            </a:r>
          </a:p>
          <a:p>
            <a:r>
              <a:rPr lang="nn-NO" dirty="0" smtClean="0"/>
              <a:t>Det er ikkje funne rom for å rekruttera psykolog i 2019, men lagt inn frå 2020</a:t>
            </a:r>
          </a:p>
        </p:txBody>
      </p:sp>
    </p:spTree>
    <p:extLst>
      <p:ext uri="{BB962C8B-B14F-4D97-AF65-F5344CB8AC3E}">
        <p14:creationId xmlns:p14="http://schemas.microsoft.com/office/powerpoint/2010/main" val="159004364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dirty="0" smtClean="0"/>
              <a:t>Barnevern	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n-NO" dirty="0"/>
              <a:t>Med utgangspunkt i kjende vedtak er det lagt inn ein auke i tiltaksbudsjettet til barnevernet på 6 mill. kr. </a:t>
            </a:r>
            <a:endParaRPr lang="nn-NO" dirty="0" smtClean="0"/>
          </a:p>
          <a:p>
            <a:r>
              <a:rPr lang="nn-NO" dirty="0" smtClean="0"/>
              <a:t>Budsjettframlegget </a:t>
            </a:r>
            <a:r>
              <a:rPr lang="nn-NO" dirty="0"/>
              <a:t>tek høgde for at det skal kunna etablerast </a:t>
            </a:r>
            <a:r>
              <a:rPr lang="nn-NO" dirty="0" err="1"/>
              <a:t>barnevernvakt</a:t>
            </a:r>
            <a:r>
              <a:rPr lang="nn-NO" dirty="0"/>
              <a:t> for dei tre samarbeidskommunane frå hausten 2019. </a:t>
            </a:r>
            <a:endParaRPr lang="nb-NO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9514933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dirty="0" smtClean="0"/>
              <a:t>Kulturskulen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n-NO" dirty="0"/>
              <a:t>Stord kulturskule har 638 elevar som opptek 854 </a:t>
            </a:r>
            <a:r>
              <a:rPr lang="nn-NO" dirty="0" smtClean="0"/>
              <a:t>elevplassar</a:t>
            </a:r>
          </a:p>
          <a:p>
            <a:r>
              <a:rPr lang="nn-NO" dirty="0" smtClean="0"/>
              <a:t>For </a:t>
            </a:r>
            <a:r>
              <a:rPr lang="nn-NO" dirty="0"/>
              <a:t>å styrka </a:t>
            </a:r>
            <a:r>
              <a:rPr lang="nn-NO" dirty="0" smtClean="0"/>
              <a:t>budsjettet </a:t>
            </a:r>
            <a:r>
              <a:rPr lang="nn-NO" dirty="0"/>
              <a:t>er det lagt inn auka brukarbetaling, </a:t>
            </a:r>
            <a:r>
              <a:rPr lang="nn-NO" dirty="0" smtClean="0"/>
              <a:t>endra  moderasjonsordning </a:t>
            </a:r>
            <a:r>
              <a:rPr lang="nn-NO" dirty="0"/>
              <a:t>og auka i inntekter på sal av </a:t>
            </a:r>
            <a:r>
              <a:rPr lang="nn-NO" dirty="0" smtClean="0"/>
              <a:t>tenester</a:t>
            </a:r>
          </a:p>
          <a:p>
            <a:r>
              <a:rPr lang="nn-NO" dirty="0" smtClean="0"/>
              <a:t>I </a:t>
            </a:r>
            <a:r>
              <a:rPr lang="nn-NO" dirty="0"/>
              <a:t>tillegg er det lagt opp til å redusera med eit halvt årsverk. Det vil gje ei innsparing på 0,5 mill</a:t>
            </a:r>
            <a:r>
              <a:rPr lang="nn-NO" dirty="0" smtClean="0"/>
              <a:t>. og 30-60 færre elevplassar</a:t>
            </a:r>
            <a:endParaRPr lang="nb-NO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18096540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27584" y="2420888"/>
            <a:ext cx="7772400" cy="1143000"/>
          </a:xfrm>
        </p:spPr>
        <p:txBody>
          <a:bodyPr/>
          <a:lstStyle/>
          <a:p>
            <a:r>
              <a:rPr lang="nn-NO" sz="8800" dirty="0" smtClean="0"/>
              <a:t>Rehabilitering, helse og omsorg</a:t>
            </a:r>
            <a:endParaRPr lang="nb-NO" sz="8800" dirty="0"/>
          </a:p>
        </p:txBody>
      </p:sp>
    </p:spTree>
    <p:extLst>
      <p:ext uri="{BB962C8B-B14F-4D97-AF65-F5344CB8AC3E}">
        <p14:creationId xmlns:p14="http://schemas.microsoft.com/office/powerpoint/2010/main" val="196327473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7772400" cy="1143000"/>
          </a:xfrm>
        </p:spPr>
        <p:txBody>
          <a:bodyPr/>
          <a:lstStyle/>
          <a:p>
            <a:r>
              <a:rPr lang="nn-NO" dirty="0" smtClean="0"/>
              <a:t>Heimebaserte tenester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683568" y="1052736"/>
            <a:ext cx="7772400" cy="4114800"/>
          </a:xfrm>
        </p:spPr>
        <p:txBody>
          <a:bodyPr/>
          <a:lstStyle/>
          <a:p>
            <a:r>
              <a:rPr lang="nn-NO" sz="2800" dirty="0" smtClean="0"/>
              <a:t>Omfattar heimetenestene, </a:t>
            </a:r>
            <a:r>
              <a:rPr lang="nn-NO" sz="2800" dirty="0" err="1" smtClean="0"/>
              <a:t>Knutsaåsen</a:t>
            </a:r>
            <a:r>
              <a:rPr lang="nn-NO" sz="2800" dirty="0" smtClean="0"/>
              <a:t>, psykisk helse og rus, bustader for utviklingshemma + få sjukeheimsplassar = høge utgifter </a:t>
            </a:r>
            <a:r>
              <a:rPr lang="nn-NO" sz="2800" dirty="0"/>
              <a:t>per </a:t>
            </a:r>
            <a:r>
              <a:rPr lang="nn-NO" sz="2800" dirty="0" smtClean="0"/>
              <a:t>mottakar</a:t>
            </a:r>
          </a:p>
          <a:p>
            <a:r>
              <a:rPr lang="nn-NO" sz="2800" dirty="0" smtClean="0"/>
              <a:t>Budsjettet </a:t>
            </a:r>
            <a:r>
              <a:rPr lang="nn-NO" sz="2800" dirty="0"/>
              <a:t>er styrka med 2 mill., som utgjer halvdelen av venta </a:t>
            </a:r>
            <a:r>
              <a:rPr lang="nn-NO" sz="2800" dirty="0" smtClean="0"/>
              <a:t>vekst, men går inn i 2019 med risiko for avvik</a:t>
            </a:r>
          </a:p>
          <a:p>
            <a:r>
              <a:rPr lang="nn-NO" sz="2800" dirty="0" err="1" smtClean="0"/>
              <a:t>Heimetensta</a:t>
            </a:r>
            <a:r>
              <a:rPr lang="nn-NO" sz="2800" dirty="0" smtClean="0"/>
              <a:t> reduserer </a:t>
            </a:r>
            <a:r>
              <a:rPr lang="nn-NO" sz="2800" dirty="0"/>
              <a:t>med 40 prosent merkantilt </a:t>
            </a:r>
            <a:r>
              <a:rPr lang="nn-NO" sz="2800" dirty="0" smtClean="0"/>
              <a:t>årsverk</a:t>
            </a:r>
            <a:endParaRPr lang="nb-NO" sz="2800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54382593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85800" y="116632"/>
            <a:ext cx="7772400" cy="1143000"/>
          </a:xfrm>
        </p:spPr>
        <p:txBody>
          <a:bodyPr/>
          <a:lstStyle/>
          <a:p>
            <a:r>
              <a:rPr lang="nn-NO" dirty="0" smtClean="0"/>
              <a:t>Institusjonsdrift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685800" y="1124744"/>
            <a:ext cx="7772400" cy="4114800"/>
          </a:xfrm>
        </p:spPr>
        <p:txBody>
          <a:bodyPr/>
          <a:lstStyle/>
          <a:p>
            <a:r>
              <a:rPr lang="nn-NO" dirty="0"/>
              <a:t>Kommunen har 27 prosent færre plassar enn </a:t>
            </a:r>
            <a:r>
              <a:rPr lang="nn-NO" dirty="0" smtClean="0"/>
              <a:t>samanlikningskommunane, dei </a:t>
            </a:r>
            <a:r>
              <a:rPr lang="nn-NO" dirty="0"/>
              <a:t>mest hjelpetrengande får </a:t>
            </a:r>
            <a:r>
              <a:rPr lang="nn-NO" dirty="0" smtClean="0"/>
              <a:t>plass</a:t>
            </a:r>
          </a:p>
          <a:p>
            <a:r>
              <a:rPr lang="nn-NO" dirty="0" smtClean="0"/>
              <a:t>Budsjettet </a:t>
            </a:r>
            <a:r>
              <a:rPr lang="nn-NO" dirty="0"/>
              <a:t>til </a:t>
            </a:r>
            <a:r>
              <a:rPr lang="nn-NO" dirty="0" smtClean="0"/>
              <a:t>sjukeheimen </a:t>
            </a:r>
            <a:r>
              <a:rPr lang="nn-NO" dirty="0"/>
              <a:t>er redusert med </a:t>
            </a:r>
            <a:r>
              <a:rPr lang="nn-NO" dirty="0" smtClean="0"/>
              <a:t>0,9 </a:t>
            </a:r>
            <a:r>
              <a:rPr lang="nn-NO" dirty="0"/>
              <a:t>mill</a:t>
            </a:r>
            <a:r>
              <a:rPr lang="nn-NO" dirty="0" smtClean="0"/>
              <a:t>. </a:t>
            </a:r>
            <a:endParaRPr lang="nn-NO" dirty="0" smtClean="0"/>
          </a:p>
          <a:p>
            <a:r>
              <a:rPr lang="nn-NO" dirty="0" smtClean="0"/>
              <a:t>Fem </a:t>
            </a:r>
            <a:r>
              <a:rPr lang="nn-NO" dirty="0"/>
              <a:t>nye sjukeheimsplassar vert opna i september 2019, </a:t>
            </a:r>
            <a:r>
              <a:rPr lang="nn-NO" dirty="0" smtClean="0"/>
              <a:t>plassane i </a:t>
            </a:r>
            <a:r>
              <a:rPr lang="nn-NO" dirty="0"/>
              <a:t>Fitjar </a:t>
            </a:r>
            <a:r>
              <a:rPr lang="nn-NO" dirty="0" smtClean="0"/>
              <a:t>vert oppsagde</a:t>
            </a:r>
          </a:p>
          <a:p>
            <a:r>
              <a:rPr lang="nn-NO" dirty="0" smtClean="0"/>
              <a:t>40 </a:t>
            </a:r>
            <a:r>
              <a:rPr lang="nn-NO" dirty="0"/>
              <a:t>mill. til opprusting av </a:t>
            </a:r>
            <a:r>
              <a:rPr lang="nn-NO" dirty="0" err="1" smtClean="0"/>
              <a:t>gamlebygget</a:t>
            </a:r>
            <a:r>
              <a:rPr lang="nn-NO" dirty="0" smtClean="0"/>
              <a:t> foreslått </a:t>
            </a:r>
            <a:r>
              <a:rPr lang="nn-NO" dirty="0"/>
              <a:t>fordelt over </a:t>
            </a:r>
            <a:r>
              <a:rPr lang="nn-NO" dirty="0" smtClean="0"/>
              <a:t>økonomiplanperioden</a:t>
            </a:r>
          </a:p>
          <a:p>
            <a:r>
              <a:rPr lang="nn-NO" dirty="0" smtClean="0"/>
              <a:t>1 </a:t>
            </a:r>
            <a:r>
              <a:rPr lang="nn-NO" dirty="0"/>
              <a:t>mill. til </a:t>
            </a:r>
            <a:r>
              <a:rPr lang="nn-NO" dirty="0" err="1"/>
              <a:t>renovering</a:t>
            </a:r>
            <a:r>
              <a:rPr lang="nn-NO" dirty="0"/>
              <a:t> av </a:t>
            </a:r>
            <a:r>
              <a:rPr lang="nn-NO" dirty="0" err="1" smtClean="0"/>
              <a:t>Knutsaåsen</a:t>
            </a:r>
            <a:endParaRPr lang="nn-NO" dirty="0" smtClean="0"/>
          </a:p>
          <a:p>
            <a:r>
              <a:rPr lang="nn-NO" dirty="0" smtClean="0"/>
              <a:t>Kr </a:t>
            </a:r>
            <a:r>
              <a:rPr lang="nn-NO" dirty="0"/>
              <a:t>100 000 til å greia ut om kommunen skal starta opp eige </a:t>
            </a:r>
            <a:r>
              <a:rPr lang="nn-NO" dirty="0" smtClean="0"/>
              <a:t>produksjonskjøken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22975071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08337" y="188640"/>
            <a:ext cx="7772400" cy="1143000"/>
          </a:xfrm>
        </p:spPr>
        <p:txBody>
          <a:bodyPr/>
          <a:lstStyle/>
          <a:p>
            <a:r>
              <a:rPr lang="nn-NO" dirty="0" smtClean="0"/>
              <a:t>Rehabiliteringssenteret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708337" y="1303558"/>
            <a:ext cx="7772400" cy="4114800"/>
          </a:xfrm>
        </p:spPr>
        <p:txBody>
          <a:bodyPr/>
          <a:lstStyle/>
          <a:p>
            <a:r>
              <a:rPr lang="nn-NO" dirty="0"/>
              <a:t>Budsjettet </a:t>
            </a:r>
            <a:r>
              <a:rPr lang="nn-NO" dirty="0" smtClean="0"/>
              <a:t>er </a:t>
            </a:r>
            <a:r>
              <a:rPr lang="nn-NO" dirty="0"/>
              <a:t>teke ned med 1,15 mill. </a:t>
            </a:r>
            <a:endParaRPr lang="nn-NO" dirty="0" smtClean="0"/>
          </a:p>
          <a:p>
            <a:r>
              <a:rPr lang="nn-NO" dirty="0" smtClean="0"/>
              <a:t>Brukarbetalinga </a:t>
            </a:r>
            <a:r>
              <a:rPr lang="nn-NO" dirty="0"/>
              <a:t>for </a:t>
            </a:r>
            <a:r>
              <a:rPr lang="nn-NO" dirty="0" smtClean="0"/>
              <a:t>terapibehandling er auka </a:t>
            </a:r>
            <a:r>
              <a:rPr lang="nn-NO" dirty="0"/>
              <a:t>og </a:t>
            </a:r>
            <a:r>
              <a:rPr lang="nn-NO" dirty="0" smtClean="0"/>
              <a:t>det er innført eigenbetaling for transporttenester </a:t>
            </a:r>
            <a:r>
              <a:rPr lang="nn-NO" dirty="0"/>
              <a:t>til </a:t>
            </a:r>
            <a:r>
              <a:rPr lang="nn-NO" dirty="0" err="1"/>
              <a:t>Vidstentunet</a:t>
            </a:r>
            <a:r>
              <a:rPr lang="nn-NO" dirty="0"/>
              <a:t> og Sæbø gard </a:t>
            </a:r>
            <a:endParaRPr lang="nn-NO" dirty="0" smtClean="0"/>
          </a:p>
          <a:p>
            <a:r>
              <a:rPr lang="nn-NO" dirty="0" err="1" smtClean="0"/>
              <a:t>Frisklivssentralen</a:t>
            </a:r>
            <a:r>
              <a:rPr lang="nn-NO" dirty="0" smtClean="0"/>
              <a:t> er foreslått </a:t>
            </a:r>
            <a:r>
              <a:rPr lang="nn-NO" dirty="0"/>
              <a:t>avvikla, det vil gje ei heilårs innsparing på 0,4 mill. kr. </a:t>
            </a:r>
            <a:endParaRPr lang="nn-NO" dirty="0" smtClean="0"/>
          </a:p>
          <a:p>
            <a:r>
              <a:rPr lang="nn-NO" dirty="0" smtClean="0"/>
              <a:t>Det </a:t>
            </a:r>
            <a:r>
              <a:rPr lang="nn-NO" dirty="0"/>
              <a:t>vert foreslått å gjennomføra eit prosjekt der ein vurderer å redusere tal senger frå 16 til </a:t>
            </a:r>
            <a:r>
              <a:rPr lang="nn-NO" dirty="0" smtClean="0"/>
              <a:t>åtte og overføra dei til sjukeheimen. </a:t>
            </a:r>
            <a:r>
              <a:rPr lang="nn-NO" dirty="0"/>
              <a:t>Målsettinga er å oppnå stordriftsfordeler for dei ordinære </a:t>
            </a:r>
            <a:r>
              <a:rPr lang="nn-NO" dirty="0" smtClean="0"/>
              <a:t>sjukeheimsplassane</a:t>
            </a:r>
            <a:r>
              <a:rPr lang="nn-NO" dirty="0"/>
              <a:t> </a:t>
            </a:r>
            <a:r>
              <a:rPr lang="nn-NO" dirty="0" smtClean="0"/>
              <a:t>(anslag 2 mill.)</a:t>
            </a:r>
            <a:br>
              <a:rPr lang="nn-NO" dirty="0" smtClean="0"/>
            </a:br>
            <a:r>
              <a:rPr lang="nn-NO" dirty="0" smtClean="0"/>
              <a:t>- reindyrka rehabilitering og korttid</a:t>
            </a:r>
            <a:endParaRPr lang="nb-NO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8208707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dirty="0" smtClean="0"/>
              <a:t>Forslag til statsbudsjett</a:t>
            </a:r>
            <a:endParaRPr lang="nb-NO" dirty="0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nn-NO" sz="2400" dirty="0" smtClean="0"/>
              <a:t>1,6 mrd. demografi</a:t>
            </a:r>
          </a:p>
          <a:p>
            <a:r>
              <a:rPr lang="nn-NO" sz="2400" dirty="0" smtClean="0"/>
              <a:t>0,5-0,6 mrd. pensjon</a:t>
            </a:r>
          </a:p>
          <a:p>
            <a:r>
              <a:rPr lang="nn-NO" sz="2400" dirty="0" smtClean="0"/>
              <a:t>0,2 mrd. til rusomsorg</a:t>
            </a:r>
          </a:p>
          <a:p>
            <a:r>
              <a:rPr lang="nn-NO" sz="2400" dirty="0" smtClean="0"/>
              <a:t>0,2 mrd. til tidleg innsats i skulen</a:t>
            </a:r>
          </a:p>
          <a:p>
            <a:r>
              <a:rPr lang="nn-NO" sz="2400" dirty="0" smtClean="0"/>
              <a:t>0,1 mrd. til opptrappingsplan </a:t>
            </a:r>
            <a:r>
              <a:rPr lang="nn-NO" sz="2400" dirty="0" err="1" smtClean="0"/>
              <a:t>habilitering</a:t>
            </a:r>
            <a:r>
              <a:rPr lang="nn-NO" sz="2400" dirty="0" smtClean="0"/>
              <a:t> og rehabilitering</a:t>
            </a:r>
            <a:endParaRPr lang="nb-NO" sz="2400" dirty="0"/>
          </a:p>
        </p:txBody>
      </p:sp>
      <p:pic>
        <p:nvPicPr>
          <p:cNvPr id="5" name="Plassholder for innhold 3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95799" y="1981200"/>
            <a:ext cx="3390001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295280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dirty="0" smtClean="0"/>
              <a:t>NAV/</a:t>
            </a:r>
            <a:r>
              <a:rPr lang="nn-NO" dirty="0" err="1" smtClean="0"/>
              <a:t>flyktningetenesta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n-NO" dirty="0" err="1" smtClean="0"/>
              <a:t>Øk</a:t>
            </a:r>
            <a:r>
              <a:rPr lang="nn-NO" dirty="0" smtClean="0"/>
              <a:t>. Sosialhjelp auka med 1,5 mill. </a:t>
            </a:r>
          </a:p>
          <a:p>
            <a:r>
              <a:rPr lang="nn-NO" dirty="0" err="1" smtClean="0"/>
              <a:t>Flyktningemottak</a:t>
            </a:r>
            <a:r>
              <a:rPr lang="nn-NO" dirty="0" smtClean="0"/>
              <a:t> som 2018:</a:t>
            </a:r>
            <a:br>
              <a:rPr lang="nn-NO" dirty="0" smtClean="0"/>
            </a:br>
            <a:r>
              <a:rPr lang="nn-NO" dirty="0" smtClean="0"/>
              <a:t>- 15 flyktningar</a:t>
            </a:r>
            <a:br>
              <a:rPr lang="nn-NO" dirty="0" smtClean="0"/>
            </a:br>
            <a:r>
              <a:rPr lang="nn-NO" dirty="0" smtClean="0"/>
              <a:t>- familiesameining</a:t>
            </a:r>
            <a:r>
              <a:rPr lang="nb-NO" dirty="0" smtClean="0"/>
              <a:t/>
            </a:r>
            <a:br>
              <a:rPr lang="nb-NO" dirty="0" smtClean="0"/>
            </a:br>
            <a:r>
              <a:rPr lang="nb-NO" dirty="0" smtClean="0"/>
              <a:t>- 8 </a:t>
            </a:r>
            <a:r>
              <a:rPr lang="nb-NO" dirty="0" err="1" smtClean="0"/>
              <a:t>sekundærflyktningar</a:t>
            </a:r>
            <a:endParaRPr lang="nb-NO" dirty="0" smtClean="0"/>
          </a:p>
          <a:p>
            <a:r>
              <a:rPr lang="nn-NO" dirty="0"/>
              <a:t>Kommunen har som mål å få flyktningar raskt ut i jobb, samstundes som dei lærer norsk. Det vil bli sett i gang eit prosjekt på dette i samarbeid mellom </a:t>
            </a:r>
            <a:r>
              <a:rPr lang="nn-NO" dirty="0" err="1"/>
              <a:t>flyktningetensta</a:t>
            </a:r>
            <a:r>
              <a:rPr lang="nn-NO" dirty="0"/>
              <a:t> og vaksenopplæringa våren 2019.</a:t>
            </a:r>
            <a:endParaRPr lang="nb-NO" dirty="0"/>
          </a:p>
          <a:p>
            <a:endParaRPr lang="nn-NO" dirty="0" smtClean="0"/>
          </a:p>
        </p:txBody>
      </p:sp>
    </p:spTree>
    <p:extLst>
      <p:ext uri="{BB962C8B-B14F-4D97-AF65-F5344CB8AC3E}">
        <p14:creationId xmlns:p14="http://schemas.microsoft.com/office/powerpoint/2010/main" val="100198746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85800" y="116632"/>
            <a:ext cx="7772400" cy="1143000"/>
          </a:xfrm>
        </p:spPr>
        <p:txBody>
          <a:bodyPr/>
          <a:lstStyle/>
          <a:p>
            <a:r>
              <a:rPr lang="nn-NO" dirty="0" smtClean="0"/>
              <a:t>Tenester til personar med utviklingshemming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685800" y="1259632"/>
            <a:ext cx="7772400" cy="4114800"/>
          </a:xfrm>
        </p:spPr>
        <p:txBody>
          <a:bodyPr/>
          <a:lstStyle/>
          <a:p>
            <a:r>
              <a:rPr lang="nn-NO" sz="2400" dirty="0" smtClean="0"/>
              <a:t>Tenestene </a:t>
            </a:r>
            <a:r>
              <a:rPr lang="nn-NO" sz="2400" dirty="0"/>
              <a:t>har hatt stor </a:t>
            </a:r>
            <a:r>
              <a:rPr lang="nn-NO" sz="2400" dirty="0" smtClean="0"/>
              <a:t>kostnadsvekst, ei </a:t>
            </a:r>
            <a:r>
              <a:rPr lang="nn-NO" sz="2400" dirty="0"/>
              <a:t>utfordring i høve til å gje tenester til nye </a:t>
            </a:r>
            <a:r>
              <a:rPr lang="nn-NO" sz="2400" dirty="0" smtClean="0"/>
              <a:t>brukarar</a:t>
            </a:r>
          </a:p>
          <a:p>
            <a:r>
              <a:rPr lang="nn-NO" sz="2400" dirty="0" smtClean="0"/>
              <a:t>Eining </a:t>
            </a:r>
            <a:r>
              <a:rPr lang="nn-NO" sz="2400" dirty="0"/>
              <a:t>for </a:t>
            </a:r>
            <a:r>
              <a:rPr lang="nn-NO" sz="2400" dirty="0" err="1"/>
              <a:t>habilitering</a:t>
            </a:r>
            <a:r>
              <a:rPr lang="nn-NO" sz="2400" dirty="0"/>
              <a:t> får redusert budsjettet med 1 mill., m.a. ved å redusera 0,5 årsverk merkantil </a:t>
            </a:r>
            <a:r>
              <a:rPr lang="nn-NO" sz="2400" dirty="0" smtClean="0"/>
              <a:t>ressurs</a:t>
            </a:r>
          </a:p>
          <a:p>
            <a:r>
              <a:rPr lang="nn-NO" sz="2400" dirty="0" smtClean="0"/>
              <a:t>Forslag om utsett </a:t>
            </a:r>
            <a:r>
              <a:rPr lang="nn-NO" sz="2400" dirty="0" err="1" smtClean="0"/>
              <a:t>oppstart</a:t>
            </a:r>
            <a:r>
              <a:rPr lang="nn-NO" sz="2400" dirty="0" smtClean="0"/>
              <a:t> av </a:t>
            </a:r>
            <a:r>
              <a:rPr lang="nn-NO" sz="2400" dirty="0"/>
              <a:t>bufellesskap i </a:t>
            </a:r>
            <a:r>
              <a:rPr lang="nn-NO" sz="2400" dirty="0" err="1"/>
              <a:t>Husahaugen</a:t>
            </a:r>
            <a:r>
              <a:rPr lang="nn-NO" sz="2400" dirty="0"/>
              <a:t> (Haga) til januar </a:t>
            </a:r>
            <a:r>
              <a:rPr lang="nn-NO" sz="2400" dirty="0" smtClean="0"/>
              <a:t>2020</a:t>
            </a:r>
          </a:p>
          <a:p>
            <a:r>
              <a:rPr lang="nn-NO" sz="2400" dirty="0" smtClean="0"/>
              <a:t>Forslag </a:t>
            </a:r>
            <a:r>
              <a:rPr lang="nn-NO" sz="2400" dirty="0"/>
              <a:t>om å avvikla </a:t>
            </a:r>
            <a:r>
              <a:rPr lang="nn-NO" sz="2400" dirty="0" err="1"/>
              <a:t>dagtilbodet</a:t>
            </a:r>
            <a:r>
              <a:rPr lang="nn-NO" sz="2400" dirty="0"/>
              <a:t> </a:t>
            </a:r>
            <a:r>
              <a:rPr lang="nn-NO" sz="2400" dirty="0" err="1"/>
              <a:t>Vidsteentunet</a:t>
            </a:r>
            <a:r>
              <a:rPr lang="nn-NO" sz="2400" dirty="0"/>
              <a:t> når nytt </a:t>
            </a:r>
            <a:r>
              <a:rPr lang="nn-NO" sz="2400" dirty="0" err="1"/>
              <a:t>dagtilbod</a:t>
            </a:r>
            <a:r>
              <a:rPr lang="nn-NO" sz="2400" dirty="0"/>
              <a:t> på Sæbø gard er </a:t>
            </a:r>
            <a:r>
              <a:rPr lang="nn-NO" sz="2400" dirty="0" smtClean="0"/>
              <a:t>ferdig, og gje dei tilbod der</a:t>
            </a:r>
          </a:p>
          <a:p>
            <a:r>
              <a:rPr lang="nn-NO" sz="2400" dirty="0" smtClean="0"/>
              <a:t>Alternativ </a:t>
            </a:r>
            <a:r>
              <a:rPr lang="nn-NO" sz="2400" dirty="0"/>
              <a:t>bruk av lokala i </a:t>
            </a:r>
            <a:r>
              <a:rPr lang="nn-NO" sz="2400" dirty="0" err="1"/>
              <a:t>Vidsteentunet</a:t>
            </a:r>
            <a:r>
              <a:rPr lang="nn-NO" sz="2400" dirty="0"/>
              <a:t> </a:t>
            </a:r>
            <a:r>
              <a:rPr lang="nn-NO" sz="2400" dirty="0" smtClean="0"/>
              <a:t>vil </a:t>
            </a:r>
            <a:r>
              <a:rPr lang="nn-NO" sz="2400" dirty="0"/>
              <a:t>ein koma tilbake </a:t>
            </a:r>
            <a:r>
              <a:rPr lang="nn-NO" sz="2400" dirty="0" smtClean="0"/>
              <a:t>til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58082442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dirty="0"/>
              <a:t>Tenester til personar med utviklingshemming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n-NO" sz="2400" dirty="0"/>
              <a:t>Framlegg om at ein vurderer å avvikla kommunen sine bustader i </a:t>
            </a:r>
            <a:r>
              <a:rPr lang="nn-NO" sz="2400" dirty="0" err="1"/>
              <a:t>Saghaugen</a:t>
            </a:r>
            <a:r>
              <a:rPr lang="nn-NO" sz="2400" dirty="0"/>
              <a:t> og gje bebuarane tilbod om nye bustader, på Haga og/eller i andre bufellesskap. Det vil kunne redusere kostnadsveksten og gje kommunen høve til å drifte eit nytt og større bufellesskap på ein god og kostnadseffektiv </a:t>
            </a:r>
            <a:r>
              <a:rPr lang="nn-NO" sz="2400" dirty="0" smtClean="0"/>
              <a:t>måte</a:t>
            </a:r>
          </a:p>
          <a:p>
            <a:r>
              <a:rPr lang="nn-NO" sz="2400" dirty="0" smtClean="0"/>
              <a:t>38</a:t>
            </a:r>
            <a:r>
              <a:rPr lang="nn-NO" sz="2400" dirty="0"/>
              <a:t>, 5 mill. til ny </a:t>
            </a:r>
            <a:r>
              <a:rPr lang="nn-NO" sz="2400" dirty="0" smtClean="0"/>
              <a:t>døgn-avlastingsbustad </a:t>
            </a:r>
            <a:r>
              <a:rPr lang="nn-NO" sz="2400" dirty="0"/>
              <a:t>i </a:t>
            </a:r>
            <a:r>
              <a:rPr lang="nn-NO" sz="2400" dirty="0" err="1" smtClean="0"/>
              <a:t>Sævarhagen</a:t>
            </a:r>
            <a:r>
              <a:rPr lang="nn-NO" sz="2400" dirty="0" smtClean="0"/>
              <a:t>, kan ev. erstattast av </a:t>
            </a:r>
            <a:r>
              <a:rPr lang="nn-NO" sz="2400" dirty="0" err="1" smtClean="0"/>
              <a:t>Saghaugen</a:t>
            </a:r>
            <a:r>
              <a:rPr lang="nn-NO" sz="2400" dirty="0" smtClean="0"/>
              <a:t> </a:t>
            </a:r>
          </a:p>
          <a:p>
            <a:r>
              <a:rPr lang="nn-NO" sz="2400" dirty="0" smtClean="0"/>
              <a:t>2,5 </a:t>
            </a:r>
            <a:r>
              <a:rPr lang="nn-NO" sz="2400" dirty="0"/>
              <a:t>mill. til personalbase  </a:t>
            </a:r>
            <a:r>
              <a:rPr lang="nn-NO" sz="2400" dirty="0" err="1"/>
              <a:t>Studalen</a:t>
            </a:r>
            <a:r>
              <a:rPr lang="nn-NO" sz="2400" dirty="0"/>
              <a:t> bufellesskap. Dette er for å ivaretaka helse, miljø og tryggleik for dei tilsette. </a:t>
            </a:r>
            <a:endParaRPr lang="nb-NO" sz="2400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16317377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15527" y="260648"/>
            <a:ext cx="7772400" cy="1143000"/>
          </a:xfrm>
        </p:spPr>
        <p:txBody>
          <a:bodyPr/>
          <a:lstStyle/>
          <a:p>
            <a:r>
              <a:rPr lang="nn-NO" dirty="0" smtClean="0"/>
              <a:t>Eining for psykisk helse og rus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746381" y="1403648"/>
            <a:ext cx="7772400" cy="4114800"/>
          </a:xfrm>
        </p:spPr>
        <p:txBody>
          <a:bodyPr/>
          <a:lstStyle/>
          <a:p>
            <a:r>
              <a:rPr lang="nn-NO" dirty="0"/>
              <a:t>Framlegg om å avvikla nattevakta i Apalvegen, som vil gje sparing på 1,2 mill. </a:t>
            </a:r>
          </a:p>
          <a:p>
            <a:r>
              <a:rPr lang="nn-NO" dirty="0" smtClean="0"/>
              <a:t>Framlegg </a:t>
            </a:r>
            <a:r>
              <a:rPr lang="nn-NO" dirty="0"/>
              <a:t>om å leggja ned døgntilbodet i Åkervikåsen frå april </a:t>
            </a:r>
            <a:r>
              <a:rPr lang="nn-NO" dirty="0" smtClean="0"/>
              <a:t>2019, sparing 1,5 </a:t>
            </a:r>
            <a:r>
              <a:rPr lang="nn-NO" dirty="0"/>
              <a:t>mill</a:t>
            </a:r>
            <a:r>
              <a:rPr lang="nn-NO" dirty="0" smtClean="0"/>
              <a:t>.</a:t>
            </a:r>
          </a:p>
          <a:p>
            <a:r>
              <a:rPr lang="nn-NO" dirty="0" smtClean="0"/>
              <a:t>Konsekvens:</a:t>
            </a:r>
            <a:br>
              <a:rPr lang="nn-NO" dirty="0" smtClean="0"/>
            </a:br>
            <a:r>
              <a:rPr lang="nn-NO" dirty="0" smtClean="0"/>
              <a:t>- styrkar </a:t>
            </a:r>
            <a:r>
              <a:rPr lang="nn-NO" dirty="0" err="1" smtClean="0"/>
              <a:t>buoppfølgingstenesta</a:t>
            </a:r>
            <a:r>
              <a:rPr lang="nn-NO" dirty="0" smtClean="0"/>
              <a:t> med eitt årsverk</a:t>
            </a:r>
            <a:br>
              <a:rPr lang="nn-NO" dirty="0" smtClean="0"/>
            </a:br>
            <a:r>
              <a:rPr lang="nn-NO" dirty="0" smtClean="0"/>
              <a:t>- vurdera bemanning i nattpatruljen</a:t>
            </a:r>
          </a:p>
          <a:p>
            <a:r>
              <a:rPr lang="nn-NO" dirty="0" smtClean="0"/>
              <a:t>Eining </a:t>
            </a:r>
            <a:r>
              <a:rPr lang="nn-NO" dirty="0"/>
              <a:t>for psykisk helse og rus er elles vidareført på </a:t>
            </a:r>
            <a:r>
              <a:rPr lang="nn-NO" dirty="0" smtClean="0"/>
              <a:t>2018-nivå</a:t>
            </a:r>
          </a:p>
          <a:p>
            <a:r>
              <a:rPr lang="nn-NO" dirty="0" smtClean="0"/>
              <a:t>Det </a:t>
            </a:r>
            <a:r>
              <a:rPr lang="nn-NO" dirty="0"/>
              <a:t>ligg inne 0,15 mill. til eit forstudie som skal vurdere nye lokale for Hamna, Maris og </a:t>
            </a:r>
            <a:r>
              <a:rPr lang="nn-NO" dirty="0" smtClean="0"/>
              <a:t>LAR-senteret </a:t>
            </a:r>
            <a:endParaRPr lang="nb-NO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93468886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dirty="0" smtClean="0"/>
              <a:t>Tildelingskontoret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n-NO" dirty="0" smtClean="0"/>
              <a:t>Utgifter til BPA aukar med 4,6 mill. </a:t>
            </a:r>
          </a:p>
          <a:p>
            <a:r>
              <a:rPr lang="nn-NO" dirty="0" smtClean="0"/>
              <a:t>Ikkje auka rammer for utskrivingsklare pasientar </a:t>
            </a:r>
          </a:p>
          <a:p>
            <a:r>
              <a:rPr lang="nn-NO" dirty="0" smtClean="0"/>
              <a:t>Kommunen får frå 2019 ansvar for utskrivingsklare pasientar i psykiatrien</a:t>
            </a:r>
          </a:p>
          <a:p>
            <a:endParaRPr lang="nn-NO" dirty="0" smtClean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02132389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dirty="0" smtClean="0"/>
              <a:t>Legevakt, legetenesta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n-NO" dirty="0"/>
              <a:t>Budsjettet til den interkommunale legevakta er </a:t>
            </a:r>
            <a:r>
              <a:rPr lang="nn-NO" dirty="0" err="1"/>
              <a:t>vidarført</a:t>
            </a:r>
            <a:r>
              <a:rPr lang="nn-NO" dirty="0"/>
              <a:t> på 2018-nivå, delvis finansiert av </a:t>
            </a:r>
            <a:r>
              <a:rPr lang="nn-NO" dirty="0" smtClean="0"/>
              <a:t>fond</a:t>
            </a:r>
          </a:p>
          <a:p>
            <a:r>
              <a:rPr lang="nn-NO" dirty="0" smtClean="0"/>
              <a:t>230 </a:t>
            </a:r>
            <a:r>
              <a:rPr lang="nn-NO" dirty="0"/>
              <a:t>personar står på venteliste for å byta </a:t>
            </a:r>
            <a:r>
              <a:rPr lang="nn-NO" dirty="0" smtClean="0"/>
              <a:t>fastlege</a:t>
            </a:r>
          </a:p>
          <a:p>
            <a:r>
              <a:rPr lang="nn-NO" dirty="0" smtClean="0"/>
              <a:t>30 </a:t>
            </a:r>
            <a:r>
              <a:rPr lang="nn-NO" dirty="0"/>
              <a:t>prosent stilling som kommunelege vert helde vakant i </a:t>
            </a:r>
            <a:r>
              <a:rPr lang="nn-NO" dirty="0" smtClean="0"/>
              <a:t>2019, ein fastlegestilling til og med april 2019</a:t>
            </a:r>
          </a:p>
          <a:p>
            <a:r>
              <a:rPr lang="nn-NO" dirty="0" smtClean="0"/>
              <a:t>I </a:t>
            </a:r>
            <a:r>
              <a:rPr lang="nn-NO" dirty="0"/>
              <a:t>samband med rullering av legeplanen vil spørsmålet om legekontor i Sagvåg bli </a:t>
            </a:r>
            <a:r>
              <a:rPr lang="nn-NO" dirty="0" smtClean="0"/>
              <a:t>vurdert </a:t>
            </a:r>
            <a:endParaRPr lang="nb-NO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94723285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27584" y="2420888"/>
            <a:ext cx="7772400" cy="1143000"/>
          </a:xfrm>
        </p:spPr>
        <p:txBody>
          <a:bodyPr/>
          <a:lstStyle/>
          <a:p>
            <a:r>
              <a:rPr lang="nn-NO" sz="8800" dirty="0" smtClean="0"/>
              <a:t>Næring, </a:t>
            </a:r>
            <a:br>
              <a:rPr lang="nn-NO" sz="8800" dirty="0" smtClean="0"/>
            </a:br>
            <a:r>
              <a:rPr lang="nn-NO" sz="8800" dirty="0" smtClean="0"/>
              <a:t>miljø </a:t>
            </a:r>
            <a:br>
              <a:rPr lang="nn-NO" sz="8800" dirty="0" smtClean="0"/>
            </a:br>
            <a:r>
              <a:rPr lang="nn-NO" sz="8800" dirty="0" smtClean="0"/>
              <a:t>og kultur</a:t>
            </a:r>
            <a:endParaRPr lang="nb-NO" sz="8800" dirty="0"/>
          </a:p>
        </p:txBody>
      </p:sp>
    </p:spTree>
    <p:extLst>
      <p:ext uri="{BB962C8B-B14F-4D97-AF65-F5344CB8AC3E}">
        <p14:creationId xmlns:p14="http://schemas.microsoft.com/office/powerpoint/2010/main" val="74778989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dirty="0" smtClean="0"/>
              <a:t>Kulturtenester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n-NO" dirty="0" smtClean="0"/>
              <a:t>Kr 250 000 til lag og organisasjonar</a:t>
            </a:r>
          </a:p>
          <a:p>
            <a:r>
              <a:rPr lang="nn-NO" dirty="0" smtClean="0"/>
              <a:t>Kr 400 000 til lag og organisasjonar/integrering, Stord maritime museum og oppfølging regional museumsplan</a:t>
            </a:r>
          </a:p>
          <a:p>
            <a:r>
              <a:rPr lang="nn-NO" dirty="0" smtClean="0"/>
              <a:t>Framlegg om nedlegging av Harri og Litlabø fritidsklubbar, </a:t>
            </a:r>
            <a:r>
              <a:rPr lang="nn-NO" dirty="0" err="1" smtClean="0"/>
              <a:t>Mandagsklubben</a:t>
            </a:r>
            <a:r>
              <a:rPr lang="nn-NO" dirty="0" smtClean="0"/>
              <a:t> og Onsdagsklubben (sparing 0,4 mill./1,1 mill.)</a:t>
            </a:r>
          </a:p>
          <a:p>
            <a:r>
              <a:rPr lang="nn-NO" dirty="0" smtClean="0"/>
              <a:t>Framlegg om å trekka inn ein stilling på Kulturhuset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96140762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dirty="0" smtClean="0"/>
              <a:t>Løyving til kultur/samarbeidsføremål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n-NO" sz="1800" dirty="0"/>
              <a:t>Hordaland olje og gass, driftstilskot 			kr   50 000</a:t>
            </a:r>
            <a:endParaRPr lang="nb-NO" sz="1800" dirty="0"/>
          </a:p>
          <a:p>
            <a:pPr lvl="0"/>
            <a:r>
              <a:rPr lang="nn-NO" sz="1800" dirty="0"/>
              <a:t>Haukelivegen AS, driftstilskot                               	kr   30 000</a:t>
            </a:r>
            <a:endParaRPr lang="nb-NO" sz="1800" dirty="0"/>
          </a:p>
          <a:p>
            <a:pPr lvl="0"/>
            <a:r>
              <a:rPr lang="nn-NO" sz="1800" dirty="0"/>
              <a:t>Samarbeidsrådet for Sunnhordland                         	kr 613 400</a:t>
            </a:r>
            <a:endParaRPr lang="nb-NO" sz="1800" dirty="0"/>
          </a:p>
          <a:p>
            <a:pPr lvl="0"/>
            <a:r>
              <a:rPr lang="nn-NO" sz="1800" dirty="0"/>
              <a:t>Samarbeidsrådet, reiselivssatsinga                          	kr 228 100</a:t>
            </a:r>
            <a:endParaRPr lang="nb-NO" sz="1800" dirty="0"/>
          </a:p>
          <a:p>
            <a:pPr lvl="0"/>
            <a:r>
              <a:rPr lang="nn-NO" sz="1800" dirty="0"/>
              <a:t>Medlemskontingent Stord </a:t>
            </a:r>
            <a:r>
              <a:rPr lang="nn-NO" sz="1800" dirty="0" err="1"/>
              <a:t>næringsråd</a:t>
            </a:r>
            <a:r>
              <a:rPr lang="nn-NO" sz="1800" dirty="0"/>
              <a:t>                    	kr   30 000</a:t>
            </a:r>
            <a:endParaRPr lang="nb-NO" sz="1800" dirty="0"/>
          </a:p>
          <a:p>
            <a:pPr lvl="0"/>
            <a:r>
              <a:rPr lang="nn-NO" sz="1800" dirty="0" err="1"/>
              <a:t>Atheno</a:t>
            </a:r>
            <a:r>
              <a:rPr lang="nn-NO" sz="1800" dirty="0"/>
              <a:t> AS, Maritim industriinkubator                   	</a:t>
            </a:r>
            <a:r>
              <a:rPr lang="nn-NO" sz="1800" dirty="0" smtClean="0"/>
              <a:t>	kr </a:t>
            </a:r>
            <a:r>
              <a:rPr lang="nn-NO" sz="1800" dirty="0"/>
              <a:t>150 000</a:t>
            </a:r>
            <a:endParaRPr lang="nb-NO" sz="1800" dirty="0"/>
          </a:p>
          <a:p>
            <a:pPr lvl="0"/>
            <a:r>
              <a:rPr lang="nn-NO" sz="1800" dirty="0" err="1"/>
              <a:t>Atheno</a:t>
            </a:r>
            <a:r>
              <a:rPr lang="nn-NO" sz="1800" dirty="0"/>
              <a:t> AS, Ungt entreprenørskap                          	kr   65 000</a:t>
            </a:r>
            <a:endParaRPr lang="nb-NO" sz="1800" dirty="0"/>
          </a:p>
          <a:p>
            <a:pPr lvl="0"/>
            <a:r>
              <a:rPr lang="nn-NO" sz="1800" dirty="0"/>
              <a:t>Kjøp av </a:t>
            </a:r>
            <a:r>
              <a:rPr lang="nn-NO" sz="1800" dirty="0" err="1"/>
              <a:t>førstelinetenester</a:t>
            </a:r>
            <a:r>
              <a:rPr lang="nn-NO" sz="1800" dirty="0"/>
              <a:t> for næringsetablering      </a:t>
            </a:r>
            <a:r>
              <a:rPr lang="nn-NO" sz="1800" dirty="0" smtClean="0"/>
              <a:t>         kr 400</a:t>
            </a:r>
            <a:r>
              <a:rPr lang="nn-NO" sz="1800" dirty="0"/>
              <a:t> </a:t>
            </a:r>
            <a:r>
              <a:rPr lang="nn-NO" sz="1800" dirty="0" smtClean="0"/>
              <a:t>000</a:t>
            </a:r>
            <a:br>
              <a:rPr lang="nn-NO" sz="1800" dirty="0" smtClean="0"/>
            </a:br>
            <a:r>
              <a:rPr lang="nn-NO" sz="1800" dirty="0" smtClean="0"/>
              <a:t>Maritime </a:t>
            </a:r>
            <a:r>
              <a:rPr lang="nn-NO" sz="1800" dirty="0" err="1" smtClean="0"/>
              <a:t>Clean</a:t>
            </a:r>
            <a:r>
              <a:rPr lang="nn-NO" sz="1800" dirty="0" smtClean="0"/>
              <a:t> Tech					kr  50 000</a:t>
            </a:r>
            <a:r>
              <a:rPr lang="nn-NO" sz="1800" dirty="0"/>
              <a:t>  </a:t>
            </a:r>
            <a:endParaRPr lang="nb-NO" sz="1800" dirty="0"/>
          </a:p>
          <a:p>
            <a:pPr marL="0" indent="0">
              <a:buNone/>
            </a:pPr>
            <a:endParaRPr lang="nn-NO" sz="1800" dirty="0"/>
          </a:p>
          <a:p>
            <a:r>
              <a:rPr lang="nn-NO" sz="1800" dirty="0"/>
              <a:t>Komité for næring, miljø og kultur får i tillegg fullmakt til å disponera løyving på kr 100 000 til </a:t>
            </a:r>
            <a:r>
              <a:rPr lang="nn-NO" sz="1800" dirty="0" smtClean="0"/>
              <a:t>næringsføremål</a:t>
            </a:r>
            <a:endParaRPr lang="nb-NO" dirty="0"/>
          </a:p>
          <a:p>
            <a:pPr marL="0" indent="0">
              <a:buNone/>
            </a:pPr>
            <a:endParaRPr lang="nb-NO" sz="1800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23845543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dirty="0" smtClean="0"/>
              <a:t>Regulering, byggesak, oppmåling, plan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n-NO" dirty="0" smtClean="0"/>
              <a:t>Framlegg om å auka gebyr for plan- og oppmåling med 2,8 prosent</a:t>
            </a:r>
          </a:p>
          <a:p>
            <a:r>
              <a:rPr lang="nn-NO" dirty="0" smtClean="0"/>
              <a:t>0,7 mill. til overordna-/kommuneplanegging</a:t>
            </a:r>
            <a:br>
              <a:rPr lang="nn-NO" dirty="0" smtClean="0"/>
            </a:br>
            <a:r>
              <a:rPr lang="nn-NO" dirty="0" smtClean="0"/>
              <a:t>- For knappe ressursar til å halda ønska framdrift på overordna plan.</a:t>
            </a:r>
          </a:p>
          <a:p>
            <a:r>
              <a:rPr lang="nn-NO" dirty="0" smtClean="0"/>
              <a:t>Prioriterte prosjekt kommuneplan, skulebruksplan, prosesjonsveg </a:t>
            </a:r>
            <a:r>
              <a:rPr lang="nn-NO" dirty="0" err="1" smtClean="0"/>
              <a:t>Frugarden</a:t>
            </a:r>
            <a:r>
              <a:rPr lang="nn-NO" dirty="0" smtClean="0"/>
              <a:t> og næringsområde i </a:t>
            </a:r>
            <a:r>
              <a:rPr lang="nn-NO" dirty="0" err="1" smtClean="0"/>
              <a:t>Grunnavågen</a:t>
            </a:r>
            <a:r>
              <a:rPr lang="nn-NO" dirty="0" smtClean="0"/>
              <a:t>, RHO-plan, trafikksikring m.m.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8760484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85800" y="188640"/>
            <a:ext cx="7772400" cy="1143000"/>
          </a:xfrm>
        </p:spPr>
        <p:txBody>
          <a:bodyPr/>
          <a:lstStyle/>
          <a:p>
            <a:r>
              <a:rPr lang="nn-NO" dirty="0" smtClean="0"/>
              <a:t>Statsbudsjettet, framhald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685800" y="1331640"/>
            <a:ext cx="7772400" cy="4114800"/>
          </a:xfrm>
        </p:spPr>
        <p:txBody>
          <a:bodyPr/>
          <a:lstStyle/>
          <a:p>
            <a:pPr lvl="0"/>
            <a:r>
              <a:rPr lang="nn-NO" sz="2100" dirty="0"/>
              <a:t>Frå </a:t>
            </a:r>
            <a:r>
              <a:rPr lang="nn-NO" sz="2100" dirty="0" smtClean="0"/>
              <a:t>2020 skal kommunen ha psykologkompetanse</a:t>
            </a:r>
            <a:endParaRPr lang="nb-NO" sz="2100" dirty="0"/>
          </a:p>
          <a:p>
            <a:pPr lvl="0"/>
            <a:r>
              <a:rPr lang="nn-NO" sz="2100" dirty="0" smtClean="0"/>
              <a:t>Betalingsplikt for </a:t>
            </a:r>
            <a:r>
              <a:rPr lang="nn-NO" sz="2100" dirty="0"/>
              <a:t>utskrivingsklare pasientar i psykisk helsevern </a:t>
            </a:r>
            <a:endParaRPr lang="nn-NO" sz="2100" dirty="0" smtClean="0"/>
          </a:p>
          <a:p>
            <a:pPr lvl="0"/>
            <a:r>
              <a:rPr lang="nn-NO" sz="2100" dirty="0" smtClean="0"/>
              <a:t>Frå </a:t>
            </a:r>
            <a:r>
              <a:rPr lang="nn-NO" sz="2100" dirty="0"/>
              <a:t>2020 </a:t>
            </a:r>
            <a:r>
              <a:rPr lang="nn-NO" sz="2100" dirty="0" smtClean="0"/>
              <a:t>plikt </a:t>
            </a:r>
            <a:r>
              <a:rPr lang="nn-NO" sz="2100" dirty="0"/>
              <a:t>til å tilby </a:t>
            </a:r>
            <a:r>
              <a:rPr lang="nn-NO" sz="2100" dirty="0" err="1"/>
              <a:t>dagaktivitetstilbod</a:t>
            </a:r>
            <a:r>
              <a:rPr lang="nn-NO" sz="2100" dirty="0"/>
              <a:t> til heimebuande personar med demens</a:t>
            </a:r>
            <a:endParaRPr lang="nb-NO" sz="2100" dirty="0"/>
          </a:p>
          <a:p>
            <a:pPr lvl="0"/>
            <a:r>
              <a:rPr lang="nn-NO" sz="2100" dirty="0" smtClean="0"/>
              <a:t>For tilskot </a:t>
            </a:r>
            <a:r>
              <a:rPr lang="nn-NO" sz="2100" dirty="0"/>
              <a:t>for ressurskrevjande tenester er </a:t>
            </a:r>
            <a:r>
              <a:rPr lang="nn-NO" sz="2100" dirty="0" smtClean="0"/>
              <a:t>innslagspunktet auka med kr 50 000</a:t>
            </a:r>
          </a:p>
          <a:p>
            <a:pPr lvl="0"/>
            <a:r>
              <a:rPr lang="nn-NO" sz="2100" dirty="0" smtClean="0"/>
              <a:t>Gratis </a:t>
            </a:r>
            <a:r>
              <a:rPr lang="nn-NO" sz="2100" dirty="0"/>
              <a:t>kjernetid i barnehagar for tre-, fire- og </a:t>
            </a:r>
            <a:r>
              <a:rPr lang="nn-NO" sz="2100" dirty="0" smtClean="0"/>
              <a:t>femåringar utvida til å også omfatta toåringar </a:t>
            </a:r>
            <a:r>
              <a:rPr lang="nn-NO" sz="2100" dirty="0"/>
              <a:t>frå </a:t>
            </a:r>
            <a:r>
              <a:rPr lang="nn-NO" sz="2100" dirty="0" smtClean="0"/>
              <a:t>1.8.2018</a:t>
            </a:r>
          </a:p>
          <a:p>
            <a:pPr lvl="0"/>
            <a:r>
              <a:rPr lang="nn-NO" sz="2100" dirty="0" smtClean="0"/>
              <a:t>Maks </a:t>
            </a:r>
            <a:r>
              <a:rPr lang="nn-NO" sz="2100" dirty="0"/>
              <a:t>foreldrebetaling aukar med kr </a:t>
            </a:r>
            <a:r>
              <a:rPr lang="nn-NO" sz="2100" dirty="0" smtClean="0"/>
              <a:t>50 </a:t>
            </a:r>
            <a:r>
              <a:rPr lang="nn-NO" sz="2100" dirty="0"/>
              <a:t>per månad frå 1.8.2018</a:t>
            </a:r>
          </a:p>
          <a:p>
            <a:pPr lvl="0"/>
            <a:r>
              <a:rPr lang="nn-NO" sz="2100" dirty="0" smtClean="0"/>
              <a:t>Nasjonal </a:t>
            </a:r>
            <a:r>
              <a:rPr lang="nn-NO" sz="2100" dirty="0"/>
              <a:t>lærarnorm på skulenivå 1. - 10. trinn. Ordninga er ifølgje forslaget til statsbudsjett finansiert med 1,4 mrd., i tillegg er kr 200 mill. av veksten i dei frie inntektene </a:t>
            </a:r>
            <a:r>
              <a:rPr lang="nn-NO" sz="2100" dirty="0" smtClean="0"/>
              <a:t>grunngitt </a:t>
            </a:r>
            <a:r>
              <a:rPr lang="nn-NO" sz="2100" dirty="0"/>
              <a:t>med </a:t>
            </a:r>
            <a:r>
              <a:rPr lang="nn-NO" sz="2100" dirty="0" smtClean="0"/>
              <a:t>særskilt </a:t>
            </a:r>
            <a:r>
              <a:rPr lang="nn-NO" sz="2100" dirty="0"/>
              <a:t>satsing på tidleg innsats i skulen.</a:t>
            </a:r>
            <a:endParaRPr lang="nb-NO" sz="2100" dirty="0"/>
          </a:p>
          <a:p>
            <a:endParaRPr lang="nb-NO" sz="2100" dirty="0"/>
          </a:p>
        </p:txBody>
      </p:sp>
    </p:spTree>
    <p:extLst>
      <p:ext uri="{BB962C8B-B14F-4D97-AF65-F5344CB8AC3E}">
        <p14:creationId xmlns:p14="http://schemas.microsoft.com/office/powerpoint/2010/main" val="1694264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85800" y="23529"/>
            <a:ext cx="7772400" cy="1143000"/>
          </a:xfrm>
        </p:spPr>
        <p:txBody>
          <a:bodyPr/>
          <a:lstStyle/>
          <a:p>
            <a:r>
              <a:rPr lang="nn-NO" dirty="0" smtClean="0"/>
              <a:t>Eigedom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827584" y="1166529"/>
            <a:ext cx="7772400" cy="4114800"/>
          </a:xfrm>
        </p:spPr>
        <p:txBody>
          <a:bodyPr/>
          <a:lstStyle/>
          <a:p>
            <a:r>
              <a:rPr lang="nn-NO" dirty="0" smtClean="0"/>
              <a:t>Auke 170% stilling reinhald, 70% på grønt</a:t>
            </a:r>
          </a:p>
          <a:p>
            <a:r>
              <a:rPr lang="nn-NO" dirty="0" smtClean="0"/>
              <a:t>5,5 mill. til </a:t>
            </a:r>
            <a:r>
              <a:rPr lang="nn-NO" dirty="0" smtClean="0"/>
              <a:t>brannsikring</a:t>
            </a:r>
            <a:r>
              <a:rPr lang="nn-NO" dirty="0" smtClean="0"/>
              <a:t>, innemiljø og enøk i 2019 (</a:t>
            </a:r>
            <a:r>
              <a:rPr lang="nn-NO" dirty="0" err="1" smtClean="0"/>
              <a:t>miljøsertifisering</a:t>
            </a:r>
            <a:r>
              <a:rPr lang="nn-NO" dirty="0" smtClean="0"/>
              <a:t>)</a:t>
            </a:r>
          </a:p>
          <a:p>
            <a:r>
              <a:rPr lang="nn-NO" dirty="0" smtClean="0"/>
              <a:t>Framlegg om å ta ut 1 mill. kr i utbyte frå Stord kommunale eigedom AS</a:t>
            </a:r>
          </a:p>
          <a:p>
            <a:r>
              <a:rPr lang="nn-NO" dirty="0" smtClean="0"/>
              <a:t>Husleige auka som KPI</a:t>
            </a:r>
          </a:p>
          <a:p>
            <a:r>
              <a:rPr lang="nn-NO" dirty="0" smtClean="0"/>
              <a:t>Budsjettreduksjonar på 3,2 mill. </a:t>
            </a:r>
            <a:br>
              <a:rPr lang="nn-NO" dirty="0" smtClean="0"/>
            </a:br>
            <a:r>
              <a:rPr lang="nn-NO" dirty="0" smtClean="0"/>
              <a:t>- drift og vedlikehald 1,2 </a:t>
            </a:r>
            <a:r>
              <a:rPr lang="nn-NO" dirty="0" err="1" smtClean="0"/>
              <a:t>mill</a:t>
            </a:r>
            <a:r>
              <a:rPr lang="nn-NO" dirty="0" smtClean="0"/>
              <a:t/>
            </a:r>
            <a:br>
              <a:rPr lang="nn-NO" dirty="0" smtClean="0"/>
            </a:br>
            <a:r>
              <a:rPr lang="nn-NO" dirty="0" smtClean="0"/>
              <a:t>- ferievikarar 0,15 mill.</a:t>
            </a:r>
            <a:br>
              <a:rPr lang="nn-NO" dirty="0" smtClean="0"/>
            </a:br>
            <a:r>
              <a:rPr lang="nn-NO" dirty="0" smtClean="0"/>
              <a:t>- stenga skeisebanen 1,1 mill. og avvikla byggvakt (0,55 mill.) </a:t>
            </a:r>
            <a:br>
              <a:rPr lang="nn-NO" dirty="0" smtClean="0"/>
            </a:br>
            <a:r>
              <a:rPr lang="nn-NO" dirty="0" smtClean="0"/>
              <a:t>- ½ årsverk merkantil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09586372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dirty="0" smtClean="0"/>
              <a:t>Eigedom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n-NO" dirty="0" smtClean="0"/>
              <a:t>0,5 </a:t>
            </a:r>
            <a:r>
              <a:rPr lang="nn-NO" dirty="0"/>
              <a:t>mill. årleg til ballplassar og </a:t>
            </a:r>
            <a:r>
              <a:rPr lang="nn-NO" dirty="0" smtClean="0"/>
              <a:t>nærmiljøanlegg</a:t>
            </a:r>
          </a:p>
          <a:p>
            <a:r>
              <a:rPr lang="nn-NO" dirty="0" smtClean="0"/>
              <a:t>0,75 </a:t>
            </a:r>
            <a:r>
              <a:rPr lang="nn-NO" dirty="0"/>
              <a:t>mill. til friluftsareal og </a:t>
            </a:r>
            <a:r>
              <a:rPr lang="nn-NO" dirty="0" smtClean="0"/>
              <a:t>turstiar</a:t>
            </a:r>
          </a:p>
          <a:p>
            <a:r>
              <a:rPr lang="nn-NO" dirty="0" smtClean="0"/>
              <a:t>14 </a:t>
            </a:r>
            <a:r>
              <a:rPr lang="nn-NO" dirty="0"/>
              <a:t>mill. til rackethallen, det endelege omfanget av prosjektet skal definerast i ei eiga sak til kommunestyret. </a:t>
            </a:r>
            <a:endParaRPr lang="nb-NO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50617355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2402" y="40"/>
            <a:ext cx="7772400" cy="1143000"/>
          </a:xfrm>
        </p:spPr>
        <p:txBody>
          <a:bodyPr/>
          <a:lstStyle/>
          <a:p>
            <a:r>
              <a:rPr lang="nn-NO" dirty="0" smtClean="0"/>
              <a:t>Vatn og avlaup</a:t>
            </a:r>
            <a:endParaRPr lang="nb-NO" dirty="0"/>
          </a:p>
        </p:txBody>
      </p:sp>
      <p:pic>
        <p:nvPicPr>
          <p:cNvPr id="4" name="Plassholder for innhold 3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251520" y="1112342"/>
            <a:ext cx="8244408" cy="3893828"/>
          </a:xfrm>
          <a:prstGeom prst="rect">
            <a:avLst/>
          </a:prstGeom>
        </p:spPr>
      </p:pic>
      <p:sp>
        <p:nvSpPr>
          <p:cNvPr id="6" name="TekstSylinder 5"/>
          <p:cNvSpPr txBox="1"/>
          <p:nvPr/>
        </p:nvSpPr>
        <p:spPr>
          <a:xfrm>
            <a:off x="463227" y="5301208"/>
            <a:ext cx="68707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3200" dirty="0" smtClean="0"/>
              <a:t>Revisjon av hovudplanane for vatn og avlaup i 2019</a:t>
            </a:r>
            <a:endParaRPr lang="nb-NO" sz="3200" dirty="0"/>
          </a:p>
        </p:txBody>
      </p:sp>
    </p:spTree>
    <p:extLst>
      <p:ext uri="{BB962C8B-B14F-4D97-AF65-F5344CB8AC3E}">
        <p14:creationId xmlns:p14="http://schemas.microsoft.com/office/powerpoint/2010/main" val="7539445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39552" y="22172"/>
            <a:ext cx="7772400" cy="1143000"/>
          </a:xfrm>
        </p:spPr>
        <p:txBody>
          <a:bodyPr/>
          <a:lstStyle/>
          <a:p>
            <a:r>
              <a:rPr lang="nn-NO" dirty="0" smtClean="0"/>
              <a:t>Veg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74620" y="1142332"/>
            <a:ext cx="7772400" cy="4114800"/>
          </a:xfrm>
        </p:spPr>
        <p:txBody>
          <a:bodyPr/>
          <a:lstStyle/>
          <a:p>
            <a:r>
              <a:rPr lang="nn-NO" sz="2400" dirty="0" smtClean="0"/>
              <a:t>Forslag </a:t>
            </a:r>
            <a:r>
              <a:rPr lang="nn-NO" sz="2400" dirty="0"/>
              <a:t>til investeringsbudsjett for veg for 2019 er totalt 23,1 mill. kr.  </a:t>
            </a:r>
            <a:endParaRPr lang="nn-NO" sz="2400" dirty="0" smtClean="0"/>
          </a:p>
          <a:p>
            <a:r>
              <a:rPr lang="nn-NO" sz="2400" dirty="0" smtClean="0"/>
              <a:t>Ny </a:t>
            </a:r>
            <a:r>
              <a:rPr lang="nn-NO" sz="2400" dirty="0"/>
              <a:t>veg til </a:t>
            </a:r>
            <a:r>
              <a:rPr lang="nn-NO" sz="2400" dirty="0" err="1"/>
              <a:t>Grunnavågen</a:t>
            </a:r>
            <a:r>
              <a:rPr lang="nn-NO" sz="2400" dirty="0"/>
              <a:t> og </a:t>
            </a:r>
            <a:r>
              <a:rPr lang="nn-NO" sz="2400" dirty="0" smtClean="0"/>
              <a:t>fortau </a:t>
            </a:r>
            <a:r>
              <a:rPr lang="nn-NO" sz="2400" dirty="0"/>
              <a:t>langs Langelandsvegen er dei største </a:t>
            </a:r>
            <a:r>
              <a:rPr lang="nn-NO" sz="2400" dirty="0" smtClean="0"/>
              <a:t>prosjekta</a:t>
            </a:r>
          </a:p>
          <a:p>
            <a:pPr lvl="0"/>
            <a:r>
              <a:rPr lang="nn-NO" sz="2400" dirty="0" err="1"/>
              <a:t>Asfaltering</a:t>
            </a:r>
            <a:r>
              <a:rPr lang="nn-NO" sz="2400" dirty="0"/>
              <a:t> </a:t>
            </a:r>
            <a:r>
              <a:rPr lang="nn-NO" sz="2400" dirty="0" smtClean="0"/>
              <a:t>etter «Hovudplan </a:t>
            </a:r>
            <a:r>
              <a:rPr lang="nn-NO" sz="2400" dirty="0"/>
              <a:t>veg</a:t>
            </a:r>
            <a:r>
              <a:rPr lang="nn-NO" sz="2400" dirty="0" smtClean="0"/>
              <a:t>», 6,8 </a:t>
            </a:r>
            <a:r>
              <a:rPr lang="nn-NO" sz="2400" dirty="0"/>
              <a:t>mill</a:t>
            </a:r>
            <a:r>
              <a:rPr lang="nn-NO" sz="2400" dirty="0" smtClean="0"/>
              <a:t>. </a:t>
            </a:r>
            <a:endParaRPr lang="nb-NO" sz="2400" dirty="0"/>
          </a:p>
          <a:p>
            <a:pPr lvl="0"/>
            <a:r>
              <a:rPr lang="nn-NO" sz="2400" dirty="0" smtClean="0"/>
              <a:t>Trafikksikringstiltak, 1,5 mill.</a:t>
            </a:r>
            <a:endParaRPr lang="nb-NO" sz="2400" dirty="0"/>
          </a:p>
          <a:p>
            <a:pPr lvl="0"/>
            <a:r>
              <a:rPr lang="nn-NO" sz="2400" dirty="0"/>
              <a:t>Samarbeid med </a:t>
            </a:r>
            <a:r>
              <a:rPr lang="nn-NO" sz="2400" dirty="0" smtClean="0"/>
              <a:t>andre, 2,0 </a:t>
            </a:r>
            <a:r>
              <a:rPr lang="nn-NO" sz="2400" dirty="0"/>
              <a:t>mill. </a:t>
            </a:r>
            <a:r>
              <a:rPr lang="nn-NO" sz="2400" dirty="0" smtClean="0"/>
              <a:t> </a:t>
            </a:r>
            <a:endParaRPr lang="nb-NO" sz="2400" dirty="0"/>
          </a:p>
          <a:p>
            <a:pPr lvl="0"/>
            <a:r>
              <a:rPr lang="nn-NO" sz="2400" dirty="0"/>
              <a:t>Utskifting av veglys, 2 mill.</a:t>
            </a:r>
            <a:endParaRPr lang="nb-NO" sz="2400" dirty="0"/>
          </a:p>
          <a:p>
            <a:pPr lvl="0"/>
            <a:r>
              <a:rPr lang="nn-NO" sz="2400" dirty="0"/>
              <a:t>Rullering av trafikksikringsplanen, 0,4 </a:t>
            </a:r>
            <a:r>
              <a:rPr lang="nn-NO" sz="2400" dirty="0" err="1"/>
              <a:t>mill</a:t>
            </a:r>
            <a:endParaRPr lang="nb-NO" sz="2400" dirty="0"/>
          </a:p>
          <a:p>
            <a:pPr lvl="0"/>
            <a:r>
              <a:rPr lang="nn-NO" sz="2400" dirty="0"/>
              <a:t>Utstyr, køyretøy, maskinar og vegmateriell, 0,2 </a:t>
            </a:r>
            <a:r>
              <a:rPr lang="nn-NO" sz="2400" dirty="0" err="1"/>
              <a:t>mill</a:t>
            </a:r>
            <a:endParaRPr lang="nn-NO" sz="2400" dirty="0"/>
          </a:p>
          <a:p>
            <a:pPr lvl="0"/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28011149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dirty="0" smtClean="0"/>
              <a:t>Stord brann og redning, kommunen si bilordning		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n-NO" dirty="0"/>
              <a:t>Det er ikkje funne rom for å finansiera </a:t>
            </a:r>
            <a:r>
              <a:rPr lang="nn-NO" dirty="0" err="1"/>
              <a:t>dagkasernering</a:t>
            </a:r>
            <a:r>
              <a:rPr lang="nn-NO" dirty="0"/>
              <a:t> av </a:t>
            </a:r>
            <a:r>
              <a:rPr lang="nn-NO" dirty="0" smtClean="0"/>
              <a:t>brannvesenet</a:t>
            </a:r>
          </a:p>
          <a:p>
            <a:r>
              <a:rPr lang="nn-NO" dirty="0" smtClean="0"/>
              <a:t>Det er sett </a:t>
            </a:r>
            <a:r>
              <a:rPr lang="nn-NO" dirty="0"/>
              <a:t>i gang ein prosess for å omorganisera bilordninga i kommunen. Ein reknar med at dette kan gje innsparingar og ser for seg eit opplegg med verkstad m.m. i tilknyting til </a:t>
            </a:r>
            <a:r>
              <a:rPr lang="nn-NO" dirty="0" smtClean="0"/>
              <a:t>brannstasjonen</a:t>
            </a:r>
          </a:p>
          <a:p>
            <a:r>
              <a:rPr lang="nn-NO" dirty="0" smtClean="0"/>
              <a:t>Ein legg opp til at utbygginga </a:t>
            </a:r>
            <a:r>
              <a:rPr lang="nn-NO" dirty="0"/>
              <a:t>vil skje i samband med </a:t>
            </a:r>
            <a:r>
              <a:rPr lang="nn-NO" dirty="0" err="1"/>
              <a:t>dagkasernering</a:t>
            </a:r>
            <a:r>
              <a:rPr lang="nn-NO" dirty="0"/>
              <a:t> av brannstellet. </a:t>
            </a:r>
            <a:endParaRPr lang="nb-NO" dirty="0"/>
          </a:p>
          <a:p>
            <a:endParaRPr lang="nn-NO" dirty="0" smtClean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83152623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dirty="0" smtClean="0"/>
              <a:t>Bibliotek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n-NO" dirty="0" smtClean="0"/>
              <a:t>Vidareført som i år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08691695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dirty="0" smtClean="0"/>
              <a:t>Folkehelse 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n-NO" dirty="0" smtClean="0"/>
              <a:t>Framlegg om å prosjektfinansiera stillinga som Folkehelsekoordinator med 40%, dvs. at den vert redusert tilsvarande i høve til i dag</a:t>
            </a:r>
          </a:p>
          <a:p>
            <a:r>
              <a:rPr lang="nn-NO" dirty="0" smtClean="0"/>
              <a:t>Vil få konsekvensar for aktivitet som Folkehelseforum og Folk i sentrum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01295440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14779"/>
            <a:ext cx="7233579" cy="6438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751740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221105" y="28727"/>
            <a:ext cx="7772400" cy="1143000"/>
          </a:xfrm>
        </p:spPr>
        <p:txBody>
          <a:bodyPr/>
          <a:lstStyle/>
          <a:p>
            <a:r>
              <a:rPr lang="nn-NO" dirty="0" smtClean="0"/>
              <a:t>Hovudtal</a:t>
            </a:r>
            <a:endParaRPr lang="nb-NO" dirty="0"/>
          </a:p>
        </p:txBody>
      </p:sp>
      <p:pic>
        <p:nvPicPr>
          <p:cNvPr id="3" name="Bild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105" y="1189783"/>
            <a:ext cx="8018260" cy="3981623"/>
          </a:xfrm>
          <a:prstGeom prst="rect">
            <a:avLst/>
          </a:prstGeom>
        </p:spPr>
      </p:pic>
      <p:sp>
        <p:nvSpPr>
          <p:cNvPr id="4" name="TekstSylinder 3"/>
          <p:cNvSpPr txBox="1"/>
          <p:nvPr/>
        </p:nvSpPr>
        <p:spPr>
          <a:xfrm>
            <a:off x="221105" y="5220875"/>
            <a:ext cx="775084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n-NO" dirty="0" smtClean="0"/>
              <a:t>Økonomiplanen 2020-2022 er saldert med ein føresetnad om </a:t>
            </a:r>
            <a:br>
              <a:rPr lang="nn-NO" dirty="0" smtClean="0"/>
            </a:br>
            <a:r>
              <a:rPr lang="nn-NO" dirty="0" smtClean="0"/>
              <a:t>ein auke i dei frie inntektene på </a:t>
            </a:r>
            <a:r>
              <a:rPr lang="nn-NO" dirty="0" err="1" smtClean="0"/>
              <a:t>h.h..v</a:t>
            </a:r>
            <a:r>
              <a:rPr lang="nn-NO" dirty="0" smtClean="0"/>
              <a:t>. 2, 5 og 4 prosent. </a:t>
            </a:r>
            <a:br>
              <a:rPr lang="nn-NO" dirty="0" smtClean="0"/>
            </a:br>
            <a:r>
              <a:rPr lang="nn-NO" dirty="0" smtClean="0"/>
              <a:t>Alternativet ville vera å leggja inn innsparings-/</a:t>
            </a:r>
            <a:br>
              <a:rPr lang="nn-NO" dirty="0" smtClean="0"/>
            </a:br>
            <a:r>
              <a:rPr lang="nn-NO" dirty="0" err="1" smtClean="0"/>
              <a:t>effektiviseringsbehov</a:t>
            </a:r>
            <a:r>
              <a:rPr lang="nn-NO" smtClean="0"/>
              <a:t>.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89622356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85800" y="260648"/>
            <a:ext cx="7772400" cy="1143000"/>
          </a:xfrm>
        </p:spPr>
        <p:txBody>
          <a:bodyPr/>
          <a:lstStyle/>
          <a:p>
            <a:r>
              <a:rPr lang="nn-NO" dirty="0" smtClean="0"/>
              <a:t>Økonomiske handlingsreglar</a:t>
            </a:r>
            <a:endParaRPr lang="nn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686976" y="1403648"/>
            <a:ext cx="7772400" cy="4114800"/>
          </a:xfrm>
        </p:spPr>
        <p:txBody>
          <a:bodyPr/>
          <a:lstStyle/>
          <a:p>
            <a:pPr lvl="0"/>
            <a:r>
              <a:rPr lang="nn-NO" dirty="0" smtClean="0"/>
              <a:t>Netto </a:t>
            </a:r>
            <a:r>
              <a:rPr lang="nn-NO" dirty="0"/>
              <a:t>driftsresultat skal tilsvara nettoinntekter frå </a:t>
            </a:r>
            <a:r>
              <a:rPr lang="nn-NO" dirty="0" smtClean="0"/>
              <a:t>eigedomsskatten, 11% kan gå til  </a:t>
            </a:r>
            <a:r>
              <a:rPr lang="nn-NO" dirty="0"/>
              <a:t>verdibevarande vedlikehald og frivillige </a:t>
            </a:r>
            <a:r>
              <a:rPr lang="nn-NO" dirty="0" smtClean="0"/>
              <a:t>organisasjonar</a:t>
            </a:r>
          </a:p>
          <a:p>
            <a:pPr lvl="0"/>
            <a:r>
              <a:rPr lang="nn-NO" dirty="0" smtClean="0"/>
              <a:t>Min. netto </a:t>
            </a:r>
            <a:r>
              <a:rPr lang="nn-NO" dirty="0"/>
              <a:t>driftsresultat skal vera 1,75% av driftsinntektene.</a:t>
            </a:r>
          </a:p>
          <a:p>
            <a:pPr lvl="0"/>
            <a:r>
              <a:rPr lang="nn-NO" dirty="0"/>
              <a:t>Stord kommune har som målsetting å </a:t>
            </a:r>
            <a:r>
              <a:rPr lang="nn-NO" dirty="0" smtClean="0"/>
              <a:t>få eit </a:t>
            </a:r>
            <a:r>
              <a:rPr lang="nn-NO" dirty="0" err="1" smtClean="0"/>
              <a:t>disp.fond</a:t>
            </a:r>
            <a:r>
              <a:rPr lang="nn-NO" dirty="0" smtClean="0"/>
              <a:t> på 2% </a:t>
            </a:r>
            <a:r>
              <a:rPr lang="nn-NO" dirty="0"/>
              <a:t>av driftsinntektene.</a:t>
            </a:r>
          </a:p>
          <a:p>
            <a:pPr lvl="0"/>
            <a:r>
              <a:rPr lang="nn-NO" dirty="0" smtClean="0"/>
              <a:t>Premieavviket skal ikkje auka </a:t>
            </a:r>
            <a:r>
              <a:rPr lang="nn-NO" dirty="0"/>
              <a:t>ut over nivået ved årsskiftet 2016-2017, maksimalt kr. 69,252 millionar.</a:t>
            </a:r>
          </a:p>
          <a:p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31205102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0" y="8213"/>
            <a:ext cx="7772400" cy="1143000"/>
          </a:xfrm>
        </p:spPr>
        <p:txBody>
          <a:bodyPr/>
          <a:lstStyle/>
          <a:p>
            <a:r>
              <a:rPr lang="nn-NO" sz="2400" b="1" dirty="0" smtClean="0"/>
              <a:t>Konsekvensjustert budsjett, budsjettkonferansen</a:t>
            </a:r>
            <a:endParaRPr lang="nb-NO" sz="2400" b="1" dirty="0"/>
          </a:p>
        </p:txBody>
      </p:sp>
      <p:pic>
        <p:nvPicPr>
          <p:cNvPr id="3" name="Bilde 2"/>
          <p:cNvPicPr/>
          <p:nvPr/>
        </p:nvPicPr>
        <p:blipFill>
          <a:blip r:embed="rId3"/>
          <a:stretch>
            <a:fillRect/>
          </a:stretch>
        </p:blipFill>
        <p:spPr>
          <a:xfrm>
            <a:off x="179512" y="980728"/>
            <a:ext cx="4393565" cy="3302635"/>
          </a:xfrm>
          <a:prstGeom prst="rect">
            <a:avLst/>
          </a:prstGeom>
        </p:spPr>
      </p:pic>
      <p:pic>
        <p:nvPicPr>
          <p:cNvPr id="5" name="Bilde 4"/>
          <p:cNvPicPr/>
          <p:nvPr/>
        </p:nvPicPr>
        <p:blipFill>
          <a:blip r:embed="rId4"/>
          <a:stretch>
            <a:fillRect/>
          </a:stretch>
        </p:blipFill>
        <p:spPr>
          <a:xfrm>
            <a:off x="4283968" y="2641888"/>
            <a:ext cx="4375785" cy="3282950"/>
          </a:xfrm>
          <a:prstGeom prst="rect">
            <a:avLst/>
          </a:prstGeom>
        </p:spPr>
      </p:pic>
      <p:sp>
        <p:nvSpPr>
          <p:cNvPr id="6" name="TekstSylinder 5"/>
          <p:cNvSpPr txBox="1"/>
          <p:nvPr/>
        </p:nvSpPr>
        <p:spPr>
          <a:xfrm>
            <a:off x="221809" y="5255878"/>
            <a:ext cx="32383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n-NO" b="1" dirty="0">
                <a:solidFill>
                  <a:srgbClr val="CC0000"/>
                </a:solidFill>
                <a:latin typeface="+mj-lt"/>
                <a:ea typeface="+mj-ea"/>
                <a:cs typeface="+mj-cs"/>
              </a:rPr>
              <a:t>- Korleis kom me hit?</a:t>
            </a:r>
            <a:endParaRPr lang="nb-NO" b="1" dirty="0">
              <a:solidFill>
                <a:srgbClr val="CC0000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793879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85800" y="260648"/>
            <a:ext cx="7772400" cy="1143000"/>
          </a:xfrm>
        </p:spPr>
        <p:txBody>
          <a:bodyPr/>
          <a:lstStyle/>
          <a:p>
            <a:r>
              <a:rPr lang="nn-NO" dirty="0" smtClean="0"/>
              <a:t>Økonomiske handlingsreglar</a:t>
            </a:r>
            <a:endParaRPr lang="nn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684674" y="1434530"/>
            <a:ext cx="7772400" cy="4114800"/>
          </a:xfrm>
        </p:spPr>
        <p:txBody>
          <a:bodyPr/>
          <a:lstStyle/>
          <a:p>
            <a:r>
              <a:rPr lang="nn-NO" dirty="0"/>
              <a:t>Budsjettforslaget er ikkje </a:t>
            </a:r>
            <a:r>
              <a:rPr lang="nn-NO" dirty="0" smtClean="0"/>
              <a:t>fullt ut </a:t>
            </a:r>
            <a:r>
              <a:rPr lang="nn-NO" dirty="0"/>
              <a:t>i samsvar med </a:t>
            </a:r>
            <a:r>
              <a:rPr lang="nn-NO" dirty="0" smtClean="0"/>
              <a:t>handlingsreglane</a:t>
            </a:r>
          </a:p>
          <a:p>
            <a:r>
              <a:rPr lang="nn-NO" dirty="0" smtClean="0"/>
              <a:t>Nær </a:t>
            </a:r>
            <a:r>
              <a:rPr lang="nn-NO" dirty="0"/>
              <a:t>¾ av </a:t>
            </a:r>
            <a:r>
              <a:rPr lang="nn-NO" dirty="0" smtClean="0"/>
              <a:t>e-skatten </a:t>
            </a:r>
            <a:r>
              <a:rPr lang="nn-NO" dirty="0"/>
              <a:t>er nytta til å finansiera </a:t>
            </a:r>
            <a:r>
              <a:rPr lang="nn-NO" dirty="0" smtClean="0"/>
              <a:t>driftsbudsjettet</a:t>
            </a:r>
          </a:p>
          <a:p>
            <a:r>
              <a:rPr lang="nn-NO" dirty="0" smtClean="0"/>
              <a:t>Driftsresultatet </a:t>
            </a:r>
            <a:r>
              <a:rPr lang="nn-NO" dirty="0"/>
              <a:t>er ca. 0,8 </a:t>
            </a:r>
            <a:r>
              <a:rPr lang="nn-NO" dirty="0" smtClean="0"/>
              <a:t>prosent.</a:t>
            </a:r>
          </a:p>
          <a:p>
            <a:r>
              <a:rPr lang="nn-NO" dirty="0" err="1" smtClean="0"/>
              <a:t>Rekneskapsmessig</a:t>
            </a:r>
            <a:r>
              <a:rPr lang="nn-NO" dirty="0" smtClean="0"/>
              <a:t> </a:t>
            </a:r>
            <a:r>
              <a:rPr lang="nn-NO" dirty="0"/>
              <a:t>overskot er </a:t>
            </a:r>
            <a:r>
              <a:rPr lang="nn-NO" dirty="0" smtClean="0"/>
              <a:t>1,5 prosent</a:t>
            </a:r>
          </a:p>
          <a:p>
            <a:r>
              <a:rPr lang="nn-NO" dirty="0" smtClean="0"/>
              <a:t>Forslaget </a:t>
            </a:r>
            <a:r>
              <a:rPr lang="nn-NO" dirty="0"/>
              <a:t>legg opp til at kommunen i </a:t>
            </a:r>
            <a:r>
              <a:rPr lang="nn-NO" dirty="0" smtClean="0"/>
              <a:t>planperioden </a:t>
            </a:r>
            <a:r>
              <a:rPr lang="nn-NO" dirty="0"/>
              <a:t>byggjer opp eit disposisjonsfond på 2 </a:t>
            </a:r>
            <a:r>
              <a:rPr lang="nn-NO" dirty="0" smtClean="0"/>
              <a:t>prosent</a:t>
            </a:r>
          </a:p>
          <a:p>
            <a:r>
              <a:rPr lang="nn-NO" dirty="0" smtClean="0"/>
              <a:t>Premieavviket </a:t>
            </a:r>
            <a:r>
              <a:rPr lang="nn-NO" dirty="0"/>
              <a:t>vil venteleg vera 80,790 mill. kr ved utgangen av 2018.</a:t>
            </a:r>
          </a:p>
          <a:p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159869918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85800" y="260648"/>
            <a:ext cx="7772400" cy="1143000"/>
          </a:xfrm>
        </p:spPr>
        <p:txBody>
          <a:bodyPr/>
          <a:lstStyle/>
          <a:p>
            <a:r>
              <a:rPr lang="nn-NO" dirty="0" smtClean="0"/>
              <a:t>Økonomiske handlingsreglar</a:t>
            </a:r>
            <a:endParaRPr lang="nn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709816" y="1403648"/>
            <a:ext cx="7772400" cy="4114800"/>
          </a:xfrm>
        </p:spPr>
        <p:txBody>
          <a:bodyPr/>
          <a:lstStyle/>
          <a:p>
            <a:r>
              <a:rPr lang="nn-NO" dirty="0" smtClean="0"/>
              <a:t>«Budsjettforslaget (…) er </a:t>
            </a:r>
            <a:r>
              <a:rPr lang="nn-NO" dirty="0"/>
              <a:t>gjort opp med eit mindreforbruk på 23,3 </a:t>
            </a:r>
            <a:r>
              <a:rPr lang="nn-NO" dirty="0" err="1"/>
              <a:t>mill</a:t>
            </a:r>
            <a:r>
              <a:rPr lang="nn-NO" dirty="0"/>
              <a:t> kr og eit netto driftsresultat på 12,6 </a:t>
            </a:r>
            <a:r>
              <a:rPr lang="nn-NO" dirty="0" err="1"/>
              <a:t>mill</a:t>
            </a:r>
            <a:r>
              <a:rPr lang="nn-NO" dirty="0"/>
              <a:t> kr. For å oppnå dette har rådmannen måtta gjennomføra budsjettkutt innanfor dei fleste sektorane. Inntektene frå eigedomsskatt er foreslått auka med 10 mill. kr. Driftsresultat er svakare enn tilrådde 1,75 prosent, rådmannen har i staden vald å skjerma tenestene for ytterlegare kutt. Det er for 2019 ikkje lagt opp til låneopptak utan til investeringar i vatn og avlaup og </a:t>
            </a:r>
            <a:r>
              <a:rPr lang="nn-NO"/>
              <a:t>hamneføremål</a:t>
            </a:r>
            <a:r>
              <a:rPr lang="nn-NO" smtClean="0"/>
              <a:t>.» </a:t>
            </a:r>
            <a:endParaRPr lang="nn-NO" dirty="0"/>
          </a:p>
          <a:p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108967782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48475" cy="6648450"/>
          </a:xfrm>
          <a:prstGeom prst="rect">
            <a:avLst/>
          </a:prstGeom>
        </p:spPr>
      </p:pic>
      <p:pic>
        <p:nvPicPr>
          <p:cNvPr id="3" name="Bild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0232" y="2457450"/>
            <a:ext cx="2533650" cy="1733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2046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5220072" cy="6470388"/>
          </a:xfrm>
          <a:prstGeom prst="rect">
            <a:avLst/>
          </a:prstGeom>
        </p:spPr>
      </p:pic>
      <p:sp>
        <p:nvSpPr>
          <p:cNvPr id="3" name="TekstSylinder 2"/>
          <p:cNvSpPr txBox="1"/>
          <p:nvPr/>
        </p:nvSpPr>
        <p:spPr>
          <a:xfrm>
            <a:off x="5220073" y="1484784"/>
            <a:ext cx="3092450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n-NO" sz="2800" b="1" dirty="0" smtClean="0"/>
              <a:t>-Den faktiske </a:t>
            </a:r>
          </a:p>
          <a:p>
            <a:r>
              <a:rPr lang="nn-NO" sz="2800" b="1" dirty="0" smtClean="0"/>
              <a:t>realveksten i frie </a:t>
            </a:r>
          </a:p>
          <a:p>
            <a:r>
              <a:rPr lang="nn-NO" sz="2800" b="1" dirty="0" smtClean="0"/>
              <a:t>inntekter </a:t>
            </a:r>
            <a:r>
              <a:rPr lang="nn-NO" sz="2800" b="1" dirty="0" err="1" smtClean="0"/>
              <a:t>fra</a:t>
            </a:r>
            <a:r>
              <a:rPr lang="nn-NO" sz="2800" b="1" dirty="0" smtClean="0"/>
              <a:t> 2018 </a:t>
            </a:r>
          </a:p>
          <a:p>
            <a:r>
              <a:rPr lang="nn-NO" sz="2800" b="1" dirty="0" smtClean="0"/>
              <a:t>til 2019 er anslått </a:t>
            </a:r>
          </a:p>
          <a:p>
            <a:r>
              <a:rPr lang="nn-NO" sz="2800" b="1" dirty="0" smtClean="0"/>
              <a:t>til 0,0 prosent (KS)</a:t>
            </a:r>
            <a:endParaRPr lang="nb-NO" sz="2800" b="1" dirty="0"/>
          </a:p>
        </p:txBody>
      </p:sp>
      <p:sp>
        <p:nvSpPr>
          <p:cNvPr id="4" name="TekstSylinder 3"/>
          <p:cNvSpPr txBox="1"/>
          <p:nvPr/>
        </p:nvSpPr>
        <p:spPr>
          <a:xfrm>
            <a:off x="5220073" y="419227"/>
            <a:ext cx="13981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n-NO" sz="3600" dirty="0" smtClean="0">
                <a:solidFill>
                  <a:srgbClr val="CC0000"/>
                </a:solidFill>
                <a:latin typeface="+mj-lt"/>
                <a:ea typeface="+mj-ea"/>
                <a:cs typeface="+mj-cs"/>
              </a:rPr>
              <a:t>Først:</a:t>
            </a:r>
            <a:endParaRPr lang="nb-NO" sz="3600" dirty="0">
              <a:solidFill>
                <a:srgbClr val="CC0000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909048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99592" y="625285"/>
            <a:ext cx="7772400" cy="1143000"/>
          </a:xfrm>
        </p:spPr>
        <p:txBody>
          <a:bodyPr/>
          <a:lstStyle/>
          <a:p>
            <a:r>
              <a:rPr lang="nn-NO" dirty="0" smtClean="0"/>
              <a:t>Godt </a:t>
            </a:r>
            <a:br>
              <a:rPr lang="nn-NO" dirty="0" smtClean="0"/>
            </a:br>
            <a:r>
              <a:rPr lang="nn-NO" dirty="0" smtClean="0"/>
              <a:t>utbygd</a:t>
            </a:r>
            <a:br>
              <a:rPr lang="nn-NO" dirty="0" smtClean="0"/>
            </a:br>
            <a:r>
              <a:rPr lang="nn-NO" dirty="0" smtClean="0"/>
              <a:t>tenestetilbod</a:t>
            </a:r>
            <a:endParaRPr lang="nb-NO" dirty="0"/>
          </a:p>
        </p:txBody>
      </p:sp>
      <p:pic>
        <p:nvPicPr>
          <p:cNvPr id="3" name="Bild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399700"/>
            <a:ext cx="6337300" cy="4076700"/>
          </a:xfrm>
          <a:prstGeom prst="rect">
            <a:avLst/>
          </a:prstGeom>
        </p:spPr>
      </p:pic>
      <p:pic>
        <p:nvPicPr>
          <p:cNvPr id="4" name="Bild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19103" y="2636912"/>
            <a:ext cx="3257550" cy="3895725"/>
          </a:xfrm>
          <a:prstGeom prst="rect">
            <a:avLst/>
          </a:prstGeom>
        </p:spPr>
      </p:pic>
      <p:pic>
        <p:nvPicPr>
          <p:cNvPr id="5" name="Bild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99992" y="-6131"/>
            <a:ext cx="4576661" cy="3042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81283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526" y="4365105"/>
            <a:ext cx="7499101" cy="2530946"/>
          </a:xfrm>
          <a:prstGeom prst="rect">
            <a:avLst/>
          </a:prstGeom>
        </p:spPr>
      </p:pic>
      <p:pic>
        <p:nvPicPr>
          <p:cNvPr id="4" name="Bild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116632"/>
            <a:ext cx="5067300" cy="3352800"/>
          </a:xfrm>
          <a:prstGeom prst="rect">
            <a:avLst/>
          </a:prstGeom>
        </p:spPr>
      </p:pic>
      <p:pic>
        <p:nvPicPr>
          <p:cNvPr id="3" name="Bild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7864" y="2284079"/>
            <a:ext cx="5283670" cy="2370705"/>
          </a:xfrm>
          <a:prstGeom prst="rect">
            <a:avLst/>
          </a:prstGeom>
        </p:spPr>
      </p:pic>
      <p:sp>
        <p:nvSpPr>
          <p:cNvPr id="5" name="TekstSylinder 4"/>
          <p:cNvSpPr txBox="1"/>
          <p:nvPr/>
        </p:nvSpPr>
        <p:spPr>
          <a:xfrm>
            <a:off x="5452840" y="597235"/>
            <a:ext cx="232788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n-NO" sz="4000" dirty="0">
                <a:solidFill>
                  <a:srgbClr val="CC0000"/>
                </a:solidFill>
                <a:latin typeface="+mj-lt"/>
                <a:ea typeface="+mj-ea"/>
                <a:cs typeface="+mj-cs"/>
              </a:rPr>
              <a:t>Høg </a:t>
            </a:r>
            <a:endParaRPr lang="nn-NO" sz="4000" dirty="0" smtClean="0">
              <a:solidFill>
                <a:srgbClr val="CC0000"/>
              </a:solidFill>
              <a:latin typeface="+mj-lt"/>
              <a:ea typeface="+mj-ea"/>
              <a:cs typeface="+mj-cs"/>
            </a:endParaRPr>
          </a:p>
          <a:p>
            <a:r>
              <a:rPr lang="nn-NO" sz="4000" dirty="0" smtClean="0">
                <a:solidFill>
                  <a:srgbClr val="CC0000"/>
                </a:solidFill>
                <a:latin typeface="+mj-lt"/>
                <a:ea typeface="+mj-ea"/>
                <a:cs typeface="+mj-cs"/>
              </a:rPr>
              <a:t>lånegjeld</a:t>
            </a:r>
            <a:endParaRPr lang="nb-NO" sz="4000" dirty="0">
              <a:solidFill>
                <a:srgbClr val="CC0000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7391945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88782" y="0"/>
            <a:ext cx="7772400" cy="1143000"/>
          </a:xfrm>
        </p:spPr>
        <p:txBody>
          <a:bodyPr/>
          <a:lstStyle/>
          <a:p>
            <a:r>
              <a:rPr lang="nn-NO" dirty="0" smtClean="0"/>
              <a:t>Kostnadsvekst og underfinansierte reformer: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702498" y="1268760"/>
            <a:ext cx="7772400" cy="4114800"/>
          </a:xfrm>
        </p:spPr>
        <p:txBody>
          <a:bodyPr/>
          <a:lstStyle/>
          <a:p>
            <a:pPr marL="171450" indent="-171450">
              <a:buFontTx/>
              <a:buChar char="-"/>
            </a:pPr>
            <a:r>
              <a:rPr lang="nn-NO" dirty="0"/>
              <a:t>Manglar 7,3 mill. på lærarnorma</a:t>
            </a:r>
          </a:p>
          <a:p>
            <a:pPr marL="171450" indent="-171450">
              <a:buFontTx/>
              <a:buChar char="-"/>
            </a:pPr>
            <a:r>
              <a:rPr lang="nn-NO" dirty="0"/>
              <a:t>Pedagognorma i barnehagane kostar 1,9 mill.</a:t>
            </a:r>
          </a:p>
          <a:p>
            <a:pPr marL="171450" indent="-171450">
              <a:buFontTx/>
              <a:buChar char="-"/>
            </a:pPr>
            <a:r>
              <a:rPr lang="nn-NO" dirty="0"/>
              <a:t>Spesialundervisning aukar med </a:t>
            </a:r>
            <a:r>
              <a:rPr lang="nn-NO" dirty="0" smtClean="0"/>
              <a:t>6,5 </a:t>
            </a:r>
            <a:r>
              <a:rPr lang="nn-NO" dirty="0"/>
              <a:t>mill.</a:t>
            </a:r>
          </a:p>
          <a:p>
            <a:pPr marL="171450" indent="-171450">
              <a:buFontTx/>
              <a:buChar char="-"/>
            </a:pPr>
            <a:r>
              <a:rPr lang="nn-NO" dirty="0"/>
              <a:t>Overføring private barnehagar opp 4 mill.</a:t>
            </a:r>
          </a:p>
          <a:p>
            <a:pPr marL="171450" indent="-171450">
              <a:buFontTx/>
              <a:buChar char="-"/>
            </a:pPr>
            <a:r>
              <a:rPr lang="nn-NO" dirty="0"/>
              <a:t>Tilrettelegging av </a:t>
            </a:r>
            <a:r>
              <a:rPr lang="nn-NO" dirty="0" smtClean="0"/>
              <a:t>barnehagetilbod, </a:t>
            </a:r>
            <a:r>
              <a:rPr lang="nn-NO" dirty="0"/>
              <a:t>2,3 mill. </a:t>
            </a:r>
          </a:p>
          <a:p>
            <a:pPr marL="171450" indent="-171450">
              <a:buFontTx/>
              <a:buChar char="-"/>
            </a:pPr>
            <a:r>
              <a:rPr lang="nn-NO" dirty="0" smtClean="0"/>
              <a:t>Vedtak om tiltak i barnevernet, 6 </a:t>
            </a:r>
            <a:r>
              <a:rPr lang="nn-NO" dirty="0"/>
              <a:t>mill. </a:t>
            </a:r>
          </a:p>
          <a:p>
            <a:pPr marL="171450" indent="-171450">
              <a:buFontTx/>
              <a:buChar char="-"/>
            </a:pPr>
            <a:r>
              <a:rPr lang="nn-NO" dirty="0"/>
              <a:t>Fem </a:t>
            </a:r>
            <a:r>
              <a:rPr lang="nn-NO" dirty="0" smtClean="0"/>
              <a:t>nye sjukeheimsplassar frå 1.9, netto </a:t>
            </a:r>
            <a:br>
              <a:rPr lang="nn-NO" dirty="0" smtClean="0"/>
            </a:br>
            <a:r>
              <a:rPr lang="nn-NO" dirty="0" smtClean="0"/>
              <a:t>2,3 mill.</a:t>
            </a:r>
            <a:endParaRPr lang="nn-NO" dirty="0"/>
          </a:p>
          <a:p>
            <a:pPr marL="171450" indent="-171450">
              <a:buFontTx/>
              <a:buChar char="-"/>
            </a:pPr>
            <a:r>
              <a:rPr lang="nn-NO" dirty="0" err="1"/>
              <a:t>Øk</a:t>
            </a:r>
            <a:r>
              <a:rPr lang="nn-NO" dirty="0"/>
              <a:t>. Sosialhjelp </a:t>
            </a:r>
            <a:r>
              <a:rPr lang="nn-NO" dirty="0" smtClean="0"/>
              <a:t>1,5 </a:t>
            </a:r>
            <a:r>
              <a:rPr lang="nn-NO" dirty="0"/>
              <a:t>mill. </a:t>
            </a:r>
            <a:endParaRPr lang="nn-NO" dirty="0" smtClean="0"/>
          </a:p>
          <a:p>
            <a:pPr marL="171450" indent="-171450">
              <a:buFontTx/>
              <a:buChar char="-"/>
            </a:pPr>
            <a:r>
              <a:rPr lang="nn-NO" dirty="0" err="1" smtClean="0"/>
              <a:t>Rettigheitsfesta</a:t>
            </a:r>
            <a:r>
              <a:rPr lang="nn-NO" dirty="0" smtClean="0"/>
              <a:t> BPA, aukar med 4,6 mill. i 2019</a:t>
            </a:r>
          </a:p>
          <a:p>
            <a:pPr marL="171450" indent="-171450">
              <a:buFontTx/>
              <a:buChar char="-"/>
            </a:pPr>
            <a:r>
              <a:rPr lang="nn-NO" dirty="0" err="1" smtClean="0"/>
              <a:t>Butilbod</a:t>
            </a:r>
            <a:r>
              <a:rPr lang="nn-NO" dirty="0" smtClean="0"/>
              <a:t> </a:t>
            </a:r>
            <a:r>
              <a:rPr lang="nn-NO" dirty="0"/>
              <a:t>for </a:t>
            </a:r>
            <a:r>
              <a:rPr lang="nn-NO" dirty="0" err="1"/>
              <a:t>èin</a:t>
            </a:r>
            <a:r>
              <a:rPr lang="nn-NO" dirty="0"/>
              <a:t> person er etablert hausten 2018, </a:t>
            </a:r>
            <a:r>
              <a:rPr lang="nn-NO" dirty="0" smtClean="0"/>
              <a:t>årskostnad </a:t>
            </a:r>
            <a:r>
              <a:rPr lang="nn-NO" dirty="0"/>
              <a:t>3,9 mill. </a:t>
            </a:r>
          </a:p>
          <a:p>
            <a:pPr marL="171450" indent="-171450">
              <a:buFontTx/>
              <a:buChar char="-"/>
            </a:pPr>
            <a:endParaRPr lang="nb-NO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227457002"/>
      </p:ext>
    </p:extLst>
  </p:cSld>
  <p:clrMapOvr>
    <a:masterClrMapping/>
  </p:clrMapOvr>
</p:sld>
</file>

<file path=ppt/theme/theme1.xml><?xml version="1.0" encoding="utf-8"?>
<a:theme xmlns:a="http://schemas.openxmlformats.org/drawingml/2006/main" name="blank">
  <a:themeElements>
    <a:clrScheme name="Office-tem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-tema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D7B719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D7B719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lnDef>
  </a:objectDefaults>
  <a:extraClrSchemeLst>
    <a:extraClrScheme>
      <a:clrScheme name="Office-tem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ema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-tema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ema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em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em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em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-tema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1312</TotalTime>
  <Words>2175</Words>
  <Application>Microsoft Office PowerPoint</Application>
  <PresentationFormat>Skjermfremvisning (4:3)</PresentationFormat>
  <Paragraphs>296</Paragraphs>
  <Slides>52</Slides>
  <Notes>21</Notes>
  <HiddenSlides>0</HiddenSlides>
  <MMClips>0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52</vt:i4>
      </vt:variant>
    </vt:vector>
  </HeadingPairs>
  <TitlesOfParts>
    <vt:vector size="56" baseType="lpstr">
      <vt:lpstr>Calibri</vt:lpstr>
      <vt:lpstr>Times</vt:lpstr>
      <vt:lpstr>Trebuchet MS</vt:lpstr>
      <vt:lpstr>blank</vt:lpstr>
      <vt:lpstr>PowerPoint-presentasjon</vt:lpstr>
      <vt:lpstr>Budsjettforslaget byggjer på:</vt:lpstr>
      <vt:lpstr>Forslag til statsbudsjett</vt:lpstr>
      <vt:lpstr>Statsbudsjettet, framhald</vt:lpstr>
      <vt:lpstr>Konsekvensjustert budsjett, budsjettkonferansen</vt:lpstr>
      <vt:lpstr>PowerPoint-presentasjon</vt:lpstr>
      <vt:lpstr>Godt  utbygd tenestetilbod</vt:lpstr>
      <vt:lpstr>PowerPoint-presentasjon</vt:lpstr>
      <vt:lpstr>Kostnadsvekst og underfinansierte reformer:</vt:lpstr>
      <vt:lpstr>Inntekter og ressursbruk</vt:lpstr>
      <vt:lpstr>Ressursbruk I</vt:lpstr>
      <vt:lpstr>Ressursbruk II</vt:lpstr>
      <vt:lpstr>Budsjettforslaget Skatt og ramme, frie inntekter</vt:lpstr>
      <vt:lpstr>Eigedomsskatt, framlegg om endring av skattesatsene</vt:lpstr>
      <vt:lpstr>Formannskapet/Driftsstyret</vt:lpstr>
      <vt:lpstr>IKT</vt:lpstr>
      <vt:lpstr>Kyrkja</vt:lpstr>
      <vt:lpstr>Oppvekst og utdanning</vt:lpstr>
      <vt:lpstr>Barnehagar</vt:lpstr>
      <vt:lpstr>Skule, SFO, Vaksenopplæringa</vt:lpstr>
      <vt:lpstr>Skule, investeringar</vt:lpstr>
      <vt:lpstr>«Bassengsituasjonen»</vt:lpstr>
      <vt:lpstr>Eining for førebyggjande tenester</vt:lpstr>
      <vt:lpstr>Barnevern </vt:lpstr>
      <vt:lpstr>Kulturskulen</vt:lpstr>
      <vt:lpstr>Rehabilitering, helse og omsorg</vt:lpstr>
      <vt:lpstr>Heimebaserte tenester</vt:lpstr>
      <vt:lpstr>Institusjonsdrift</vt:lpstr>
      <vt:lpstr>Rehabiliteringssenteret</vt:lpstr>
      <vt:lpstr>NAV/flyktningetenesta</vt:lpstr>
      <vt:lpstr>Tenester til personar med utviklingshemming</vt:lpstr>
      <vt:lpstr>Tenester til personar med utviklingshemming</vt:lpstr>
      <vt:lpstr>Eining for psykisk helse og rus</vt:lpstr>
      <vt:lpstr>Tildelingskontoret</vt:lpstr>
      <vt:lpstr>Legevakt, legetenesta</vt:lpstr>
      <vt:lpstr>Næring,  miljø  og kultur</vt:lpstr>
      <vt:lpstr>Kulturtenester</vt:lpstr>
      <vt:lpstr>Løyving til kultur/samarbeidsføremål</vt:lpstr>
      <vt:lpstr>Regulering, byggesak, oppmåling, plan</vt:lpstr>
      <vt:lpstr>Eigedom</vt:lpstr>
      <vt:lpstr>Eigedom</vt:lpstr>
      <vt:lpstr>Vatn og avlaup</vt:lpstr>
      <vt:lpstr>Veg</vt:lpstr>
      <vt:lpstr>Stord brann og redning, kommunen si bilordning  </vt:lpstr>
      <vt:lpstr>Bibliotek</vt:lpstr>
      <vt:lpstr>Folkehelse </vt:lpstr>
      <vt:lpstr>PowerPoint-presentasjon</vt:lpstr>
      <vt:lpstr>Hovudtal</vt:lpstr>
      <vt:lpstr>Økonomiske handlingsreglar</vt:lpstr>
      <vt:lpstr>Økonomiske handlingsreglar</vt:lpstr>
      <vt:lpstr>Økonomiske handlingsreglar</vt:lpstr>
      <vt:lpstr>PowerPoint-presentasjon</vt:lpstr>
    </vt:vector>
  </TitlesOfParts>
  <Company>Stord kommune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Budsjett og økonomiplan 2019-2022</dc:title>
  <dc:creator>Magnus Mjør</dc:creator>
  <cp:lastModifiedBy>Haldis Lauksund</cp:lastModifiedBy>
  <cp:revision>109</cp:revision>
  <cp:lastPrinted>2018-10-25T10:18:20Z</cp:lastPrinted>
  <dcterms:created xsi:type="dcterms:W3CDTF">2018-10-17T04:45:30Z</dcterms:created>
  <dcterms:modified xsi:type="dcterms:W3CDTF">2018-10-26T12:33:54Z</dcterms:modified>
</cp:coreProperties>
</file>