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7" r:id="rId2"/>
    <p:sldId id="352" r:id="rId3"/>
    <p:sldId id="319" r:id="rId4"/>
    <p:sldId id="262" r:id="rId5"/>
    <p:sldId id="293" r:id="rId6"/>
    <p:sldId id="294" r:id="rId7"/>
    <p:sldId id="341" r:id="rId8"/>
    <p:sldId id="347" r:id="rId9"/>
    <p:sldId id="348" r:id="rId10"/>
    <p:sldId id="346" r:id="rId11"/>
    <p:sldId id="345" r:id="rId12"/>
    <p:sldId id="323" r:id="rId13"/>
    <p:sldId id="322" r:id="rId14"/>
    <p:sldId id="333" r:id="rId15"/>
    <p:sldId id="289" r:id="rId16"/>
    <p:sldId id="295" r:id="rId17"/>
    <p:sldId id="307" r:id="rId18"/>
    <p:sldId id="338" r:id="rId19"/>
    <p:sldId id="339" r:id="rId20"/>
    <p:sldId id="308" r:id="rId21"/>
    <p:sldId id="268" r:id="rId22"/>
    <p:sldId id="296" r:id="rId23"/>
    <p:sldId id="267" r:id="rId24"/>
    <p:sldId id="311" r:id="rId25"/>
    <p:sldId id="313" r:id="rId26"/>
    <p:sldId id="269" r:id="rId27"/>
    <p:sldId id="271" r:id="rId28"/>
    <p:sldId id="350" r:id="rId29"/>
    <p:sldId id="272" r:id="rId30"/>
    <p:sldId id="314" r:id="rId31"/>
    <p:sldId id="273" r:id="rId32"/>
    <p:sldId id="274" r:id="rId33"/>
    <p:sldId id="275" r:id="rId34"/>
    <p:sldId id="276" r:id="rId35"/>
    <p:sldId id="316" r:id="rId36"/>
    <p:sldId id="277" r:id="rId37"/>
    <p:sldId id="278" r:id="rId38"/>
    <p:sldId id="279" r:id="rId39"/>
    <p:sldId id="297" r:id="rId40"/>
    <p:sldId id="351" r:id="rId41"/>
    <p:sldId id="309" r:id="rId42"/>
    <p:sldId id="331" r:id="rId43"/>
    <p:sldId id="332" r:id="rId44"/>
    <p:sldId id="298" r:id="rId45"/>
    <p:sldId id="300" r:id="rId46"/>
    <p:sldId id="301" r:id="rId47"/>
    <p:sldId id="305" r:id="rId48"/>
    <p:sldId id="303" r:id="rId49"/>
    <p:sldId id="304" r:id="rId50"/>
    <p:sldId id="317" r:id="rId51"/>
    <p:sldId id="280" r:id="rId52"/>
    <p:sldId id="281" r:id="rId53"/>
    <p:sldId id="344" r:id="rId54"/>
    <p:sldId id="282" r:id="rId55"/>
    <p:sldId id="283" r:id="rId56"/>
    <p:sldId id="284" r:id="rId57"/>
    <p:sldId id="286" r:id="rId58"/>
    <p:sldId id="287" r:id="rId59"/>
    <p:sldId id="285" r:id="rId60"/>
    <p:sldId id="288" r:id="rId61"/>
    <p:sldId id="349" r:id="rId62"/>
    <p:sldId id="337" r:id="rId63"/>
    <p:sldId id="335" r:id="rId64"/>
    <p:sldId id="336" r:id="rId65"/>
  </p:sldIdLst>
  <p:sldSz cx="9144000" cy="6858000" type="screen4x3"/>
  <p:notesSz cx="6805613" cy="9944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B91A"/>
    <a:srgbClr val="D7B719"/>
    <a:srgbClr val="4D4D4D"/>
    <a:srgbClr val="CC00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917" autoAdjust="0"/>
  </p:normalViewPr>
  <p:slideViewPr>
    <p:cSldViewPr>
      <p:cViewPr varScale="1">
        <p:scale>
          <a:sx n="51" d="100"/>
          <a:sy n="51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B81B0-233C-4358-A63E-FC9BA8E777EB}" type="datetimeFigureOut">
              <a:rPr lang="nn-NO" smtClean="0"/>
              <a:t>29.11.2017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5D820-3F10-4403-AF66-1AA39E0750F7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652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B1521-2DD6-47F9-B09B-BC451C1F2A11}" type="datetimeFigureOut">
              <a:rPr lang="nn-NO" smtClean="0"/>
              <a:t>29.11.2017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98469-2699-4DFE-9AB8-3DDB960D51B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78540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8469-2699-4DFE-9AB8-3DDB960D51B4}" type="slidenum">
              <a:rPr lang="nn-NO" smtClean="0"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5762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8469-2699-4DFE-9AB8-3DDB960D51B4}" type="slidenum">
              <a:rPr lang="nn-NO" smtClean="0"/>
              <a:t>12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05692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aseline="0" dirty="0" smtClean="0"/>
              <a:t>Skatteveksten no i haust gjev grunnlag for eit meir optimistisk skatteanslag enn «grønt hefte».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aseline="0" dirty="0" smtClean="0"/>
              <a:t>Statsbudsjettet legg til grunn betringar i norsk økonomi, me meiner at det er grunnlag for å rekna med at Stord vil ta del i denne utviklinga.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aseline="0" dirty="0" smtClean="0"/>
              <a:t>Me legg til grunn at me vil få 4% vekst i år, og at me neste år vil få 95,1% av gjennomsnitt nivå på skatteinngangen i landet, tilsvarande 6,6% auke.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aseline="0" dirty="0" smtClean="0"/>
              <a:t>Vekstprosenten for 2018 må sjåast i samanheng med at me har hatt svakare vekst dei siste åra: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aseline="0" dirty="0" smtClean="0"/>
              <a:t>- Dersom me får same inngang som andre vert veksten relativt større sidan den vert rekna frå eit lågare nivå.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aseline="0" dirty="0" smtClean="0"/>
              <a:t>Medan resten av landet, stort sett, har hatt større vekst før, vil me derfor oppleva ein relativt sterkare vekst til neste år.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aseline="0" dirty="0" smtClean="0"/>
              <a:t>Det vil i så fall gje ei meirinntekt i høve statsbudsjettet sine </a:t>
            </a:r>
            <a:r>
              <a:rPr lang="nn-NO" baseline="0" dirty="0" err="1" smtClean="0"/>
              <a:t>gjennomsnittprognosar</a:t>
            </a:r>
            <a:r>
              <a:rPr lang="nn-NO" baseline="0" dirty="0" smtClean="0"/>
              <a:t> på 12,444 mill. i 2018.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aseline="0" dirty="0" smtClean="0"/>
              <a:t>Dept legg vekt på: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n-NO" baseline="0" dirty="0" smtClean="0"/>
              <a:t>Skatteinngang 2016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n-NO" baseline="0" dirty="0" smtClean="0"/>
              <a:t>Landsprognose 2017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n-NO" baseline="0" dirty="0" smtClean="0"/>
              <a:t>Landsprognose 2018</a:t>
            </a:r>
            <a:endParaRPr lang="nn-NO" dirty="0" smtClean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9830-9EAF-4AB9-B5A6-C1ACEFABF065}" type="slidenum">
              <a:rPr lang="nn-NO" smtClean="0"/>
              <a:t>14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28074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Pensjonskostnaden og amortiseringa</a:t>
            </a:r>
            <a:r>
              <a:rPr lang="nn-NO" baseline="0" dirty="0" smtClean="0"/>
              <a:t> av premieavviket, ca. 105 mill., er de som belastar driftsbudsjettet.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8469-2699-4DFE-9AB8-3DDB960D51B4}" type="slidenum">
              <a:rPr lang="nn-NO" smtClean="0"/>
              <a:t>15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82109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err="1" smtClean="0"/>
              <a:t>Lønsj</a:t>
            </a:r>
            <a:r>
              <a:rPr lang="nn-NO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nn-NO" dirty="0" smtClean="0"/>
              <a:t>Eg har tidlegare foreslått å fjerna den, men det vart</a:t>
            </a:r>
            <a:r>
              <a:rPr lang="nn-NO" baseline="0" dirty="0" smtClean="0"/>
              <a:t> nedstemt </a:t>
            </a:r>
          </a:p>
          <a:p>
            <a:pPr marL="171450" indent="-171450">
              <a:buFontTx/>
              <a:buChar char="-"/>
            </a:pPr>
            <a:r>
              <a:rPr lang="nn-NO" baseline="0" dirty="0" smtClean="0"/>
              <a:t>Likevel – noko som stadig kjem opp, og som kan vera greitt å ta ein runde på</a:t>
            </a:r>
          </a:p>
          <a:p>
            <a:pPr marL="171450" indent="-171450">
              <a:buFontTx/>
              <a:buChar char="-"/>
            </a:pPr>
            <a:r>
              <a:rPr lang="nn-NO" baseline="0" dirty="0" smtClean="0"/>
              <a:t>Ikkje lagt inn innsparingar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8469-2699-4DFE-9AB8-3DDB960D51B4}" type="slidenum">
              <a:rPr lang="nn-NO" smtClean="0"/>
              <a:t>17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62475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Ikkje</a:t>
            </a:r>
            <a:r>
              <a:rPr lang="nn-NO" baseline="0" dirty="0" smtClean="0"/>
              <a:t> lagt inn budsjett-effekt.</a:t>
            </a:r>
          </a:p>
          <a:p>
            <a:r>
              <a:rPr lang="nn-NO" baseline="0" dirty="0" smtClean="0"/>
              <a:t>Får litt same utfordringar/motargument som ved å fjerna betalt </a:t>
            </a:r>
            <a:r>
              <a:rPr lang="nn-NO" baseline="0" dirty="0" err="1" smtClean="0"/>
              <a:t>lønsj</a:t>
            </a:r>
            <a:r>
              <a:rPr lang="nn-NO" baseline="0" dirty="0" smtClean="0"/>
              <a:t>.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8469-2699-4DFE-9AB8-3DDB960D51B4}" type="slidenum">
              <a:rPr lang="nn-NO" smtClean="0"/>
              <a:t>19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07520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Utfordring.</a:t>
            </a:r>
          </a:p>
          <a:p>
            <a:r>
              <a:rPr lang="nn-NO" dirty="0" smtClean="0"/>
              <a:t>Frå før låge på </a:t>
            </a:r>
            <a:r>
              <a:rPr lang="nn-NO" dirty="0" err="1" smtClean="0"/>
              <a:t>adm</a:t>
            </a:r>
            <a:r>
              <a:rPr lang="nn-NO" dirty="0" smtClean="0"/>
              <a:t>. kostnader.</a:t>
            </a:r>
          </a:p>
          <a:p>
            <a:r>
              <a:rPr lang="nn-NO" dirty="0" smtClean="0"/>
              <a:t>SK er stor bedrift.</a:t>
            </a:r>
          </a:p>
          <a:p>
            <a:r>
              <a:rPr lang="nn-NO" dirty="0" smtClean="0"/>
              <a:t>Store krav</a:t>
            </a:r>
            <a:r>
              <a:rPr lang="nn-NO" baseline="0" dirty="0" smtClean="0"/>
              <a:t> til kvalitet både på drift og forvaltning.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8469-2699-4DFE-9AB8-3DDB960D51B4}" type="slidenum">
              <a:rPr lang="nn-NO" smtClean="0"/>
              <a:t>20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68048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Ny planleggjar på plass 1.12.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8469-2699-4DFE-9AB8-3DDB960D51B4}" type="slidenum">
              <a:rPr lang="nn-NO" smtClean="0"/>
              <a:t>22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87693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8469-2699-4DFE-9AB8-3DDB960D51B4}" type="slidenum">
              <a:rPr lang="nn-NO" smtClean="0"/>
              <a:t>26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01705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8469-2699-4DFE-9AB8-3DDB960D51B4}" type="slidenum">
              <a:rPr lang="nn-NO" smtClean="0"/>
              <a:t>28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13355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8469-2699-4DFE-9AB8-3DDB960D51B4}" type="slidenum">
              <a:rPr lang="nn-NO" smtClean="0"/>
              <a:t>29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53213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Knapperad øvst i dokumentet er:</a:t>
            </a:r>
          </a:p>
          <a:p>
            <a:r>
              <a:rPr lang="nn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n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-Utskrift</a:t>
            </a:r>
          </a:p>
          <a:p>
            <a:r>
              <a:rPr lang="nn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-Søkefunksjon</a:t>
            </a:r>
          </a:p>
          <a:p>
            <a:r>
              <a:rPr lang="nn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-Endre bakgrunnsfarge (svart eller kvit) Ved svart bakgrunn ser eg ein del av teksten forsvinn.</a:t>
            </a:r>
          </a:p>
          <a:p>
            <a:r>
              <a:rPr lang="nn-NO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-Endre storleik på skrift</a:t>
            </a:r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8469-2699-4DFE-9AB8-3DDB960D51B4}" type="slidenum">
              <a:rPr lang="nn-NO" smtClean="0"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394382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n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Omfordeling</a:t>
            </a:r>
            <a:r>
              <a:rPr lang="nn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på budsjettet så kvar skule får </a:t>
            </a:r>
            <a:r>
              <a:rPr lang="nn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100 % ressurs til administrasjon der rektor si faktiske løn er lagt inn</a:t>
            </a:r>
          </a:p>
          <a:p>
            <a:pPr marL="171450" indent="-171450">
              <a:buFontTx/>
              <a:buChar char="-"/>
            </a:pPr>
            <a:r>
              <a:rPr lang="nn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vidare har skulane fått tildelt ressursar til administrasjon tilsvarande frå 10 – 100% stilling hovudsakleg fordelt etter tal på elevar</a:t>
            </a:r>
          </a:p>
          <a:p>
            <a:endParaRPr lang="nn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n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Bringer</a:t>
            </a:r>
            <a:r>
              <a:rPr lang="nn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budsjettet meir i samsvar med faktiske utgifter. </a:t>
            </a:r>
            <a:endParaRPr lang="nn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n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praksis</a:t>
            </a:r>
            <a:r>
              <a:rPr lang="nn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ei endring av tildelingsmodellen for den administrative ressursen til skulane.</a:t>
            </a:r>
            <a:endParaRPr lang="nn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Tidlegare var det lagt inn ressurs ut frå eit gjennomsnitt inntekt på skulen samt del spesialundervisning og elevtal.</a:t>
            </a:r>
          </a:p>
          <a:p>
            <a:endParaRPr lang="nn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n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Rektor vert tildelt mynde til vedtak, det praktiske arbeidet vert fortsatt gjort på rådhuset. </a:t>
            </a:r>
          </a:p>
          <a:p>
            <a:r>
              <a:rPr lang="nn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n-NO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Den 50% som me vil finansiera av midlar me får til prosjekt/ utviklingsarbeid vil me nytta den inn i såkalla skule- og barnehagebasert kompetanseutvikling (dette er ein «metode»/ ein måte å jobba på som slike prosjekt/ utviklingsarbeid no er bygd på). Me vi då nytta den 50% både til leiaropplæring (rektorane og barnehagestyrarane) og ute i/ på barnehagar og skular. Ein skal då ha ei kort opplæring, gjennomføre gruppearbeid, lage planar, gir «lekse», evaluere </a:t>
            </a:r>
            <a:r>
              <a:rPr lang="nn-NO" sz="1200" kern="1200" dirty="0" err="1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nn-NO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….</a:t>
            </a:r>
          </a:p>
          <a:p>
            <a:endParaRPr lang="nn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8469-2699-4DFE-9AB8-3DDB960D51B4}" type="slidenum">
              <a:rPr lang="nn-NO" smtClean="0"/>
              <a:t>30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95420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8469-2699-4DFE-9AB8-3DDB960D51B4}" type="slidenum">
              <a:rPr lang="nn-NO" smtClean="0"/>
              <a:t>32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696350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dirty="0" smtClean="0"/>
              <a:t>Innsparinga</a:t>
            </a:r>
            <a:r>
              <a:rPr lang="nn-NO" baseline="0" dirty="0" smtClean="0"/>
              <a:t> på ungdomsteamet/helsestasjon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aseline="0" dirty="0" smtClean="0"/>
              <a:t>For å få dette til skal SLT i større grad inn i einskildsaker.</a:t>
            </a:r>
            <a:endParaRPr lang="nn-NO" dirty="0" smtClean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8469-2699-4DFE-9AB8-3DDB960D51B4}" type="slidenum">
              <a:rPr lang="nn-NO" smtClean="0"/>
              <a:t>33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43172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dirty="0" smtClean="0"/>
              <a:t>Omorganisering stilling som rådgjevar idrett og friluftsliv: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dirty="0" smtClean="0"/>
              <a:t>Overføra</a:t>
            </a:r>
            <a:r>
              <a:rPr lang="nn-NO" baseline="0" dirty="0" smtClean="0"/>
              <a:t> halve stillinga til Stord </a:t>
            </a:r>
            <a:r>
              <a:rPr lang="nn-NO" baseline="0" dirty="0" err="1" smtClean="0"/>
              <a:t>kommuale</a:t>
            </a:r>
            <a:r>
              <a:rPr lang="nn-NO" baseline="0" dirty="0" smtClean="0"/>
              <a:t> eigedom, spelemiddeldelen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aseline="0" dirty="0" smtClean="0"/>
              <a:t>Sakshandsaming på tilskot til idrettslag m.m. vert handtert av andre delar av organisasjonen.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aseline="0" dirty="0" smtClean="0"/>
              <a:t>Større samordning med driftsoperatørar og prosjektleiarar.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aseline="0" dirty="0" smtClean="0"/>
              <a:t>Sparar til saman eit årsverk. </a:t>
            </a:r>
            <a:endParaRPr lang="nn-NO" dirty="0" smtClean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8469-2699-4DFE-9AB8-3DDB960D51B4}" type="slidenum">
              <a:rPr lang="nn-NO" smtClean="0"/>
              <a:t>36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002282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Fritidskontaktar</a:t>
            </a:r>
          </a:p>
          <a:p>
            <a:r>
              <a:rPr lang="nn-NO" dirty="0" smtClean="0"/>
              <a:t>73</a:t>
            </a:r>
            <a:r>
              <a:rPr lang="nn-NO" baseline="0" dirty="0" smtClean="0"/>
              <a:t> medlemmer i fritidsklubbane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8469-2699-4DFE-9AB8-3DDB960D51B4}" type="slidenum">
              <a:rPr lang="nn-NO" smtClean="0"/>
              <a:t>38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70381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Innsparing gjennom….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8469-2699-4DFE-9AB8-3DDB960D51B4}" type="slidenum">
              <a:rPr lang="nn-NO" smtClean="0"/>
              <a:t>43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46927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Plangebyr</a:t>
            </a:r>
            <a:r>
              <a:rPr lang="nn-NO" baseline="0" dirty="0" smtClean="0"/>
              <a:t> no som Os og Haugesund..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8469-2699-4DFE-9AB8-3DDB960D51B4}" type="slidenum">
              <a:rPr lang="nn-NO" smtClean="0"/>
              <a:t>45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180900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Vassavgifta aukar ca. 13%.</a:t>
            </a:r>
          </a:p>
          <a:p>
            <a:r>
              <a:rPr lang="nn-NO" dirty="0" smtClean="0"/>
              <a:t>Avlaup</a:t>
            </a:r>
            <a:r>
              <a:rPr lang="nn-NO" baseline="0" dirty="0" smtClean="0"/>
              <a:t>savgifta aukar ca. 10%.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8469-2699-4DFE-9AB8-3DDB960D51B4}" type="slidenum">
              <a:rPr lang="nn-NO" smtClean="0"/>
              <a:t>48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589710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Få plassar,</a:t>
            </a:r>
            <a:r>
              <a:rPr lang="nn-NO" baseline="0" dirty="0" smtClean="0"/>
              <a:t> høg terskel</a:t>
            </a:r>
            <a:endParaRPr lang="nn-NO" dirty="0" smtClean="0"/>
          </a:p>
          <a:p>
            <a:r>
              <a:rPr lang="nn-NO" dirty="0" smtClean="0"/>
              <a:t>Ikkje eldre omsorg,</a:t>
            </a:r>
            <a:r>
              <a:rPr lang="nn-NO" baseline="0" dirty="0" smtClean="0"/>
              <a:t> dei fleste under 67</a:t>
            </a:r>
          </a:p>
          <a:p>
            <a:r>
              <a:rPr lang="nn-NO" baseline="0" dirty="0" smtClean="0"/>
              <a:t>- 37</a:t>
            </a:r>
            <a:endParaRPr lang="nn-NO" dirty="0" smtClean="0"/>
          </a:p>
          <a:p>
            <a:r>
              <a:rPr lang="nn-NO" dirty="0" smtClean="0"/>
              <a:t>Små bufellesskap er dyrt, større på trappene. </a:t>
            </a:r>
          </a:p>
          <a:p>
            <a:r>
              <a:rPr lang="nn-NO" dirty="0" smtClean="0"/>
              <a:t>KAD har hatt positiv</a:t>
            </a:r>
            <a:r>
              <a:rPr lang="nn-NO" baseline="0" dirty="0" smtClean="0"/>
              <a:t> effekt på ferdighandsama pasientar. </a:t>
            </a:r>
          </a:p>
          <a:p>
            <a:r>
              <a:rPr lang="nn-NO" baseline="0" dirty="0" smtClean="0"/>
              <a:t>Arbeider med velferdsteknologi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8469-2699-4DFE-9AB8-3DDB960D51B4}" type="slidenum">
              <a:rPr lang="nn-NO" smtClean="0"/>
              <a:t>51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654028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Budsjettforslaget for sosialhjelp er knapt, men kan forsvarast med utsikter til betre tider.</a:t>
            </a:r>
          </a:p>
          <a:p>
            <a:r>
              <a:rPr lang="nn-NO" dirty="0" err="1" smtClean="0"/>
              <a:t>Beklager</a:t>
            </a:r>
            <a:r>
              <a:rPr lang="nn-NO" dirty="0" smtClean="0"/>
              <a:t> å igjen</a:t>
            </a:r>
            <a:r>
              <a:rPr lang="nn-NO" baseline="0" dirty="0" smtClean="0"/>
              <a:t> foreslå å avslutta samarbeidet med </a:t>
            </a:r>
            <a:r>
              <a:rPr lang="nn-NO" baseline="0" dirty="0" err="1" smtClean="0"/>
              <a:t>Kirkens</a:t>
            </a:r>
            <a:r>
              <a:rPr lang="nn-NO" baseline="0" dirty="0" smtClean="0"/>
              <a:t> </a:t>
            </a:r>
            <a:r>
              <a:rPr lang="nn-NO" baseline="0" dirty="0" err="1" smtClean="0"/>
              <a:t>bymisjon</a:t>
            </a:r>
            <a:r>
              <a:rPr lang="nn-NO" baseline="0" dirty="0" smtClean="0"/>
              <a:t>. </a:t>
            </a:r>
          </a:p>
          <a:p>
            <a:r>
              <a:rPr lang="nn-NO" baseline="0" dirty="0" smtClean="0"/>
              <a:t>Stor sparing på denne eininga.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8469-2699-4DFE-9AB8-3DDB960D51B4}" type="slidenum">
              <a:rPr lang="nn-NO" smtClean="0"/>
              <a:t>52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06911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n-NO" dirty="0" smtClean="0"/>
              <a:t>NB</a:t>
            </a:r>
            <a:r>
              <a:rPr lang="nn-NO" baseline="0" dirty="0" smtClean="0"/>
              <a:t> – det har ei driftsramme på over 1,3 </a:t>
            </a:r>
            <a:r>
              <a:rPr lang="nn-NO" baseline="0" dirty="0" err="1" smtClean="0"/>
              <a:t>mrd</a:t>
            </a:r>
            <a:endParaRPr lang="nn-NO" baseline="0" dirty="0" smtClean="0"/>
          </a:p>
          <a:p>
            <a:pPr marL="171450" indent="-171450">
              <a:buFontTx/>
              <a:buChar char="-"/>
            </a:pPr>
            <a:r>
              <a:rPr lang="nn-NO" baseline="0" dirty="0" smtClean="0"/>
              <a:t>Eg legg vekt på å forklara forskjellen mellom 2017 og dagens drift</a:t>
            </a:r>
            <a:endParaRPr lang="nn-NO" dirty="0" smtClean="0"/>
          </a:p>
          <a:p>
            <a:endParaRPr lang="nn-NO" dirty="0" smtClean="0"/>
          </a:p>
          <a:p>
            <a:endParaRPr lang="nn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9830-9EAF-4AB9-B5A6-C1ACEFABF065}" type="slidenum">
              <a:rPr lang="nn-NO" smtClean="0"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456514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Erfaringsmedarbeidar:</a:t>
            </a:r>
            <a:r>
              <a:rPr lang="nn-NO" baseline="0" dirty="0" smtClean="0"/>
              <a:t> </a:t>
            </a:r>
          </a:p>
          <a:p>
            <a:r>
              <a:rPr lang="nn-NO" baseline="0" dirty="0" smtClean="0"/>
              <a:t>35 og 50 stilling</a:t>
            </a:r>
            <a:endParaRPr lang="nn-NO" dirty="0" smtClean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8469-2699-4DFE-9AB8-3DDB960D51B4}" type="slidenum">
              <a:rPr lang="nn-NO" smtClean="0"/>
              <a:t>54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175904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«Avlastar</a:t>
            </a:r>
            <a:r>
              <a:rPr lang="nn-NO" baseline="0" dirty="0" smtClean="0"/>
              <a:t> 2-domen» gav private med </a:t>
            </a:r>
            <a:r>
              <a:rPr lang="nn-NO" baseline="0" dirty="0" err="1" smtClean="0"/>
              <a:t>avlastaroppgåver</a:t>
            </a:r>
            <a:r>
              <a:rPr lang="nn-NO" baseline="0" dirty="0" smtClean="0"/>
              <a:t> rett til pensjon, tariffløn, ferie/vikar.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8469-2699-4DFE-9AB8-3DDB960D51B4}" type="slidenum">
              <a:rPr lang="nn-NO" smtClean="0"/>
              <a:t>55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042954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Sa mykje av dette innleiingsvis.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8469-2699-4DFE-9AB8-3DDB960D51B4}" type="slidenum">
              <a:rPr lang="nn-NO" smtClean="0"/>
              <a:t>56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986921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err="1" smtClean="0"/>
              <a:t>Frisklivssentralen</a:t>
            </a:r>
            <a:r>
              <a:rPr lang="nn-NO" baseline="0" dirty="0" smtClean="0"/>
              <a:t> gjer mykje bra arbeid og avlastar andre tenester. Ikkje lovpålagd.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8469-2699-4DFE-9AB8-3DDB960D51B4}" type="slidenum">
              <a:rPr lang="nn-NO" smtClean="0"/>
              <a:t>57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792998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Omorganisering 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8469-2699-4DFE-9AB8-3DDB960D51B4}" type="slidenum">
              <a:rPr lang="nn-NO" smtClean="0"/>
              <a:t>58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240993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Ikkje legekontor i Sagvåg</a:t>
            </a:r>
          </a:p>
          <a:p>
            <a:pPr marL="171450" indent="-171450">
              <a:buFontTx/>
              <a:buChar char="-"/>
            </a:pPr>
            <a:r>
              <a:rPr lang="nn-NO" baseline="0" dirty="0" smtClean="0"/>
              <a:t>Me ville flytta den kommunale legen </a:t>
            </a:r>
            <a:r>
              <a:rPr lang="nn-NO" baseline="0" dirty="0" err="1" smtClean="0"/>
              <a:t>m.fl</a:t>
            </a:r>
            <a:r>
              <a:rPr lang="nn-NO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nn-NO" baseline="0" dirty="0" smtClean="0"/>
              <a:t>Vert for lite, må vera fire leger for å driva eit legesenter forsvarleg</a:t>
            </a:r>
          </a:p>
          <a:p>
            <a:pPr marL="171450" indent="-171450">
              <a:buFontTx/>
              <a:buChar char="-"/>
            </a:pPr>
            <a:r>
              <a:rPr lang="nn-NO" baseline="0" dirty="0" smtClean="0"/>
              <a:t>Tilsetta den </a:t>
            </a:r>
            <a:r>
              <a:rPr lang="nn-NO" baseline="0" dirty="0" err="1" smtClean="0"/>
              <a:t>fjerde</a:t>
            </a:r>
            <a:r>
              <a:rPr lang="nn-NO" baseline="0" dirty="0" smtClean="0"/>
              <a:t> vil vera usikkert økonomisk, veit ikkje om kundegrunnlaget er </a:t>
            </a:r>
            <a:r>
              <a:rPr lang="nn-NO" baseline="0" dirty="0" err="1" smtClean="0"/>
              <a:t>tilstades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8469-2699-4DFE-9AB8-3DDB960D51B4}" type="slidenum">
              <a:rPr lang="nn-NO" smtClean="0"/>
              <a:t>60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082920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Oppfølging</a:t>
            </a:r>
            <a:r>
              <a:rPr lang="nn-NO" baseline="0" dirty="0" smtClean="0"/>
              <a:t> av økonomiplanvedtak.</a:t>
            </a:r>
          </a:p>
          <a:p>
            <a:r>
              <a:rPr lang="nn-NO" baseline="0" dirty="0" smtClean="0"/>
              <a:t>Dette blir tung, men naudsynt. </a:t>
            </a:r>
          </a:p>
          <a:p>
            <a:r>
              <a:rPr lang="nn-NO" baseline="0" dirty="0" smtClean="0"/>
              <a:t>Alternativet å gå på ytterlegare kutt i budsjettet no.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8469-2699-4DFE-9AB8-3DDB960D51B4}" type="slidenum">
              <a:rPr lang="nn-NO" smtClean="0"/>
              <a:t>61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150350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Passerer</a:t>
            </a:r>
            <a:r>
              <a:rPr lang="nn-NO" baseline="0" dirty="0" smtClean="0"/>
              <a:t> 2 mrd. i gjeld i år.</a:t>
            </a:r>
          </a:p>
          <a:p>
            <a:r>
              <a:rPr lang="nn-NO" baseline="0" dirty="0" smtClean="0"/>
              <a:t>Renter og avdrag aukar med 21 mill. årleg i økonomiplanperioden. Pluss at det aukar med 11 mill. til neste år. </a:t>
            </a:r>
          </a:p>
          <a:p>
            <a:r>
              <a:rPr lang="nn-NO" baseline="0" dirty="0" smtClean="0"/>
              <a:t>Som følgje av eit ekspansivt investeringsbudsjett. Ei </a:t>
            </a:r>
            <a:r>
              <a:rPr lang="nn-NO" baseline="0" dirty="0" err="1" smtClean="0"/>
              <a:t>hovudutfordring</a:t>
            </a:r>
            <a:r>
              <a:rPr lang="nn-NO" baseline="0" dirty="0" smtClean="0"/>
              <a:t> frametter.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8469-2699-4DFE-9AB8-3DDB960D51B4}" type="slidenum">
              <a:rPr lang="nn-NO" smtClean="0"/>
              <a:t>62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818439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Regjeringa følgjer opp lovnaden frå</a:t>
            </a:r>
            <a:r>
              <a:rPr lang="nn-NO" baseline="0" dirty="0" smtClean="0"/>
              <a:t> det dei sa i vår når det gjeld frie inntekter.</a:t>
            </a:r>
          </a:p>
          <a:p>
            <a:r>
              <a:rPr lang="nn-NO" baseline="0" dirty="0" smtClean="0"/>
              <a:t>Kommunalministeren varslar tøffare tider frå neste år. </a:t>
            </a:r>
          </a:p>
          <a:p>
            <a:r>
              <a:rPr lang="nn-NO" baseline="0" dirty="0" smtClean="0"/>
              <a:t>Me må rigga oss for det. Ta ned kostnader.</a:t>
            </a:r>
          </a:p>
          <a:p>
            <a:r>
              <a:rPr lang="nn-NO" baseline="0" dirty="0" smtClean="0"/>
              <a:t>Viktig å gjera grep som har verknad frametter. Om ikkje må me begynna på nytt til neste år.</a:t>
            </a:r>
          </a:p>
          <a:p>
            <a:endParaRPr lang="nn-NO" baseline="0" dirty="0" smtClean="0"/>
          </a:p>
          <a:p>
            <a:r>
              <a:rPr lang="nn-NO" baseline="0" dirty="0" smtClean="0"/>
              <a:t>Takk for meg.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8469-2699-4DFE-9AB8-3DDB960D51B4}" type="slidenum">
              <a:rPr lang="nn-NO" smtClean="0"/>
              <a:t>64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78809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Det siste først.</a:t>
            </a:r>
          </a:p>
          <a:p>
            <a:r>
              <a:rPr lang="nn-NO" dirty="0" smtClean="0"/>
              <a:t>Auka inntekter, men må prioritera</a:t>
            </a:r>
            <a:r>
              <a:rPr lang="nn-NO" baseline="0" dirty="0" smtClean="0"/>
              <a:t> og effektivisera.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8469-2699-4DFE-9AB8-3DDB960D51B4}" type="slidenum">
              <a:rPr lang="nn-NO" smtClean="0"/>
              <a:t>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40289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2,6 % løns- og prisvekst</a:t>
            </a:r>
          </a:p>
          <a:p>
            <a:r>
              <a:rPr lang="nn-NO" baseline="0" dirty="0" smtClean="0"/>
              <a:t>«Mild øyremerking»</a:t>
            </a:r>
            <a:endParaRPr lang="nn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8469-2699-4DFE-9AB8-3DDB960D51B4}" type="slidenum">
              <a:rPr lang="nn-NO" smtClean="0"/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21784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Overordna:</a:t>
            </a:r>
          </a:p>
          <a:p>
            <a:r>
              <a:rPr lang="nn-NO" dirty="0" smtClean="0"/>
              <a:t>-</a:t>
            </a:r>
            <a:r>
              <a:rPr lang="nn-NO" baseline="0" dirty="0" smtClean="0"/>
              <a:t> e-skatt ikkje til drift</a:t>
            </a:r>
            <a:br>
              <a:rPr lang="nn-NO" baseline="0" dirty="0" smtClean="0"/>
            </a:br>
            <a:r>
              <a:rPr lang="nn-NO" baseline="0" dirty="0" smtClean="0"/>
              <a:t>- investeringar</a:t>
            </a:r>
            <a:endParaRPr lang="nn-NO" dirty="0" smtClean="0"/>
          </a:p>
          <a:p>
            <a:endParaRPr lang="nn-NO" dirty="0" smtClean="0"/>
          </a:p>
          <a:p>
            <a:r>
              <a:rPr lang="nn-NO" dirty="0" smtClean="0"/>
              <a:t>Auka finanskostnader:</a:t>
            </a:r>
          </a:p>
          <a:p>
            <a:r>
              <a:rPr lang="nn-NO" dirty="0" smtClean="0"/>
              <a:t>2018 11,4 </a:t>
            </a:r>
            <a:r>
              <a:rPr lang="nn-NO" dirty="0" err="1" smtClean="0"/>
              <a:t>mill</a:t>
            </a:r>
            <a:endParaRPr lang="nn-NO" dirty="0" smtClean="0"/>
          </a:p>
          <a:p>
            <a:r>
              <a:rPr lang="nn-NO" dirty="0" smtClean="0"/>
              <a:t>2019 stabilt</a:t>
            </a:r>
          </a:p>
          <a:p>
            <a:r>
              <a:rPr lang="nn-NO" dirty="0" smtClean="0"/>
              <a:t>2020</a:t>
            </a:r>
            <a:r>
              <a:rPr lang="nn-NO" baseline="0" dirty="0" smtClean="0"/>
              <a:t> og 2021 </a:t>
            </a:r>
            <a:r>
              <a:rPr lang="nn-NO" baseline="0" dirty="0" err="1" smtClean="0"/>
              <a:t>ca</a:t>
            </a:r>
            <a:r>
              <a:rPr lang="nn-NO" baseline="0" dirty="0" smtClean="0"/>
              <a:t> 10 </a:t>
            </a:r>
            <a:r>
              <a:rPr lang="nn-NO" baseline="0" dirty="0" err="1" smtClean="0"/>
              <a:t>mill</a:t>
            </a:r>
            <a:r>
              <a:rPr lang="nn-NO" baseline="0" dirty="0" smtClean="0"/>
              <a:t> kvart år</a:t>
            </a:r>
            <a:endParaRPr lang="nn-NO" dirty="0" smtClean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8469-2699-4DFE-9AB8-3DDB960D51B4}" type="slidenum">
              <a:rPr lang="nn-NO" smtClean="0"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50713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Ingen mann er ei øy.</a:t>
            </a:r>
          </a:p>
          <a:p>
            <a:r>
              <a:rPr lang="nn-NO" dirty="0" smtClean="0"/>
              <a:t>Me må</a:t>
            </a:r>
            <a:r>
              <a:rPr lang="nn-NO" baseline="0" dirty="0" smtClean="0"/>
              <a:t> prøva å unngå slike oppslag. </a:t>
            </a:r>
            <a:endParaRPr lang="nn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8469-2699-4DFE-9AB8-3DDB960D51B4}" type="slidenum">
              <a:rPr lang="nn-NO" smtClean="0"/>
              <a:t>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96706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Ta fram att denne. </a:t>
            </a:r>
          </a:p>
          <a:p>
            <a:r>
              <a:rPr lang="nn-NO" dirty="0" err="1" smtClean="0"/>
              <a:t>Øyeblikksbilde</a:t>
            </a:r>
            <a:r>
              <a:rPr lang="nn-NO" dirty="0" smtClean="0"/>
              <a:t>. </a:t>
            </a:r>
          </a:p>
          <a:p>
            <a:r>
              <a:rPr lang="nn-NO" dirty="0" smtClean="0"/>
              <a:t>Element</a:t>
            </a:r>
            <a:r>
              <a:rPr lang="nn-NO" baseline="0" dirty="0" smtClean="0"/>
              <a:t> av skjøn.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8469-2699-4DFE-9AB8-3DDB960D51B4}" type="slidenum">
              <a:rPr lang="nn-NO" smtClean="0"/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55740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Oppdatert etter statsbudsjettet.</a:t>
            </a:r>
          </a:p>
          <a:p>
            <a:r>
              <a:rPr lang="nn-NO" dirty="0" smtClean="0"/>
              <a:t>Ikkje </a:t>
            </a:r>
            <a:r>
              <a:rPr lang="nn-NO" baseline="0" dirty="0" smtClean="0"/>
              <a:t>to strek under svaret.</a:t>
            </a:r>
          </a:p>
          <a:p>
            <a:r>
              <a:rPr lang="nn-NO" baseline="0" dirty="0" smtClean="0"/>
              <a:t>Men gir ein god peikepinn på «stoda». </a:t>
            </a:r>
            <a:r>
              <a:rPr lang="nn-NO" baseline="0" dirty="0" err="1" smtClean="0"/>
              <a:t>Sjeldant</a:t>
            </a:r>
            <a:r>
              <a:rPr lang="nn-NO" baseline="0" dirty="0" smtClean="0"/>
              <a:t> svakt </a:t>
            </a:r>
            <a:r>
              <a:rPr lang="nn-NO" baseline="0" dirty="0" err="1" smtClean="0"/>
              <a:t>utgangspunkte</a:t>
            </a:r>
            <a:r>
              <a:rPr lang="nn-NO" baseline="0" dirty="0" smtClean="0"/>
              <a:t> for budsjettarbeidet.</a:t>
            </a:r>
          </a:p>
          <a:p>
            <a:r>
              <a:rPr lang="nn-NO" baseline="0" dirty="0" smtClean="0"/>
              <a:t>Kvifor?</a:t>
            </a:r>
          </a:p>
          <a:p>
            <a:pPr marL="171450" indent="-171450">
              <a:buFontTx/>
              <a:buChar char="-"/>
            </a:pPr>
            <a:r>
              <a:rPr lang="nn-NO" baseline="0" dirty="0" smtClean="0"/>
              <a:t>Inntektene held ikkje tritt med utgiftsveksten</a:t>
            </a:r>
          </a:p>
          <a:p>
            <a:pPr marL="171450" indent="-171450">
              <a:buFontTx/>
              <a:buChar char="-"/>
            </a:pPr>
            <a:r>
              <a:rPr lang="nn-NO" baseline="0" dirty="0" smtClean="0"/>
              <a:t>Innstrammingar; endringar i inntektssystemet, blir meir straffa for å vera ein kompakt (lettdriven) kommune, ressurskrevjande brukarar-ordninga stramma med 3 mill. </a:t>
            </a:r>
          </a:p>
          <a:p>
            <a:pPr marL="171450" indent="-171450">
              <a:buFontTx/>
              <a:buChar char="-"/>
            </a:pPr>
            <a:r>
              <a:rPr lang="nn-NO" baseline="0" dirty="0" smtClean="0"/>
              <a:t>Me har for høgt kostnadsnivå dersom me skal halda inntektene frå e-skatt utanfor</a:t>
            </a:r>
          </a:p>
          <a:p>
            <a:pPr marL="171450" indent="-171450">
              <a:buFontTx/>
              <a:buChar char="-"/>
            </a:pPr>
            <a:endParaRPr lang="nn-NO" baseline="0" dirty="0" smtClean="0"/>
          </a:p>
          <a:p>
            <a:pPr marL="0" indent="0">
              <a:buFontTx/>
              <a:buNone/>
            </a:pPr>
            <a:r>
              <a:rPr lang="nn-NO" baseline="0" dirty="0" smtClean="0"/>
              <a:t>Bakteppet for budsjettforslaget og resten av foilane. </a:t>
            </a:r>
          </a:p>
          <a:p>
            <a:pPr marL="0" indent="0">
              <a:buFontTx/>
              <a:buNone/>
            </a:pPr>
            <a:endParaRPr lang="nn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8469-2699-4DFE-9AB8-3DDB960D51B4}" type="slidenum">
              <a:rPr lang="nn-NO" smtClean="0"/>
              <a:t>11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7060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2 Undertittel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2 Plasshaldar for loddrett tekst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Loddrett titte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2 Plasshaldar for loddrett tekst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2 Plasshaldar for innhald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2 Plasshaldar for tekst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ald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2 Plasshaldar for innhald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3 Plasshaldar for innhald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2 Plasshaldar for tekst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3 Plasshaldar for innhald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4 Plasshaldar for tekst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5 Plasshaldar for innhald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a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2 Plasshaldar for innhald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3 Plasshaldar for tekst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et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2 Plasshaldar for bilete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n-NO"/>
          </a:p>
        </p:txBody>
      </p:sp>
      <p:sp>
        <p:nvSpPr>
          <p:cNvPr id="4" name="3 Plasshaldar for tekst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477000"/>
            <a:ext cx="8686800" cy="381000"/>
          </a:xfrm>
          <a:prstGeom prst="rect">
            <a:avLst/>
          </a:prstGeom>
          <a:solidFill>
            <a:srgbClr val="D7B71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n-NO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n-NO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8686800" y="6477000"/>
            <a:ext cx="0" cy="381000"/>
          </a:xfrm>
          <a:prstGeom prst="line">
            <a:avLst/>
          </a:prstGeom>
          <a:noFill/>
          <a:ln w="19050" cap="rnd">
            <a:solidFill>
              <a:srgbClr val="D7B719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nn-NO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8686800" y="2057400"/>
            <a:ext cx="0" cy="4800600"/>
          </a:xfrm>
          <a:prstGeom prst="line">
            <a:avLst/>
          </a:prstGeom>
          <a:noFill/>
          <a:ln w="19050" cap="rnd">
            <a:solidFill>
              <a:srgbClr val="D7B719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nn-NO"/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8458200" y="469900"/>
            <a:ext cx="490538" cy="1143000"/>
            <a:chOff x="-1776" y="816"/>
            <a:chExt cx="2204" cy="5136"/>
          </a:xfrm>
        </p:grpSpPr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-1497" y="2560"/>
              <a:ext cx="288" cy="316"/>
            </a:xfrm>
            <a:custGeom>
              <a:avLst/>
              <a:gdLst/>
              <a:ahLst/>
              <a:cxnLst>
                <a:cxn ang="0">
                  <a:pos x="105" y="230"/>
                </a:cxn>
                <a:cxn ang="0">
                  <a:pos x="85" y="230"/>
                </a:cxn>
                <a:cxn ang="0">
                  <a:pos x="65" y="224"/>
                </a:cxn>
                <a:cxn ang="0">
                  <a:pos x="46" y="217"/>
                </a:cxn>
                <a:cxn ang="0">
                  <a:pos x="33" y="204"/>
                </a:cxn>
                <a:cxn ang="0">
                  <a:pos x="26" y="197"/>
                </a:cxn>
                <a:cxn ang="0">
                  <a:pos x="19" y="184"/>
                </a:cxn>
                <a:cxn ang="0">
                  <a:pos x="6" y="171"/>
                </a:cxn>
                <a:cxn ang="0">
                  <a:pos x="6" y="158"/>
                </a:cxn>
                <a:cxn ang="0">
                  <a:pos x="0" y="138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6" y="73"/>
                </a:cxn>
                <a:cxn ang="0">
                  <a:pos x="13" y="46"/>
                </a:cxn>
                <a:cxn ang="0">
                  <a:pos x="19" y="33"/>
                </a:cxn>
                <a:cxn ang="0">
                  <a:pos x="33" y="27"/>
                </a:cxn>
                <a:cxn ang="0">
                  <a:pos x="46" y="14"/>
                </a:cxn>
                <a:cxn ang="0">
                  <a:pos x="52" y="14"/>
                </a:cxn>
                <a:cxn ang="0">
                  <a:pos x="59" y="7"/>
                </a:cxn>
                <a:cxn ang="0">
                  <a:pos x="78" y="0"/>
                </a:cxn>
                <a:cxn ang="0">
                  <a:pos x="92" y="0"/>
                </a:cxn>
                <a:cxn ang="0">
                  <a:pos x="111" y="0"/>
                </a:cxn>
                <a:cxn ang="0">
                  <a:pos x="131" y="7"/>
                </a:cxn>
                <a:cxn ang="0">
                  <a:pos x="144" y="7"/>
                </a:cxn>
                <a:cxn ang="0">
                  <a:pos x="151" y="14"/>
                </a:cxn>
                <a:cxn ang="0">
                  <a:pos x="164" y="14"/>
                </a:cxn>
                <a:cxn ang="0">
                  <a:pos x="170" y="20"/>
                </a:cxn>
                <a:cxn ang="0">
                  <a:pos x="184" y="33"/>
                </a:cxn>
                <a:cxn ang="0">
                  <a:pos x="190" y="46"/>
                </a:cxn>
                <a:cxn ang="0">
                  <a:pos x="197" y="60"/>
                </a:cxn>
                <a:cxn ang="0">
                  <a:pos x="203" y="66"/>
                </a:cxn>
                <a:cxn ang="0">
                  <a:pos x="203" y="92"/>
                </a:cxn>
                <a:cxn ang="0">
                  <a:pos x="210" y="112"/>
                </a:cxn>
                <a:cxn ang="0">
                  <a:pos x="210" y="132"/>
                </a:cxn>
                <a:cxn ang="0">
                  <a:pos x="203" y="151"/>
                </a:cxn>
                <a:cxn ang="0">
                  <a:pos x="197" y="171"/>
                </a:cxn>
                <a:cxn ang="0">
                  <a:pos x="190" y="191"/>
                </a:cxn>
                <a:cxn ang="0">
                  <a:pos x="177" y="197"/>
                </a:cxn>
                <a:cxn ang="0">
                  <a:pos x="170" y="204"/>
                </a:cxn>
                <a:cxn ang="0">
                  <a:pos x="157" y="217"/>
                </a:cxn>
                <a:cxn ang="0">
                  <a:pos x="151" y="217"/>
                </a:cxn>
                <a:cxn ang="0">
                  <a:pos x="138" y="224"/>
                </a:cxn>
                <a:cxn ang="0">
                  <a:pos x="131" y="224"/>
                </a:cxn>
                <a:cxn ang="0">
                  <a:pos x="111" y="230"/>
                </a:cxn>
              </a:cxnLst>
              <a:rect l="0" t="0" r="r" b="b"/>
              <a:pathLst>
                <a:path w="210" h="230">
                  <a:moveTo>
                    <a:pt x="105" y="230"/>
                  </a:moveTo>
                  <a:lnTo>
                    <a:pt x="105" y="230"/>
                  </a:lnTo>
                  <a:lnTo>
                    <a:pt x="92" y="230"/>
                  </a:lnTo>
                  <a:lnTo>
                    <a:pt x="85" y="230"/>
                  </a:lnTo>
                  <a:lnTo>
                    <a:pt x="72" y="224"/>
                  </a:lnTo>
                  <a:lnTo>
                    <a:pt x="65" y="224"/>
                  </a:lnTo>
                  <a:lnTo>
                    <a:pt x="52" y="217"/>
                  </a:lnTo>
                  <a:lnTo>
                    <a:pt x="46" y="217"/>
                  </a:lnTo>
                  <a:lnTo>
                    <a:pt x="46" y="211"/>
                  </a:lnTo>
                  <a:lnTo>
                    <a:pt x="33" y="204"/>
                  </a:lnTo>
                  <a:lnTo>
                    <a:pt x="26" y="197"/>
                  </a:lnTo>
                  <a:lnTo>
                    <a:pt x="26" y="197"/>
                  </a:lnTo>
                  <a:lnTo>
                    <a:pt x="19" y="191"/>
                  </a:lnTo>
                  <a:lnTo>
                    <a:pt x="19" y="184"/>
                  </a:lnTo>
                  <a:lnTo>
                    <a:pt x="13" y="184"/>
                  </a:lnTo>
                  <a:lnTo>
                    <a:pt x="6" y="171"/>
                  </a:lnTo>
                  <a:lnTo>
                    <a:pt x="6" y="158"/>
                  </a:lnTo>
                  <a:lnTo>
                    <a:pt x="6" y="158"/>
                  </a:lnTo>
                  <a:lnTo>
                    <a:pt x="0" y="151"/>
                  </a:lnTo>
                  <a:lnTo>
                    <a:pt x="0" y="138"/>
                  </a:lnTo>
                  <a:lnTo>
                    <a:pt x="0" y="125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0" y="79"/>
                  </a:lnTo>
                  <a:lnTo>
                    <a:pt x="6" y="73"/>
                  </a:lnTo>
                  <a:lnTo>
                    <a:pt x="6" y="60"/>
                  </a:lnTo>
                  <a:lnTo>
                    <a:pt x="13" y="46"/>
                  </a:lnTo>
                  <a:lnTo>
                    <a:pt x="19" y="40"/>
                  </a:lnTo>
                  <a:lnTo>
                    <a:pt x="19" y="33"/>
                  </a:lnTo>
                  <a:lnTo>
                    <a:pt x="26" y="33"/>
                  </a:lnTo>
                  <a:lnTo>
                    <a:pt x="33" y="27"/>
                  </a:lnTo>
                  <a:lnTo>
                    <a:pt x="33" y="20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52" y="14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72" y="7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24" y="0"/>
                  </a:lnTo>
                  <a:lnTo>
                    <a:pt x="131" y="7"/>
                  </a:lnTo>
                  <a:lnTo>
                    <a:pt x="138" y="7"/>
                  </a:lnTo>
                  <a:lnTo>
                    <a:pt x="144" y="7"/>
                  </a:lnTo>
                  <a:lnTo>
                    <a:pt x="151" y="7"/>
                  </a:lnTo>
                  <a:lnTo>
                    <a:pt x="151" y="14"/>
                  </a:lnTo>
                  <a:lnTo>
                    <a:pt x="157" y="14"/>
                  </a:lnTo>
                  <a:lnTo>
                    <a:pt x="164" y="14"/>
                  </a:lnTo>
                  <a:lnTo>
                    <a:pt x="164" y="20"/>
                  </a:lnTo>
                  <a:lnTo>
                    <a:pt x="170" y="20"/>
                  </a:lnTo>
                  <a:lnTo>
                    <a:pt x="177" y="27"/>
                  </a:lnTo>
                  <a:lnTo>
                    <a:pt x="184" y="33"/>
                  </a:lnTo>
                  <a:lnTo>
                    <a:pt x="184" y="40"/>
                  </a:lnTo>
                  <a:lnTo>
                    <a:pt x="190" y="46"/>
                  </a:lnTo>
                  <a:lnTo>
                    <a:pt x="197" y="53"/>
                  </a:lnTo>
                  <a:lnTo>
                    <a:pt x="197" y="60"/>
                  </a:lnTo>
                  <a:lnTo>
                    <a:pt x="197" y="60"/>
                  </a:lnTo>
                  <a:lnTo>
                    <a:pt x="203" y="66"/>
                  </a:lnTo>
                  <a:lnTo>
                    <a:pt x="203" y="79"/>
                  </a:lnTo>
                  <a:lnTo>
                    <a:pt x="203" y="92"/>
                  </a:lnTo>
                  <a:lnTo>
                    <a:pt x="210" y="105"/>
                  </a:lnTo>
                  <a:lnTo>
                    <a:pt x="210" y="112"/>
                  </a:lnTo>
                  <a:lnTo>
                    <a:pt x="210" y="125"/>
                  </a:lnTo>
                  <a:lnTo>
                    <a:pt x="210" y="132"/>
                  </a:lnTo>
                  <a:lnTo>
                    <a:pt x="203" y="138"/>
                  </a:lnTo>
                  <a:lnTo>
                    <a:pt x="203" y="151"/>
                  </a:lnTo>
                  <a:lnTo>
                    <a:pt x="203" y="158"/>
                  </a:lnTo>
                  <a:lnTo>
                    <a:pt x="197" y="171"/>
                  </a:lnTo>
                  <a:lnTo>
                    <a:pt x="190" y="178"/>
                  </a:lnTo>
                  <a:lnTo>
                    <a:pt x="190" y="191"/>
                  </a:lnTo>
                  <a:lnTo>
                    <a:pt x="184" y="191"/>
                  </a:lnTo>
                  <a:lnTo>
                    <a:pt x="177" y="197"/>
                  </a:lnTo>
                  <a:lnTo>
                    <a:pt x="177" y="204"/>
                  </a:lnTo>
                  <a:lnTo>
                    <a:pt x="170" y="204"/>
                  </a:lnTo>
                  <a:lnTo>
                    <a:pt x="164" y="211"/>
                  </a:lnTo>
                  <a:lnTo>
                    <a:pt x="157" y="217"/>
                  </a:lnTo>
                  <a:lnTo>
                    <a:pt x="157" y="217"/>
                  </a:lnTo>
                  <a:lnTo>
                    <a:pt x="151" y="217"/>
                  </a:lnTo>
                  <a:lnTo>
                    <a:pt x="144" y="224"/>
                  </a:lnTo>
                  <a:lnTo>
                    <a:pt x="138" y="224"/>
                  </a:lnTo>
                  <a:lnTo>
                    <a:pt x="138" y="224"/>
                  </a:lnTo>
                  <a:lnTo>
                    <a:pt x="131" y="224"/>
                  </a:lnTo>
                  <a:lnTo>
                    <a:pt x="124" y="230"/>
                  </a:lnTo>
                  <a:lnTo>
                    <a:pt x="111" y="230"/>
                  </a:lnTo>
                  <a:lnTo>
                    <a:pt x="105" y="230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-1425" y="2597"/>
              <a:ext cx="135" cy="233"/>
            </a:xfrm>
            <a:custGeom>
              <a:avLst/>
              <a:gdLst/>
              <a:ahLst/>
              <a:cxnLst>
                <a:cxn ang="0">
                  <a:pos x="53" y="170"/>
                </a:cxn>
                <a:cxn ang="0">
                  <a:pos x="66" y="170"/>
                </a:cxn>
                <a:cxn ang="0">
                  <a:pos x="72" y="170"/>
                </a:cxn>
                <a:cxn ang="0">
                  <a:pos x="79" y="164"/>
                </a:cxn>
                <a:cxn ang="0">
                  <a:pos x="86" y="157"/>
                </a:cxn>
                <a:cxn ang="0">
                  <a:pos x="92" y="144"/>
                </a:cxn>
                <a:cxn ang="0">
                  <a:pos x="99" y="131"/>
                </a:cxn>
                <a:cxn ang="0">
                  <a:pos x="99" y="118"/>
                </a:cxn>
                <a:cxn ang="0">
                  <a:pos x="99" y="85"/>
                </a:cxn>
                <a:cxn ang="0">
                  <a:pos x="99" y="59"/>
                </a:cxn>
                <a:cxn ang="0">
                  <a:pos x="99" y="46"/>
                </a:cxn>
                <a:cxn ang="0">
                  <a:pos x="92" y="33"/>
                </a:cxn>
                <a:cxn ang="0">
                  <a:pos x="86" y="19"/>
                </a:cxn>
                <a:cxn ang="0">
                  <a:pos x="79" y="13"/>
                </a:cxn>
                <a:cxn ang="0">
                  <a:pos x="72" y="13"/>
                </a:cxn>
                <a:cxn ang="0">
                  <a:pos x="66" y="6"/>
                </a:cxn>
                <a:cxn ang="0">
                  <a:pos x="53" y="0"/>
                </a:cxn>
                <a:cxn ang="0">
                  <a:pos x="40" y="6"/>
                </a:cxn>
                <a:cxn ang="0">
                  <a:pos x="33" y="6"/>
                </a:cxn>
                <a:cxn ang="0">
                  <a:pos x="20" y="13"/>
                </a:cxn>
                <a:cxn ang="0">
                  <a:pos x="13" y="26"/>
                </a:cxn>
                <a:cxn ang="0">
                  <a:pos x="7" y="39"/>
                </a:cxn>
                <a:cxn ang="0">
                  <a:pos x="7" y="52"/>
                </a:cxn>
                <a:cxn ang="0">
                  <a:pos x="0" y="72"/>
                </a:cxn>
                <a:cxn ang="0">
                  <a:pos x="0" y="105"/>
                </a:cxn>
                <a:cxn ang="0">
                  <a:pos x="7" y="124"/>
                </a:cxn>
                <a:cxn ang="0">
                  <a:pos x="7" y="138"/>
                </a:cxn>
                <a:cxn ang="0">
                  <a:pos x="13" y="151"/>
                </a:cxn>
                <a:cxn ang="0">
                  <a:pos x="20" y="157"/>
                </a:cxn>
                <a:cxn ang="0">
                  <a:pos x="26" y="164"/>
                </a:cxn>
                <a:cxn ang="0">
                  <a:pos x="33" y="170"/>
                </a:cxn>
                <a:cxn ang="0">
                  <a:pos x="46" y="170"/>
                </a:cxn>
              </a:cxnLst>
              <a:rect l="0" t="0" r="r" b="b"/>
              <a:pathLst>
                <a:path w="99" h="170">
                  <a:moveTo>
                    <a:pt x="53" y="170"/>
                  </a:moveTo>
                  <a:lnTo>
                    <a:pt x="53" y="170"/>
                  </a:lnTo>
                  <a:lnTo>
                    <a:pt x="59" y="170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72" y="170"/>
                  </a:lnTo>
                  <a:lnTo>
                    <a:pt x="72" y="164"/>
                  </a:lnTo>
                  <a:lnTo>
                    <a:pt x="79" y="164"/>
                  </a:lnTo>
                  <a:lnTo>
                    <a:pt x="79" y="157"/>
                  </a:lnTo>
                  <a:lnTo>
                    <a:pt x="86" y="157"/>
                  </a:lnTo>
                  <a:lnTo>
                    <a:pt x="86" y="151"/>
                  </a:lnTo>
                  <a:lnTo>
                    <a:pt x="92" y="144"/>
                  </a:lnTo>
                  <a:lnTo>
                    <a:pt x="92" y="138"/>
                  </a:lnTo>
                  <a:lnTo>
                    <a:pt x="99" y="131"/>
                  </a:lnTo>
                  <a:lnTo>
                    <a:pt x="99" y="124"/>
                  </a:lnTo>
                  <a:lnTo>
                    <a:pt x="99" y="118"/>
                  </a:lnTo>
                  <a:lnTo>
                    <a:pt x="99" y="105"/>
                  </a:lnTo>
                  <a:lnTo>
                    <a:pt x="99" y="85"/>
                  </a:lnTo>
                  <a:lnTo>
                    <a:pt x="99" y="72"/>
                  </a:lnTo>
                  <a:lnTo>
                    <a:pt x="99" y="59"/>
                  </a:lnTo>
                  <a:lnTo>
                    <a:pt x="99" y="52"/>
                  </a:lnTo>
                  <a:lnTo>
                    <a:pt x="99" y="46"/>
                  </a:lnTo>
                  <a:lnTo>
                    <a:pt x="92" y="39"/>
                  </a:lnTo>
                  <a:lnTo>
                    <a:pt x="92" y="33"/>
                  </a:lnTo>
                  <a:lnTo>
                    <a:pt x="86" y="26"/>
                  </a:lnTo>
                  <a:lnTo>
                    <a:pt x="86" y="19"/>
                  </a:lnTo>
                  <a:lnTo>
                    <a:pt x="79" y="19"/>
                  </a:lnTo>
                  <a:lnTo>
                    <a:pt x="79" y="13"/>
                  </a:lnTo>
                  <a:lnTo>
                    <a:pt x="79" y="13"/>
                  </a:lnTo>
                  <a:lnTo>
                    <a:pt x="72" y="13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26" y="13"/>
                  </a:lnTo>
                  <a:lnTo>
                    <a:pt x="20" y="13"/>
                  </a:lnTo>
                  <a:lnTo>
                    <a:pt x="20" y="19"/>
                  </a:lnTo>
                  <a:lnTo>
                    <a:pt x="13" y="26"/>
                  </a:lnTo>
                  <a:lnTo>
                    <a:pt x="13" y="33"/>
                  </a:lnTo>
                  <a:lnTo>
                    <a:pt x="7" y="39"/>
                  </a:lnTo>
                  <a:lnTo>
                    <a:pt x="7" y="46"/>
                  </a:lnTo>
                  <a:lnTo>
                    <a:pt x="7" y="52"/>
                  </a:lnTo>
                  <a:lnTo>
                    <a:pt x="0" y="59"/>
                  </a:lnTo>
                  <a:lnTo>
                    <a:pt x="0" y="72"/>
                  </a:lnTo>
                  <a:lnTo>
                    <a:pt x="0" y="85"/>
                  </a:lnTo>
                  <a:lnTo>
                    <a:pt x="0" y="105"/>
                  </a:lnTo>
                  <a:lnTo>
                    <a:pt x="0" y="118"/>
                  </a:lnTo>
                  <a:lnTo>
                    <a:pt x="7" y="124"/>
                  </a:lnTo>
                  <a:lnTo>
                    <a:pt x="7" y="131"/>
                  </a:lnTo>
                  <a:lnTo>
                    <a:pt x="7" y="138"/>
                  </a:lnTo>
                  <a:lnTo>
                    <a:pt x="13" y="144"/>
                  </a:lnTo>
                  <a:lnTo>
                    <a:pt x="13" y="151"/>
                  </a:lnTo>
                  <a:lnTo>
                    <a:pt x="20" y="157"/>
                  </a:lnTo>
                  <a:lnTo>
                    <a:pt x="20" y="157"/>
                  </a:lnTo>
                  <a:lnTo>
                    <a:pt x="20" y="157"/>
                  </a:lnTo>
                  <a:lnTo>
                    <a:pt x="26" y="164"/>
                  </a:lnTo>
                  <a:lnTo>
                    <a:pt x="26" y="164"/>
                  </a:lnTo>
                  <a:lnTo>
                    <a:pt x="33" y="170"/>
                  </a:lnTo>
                  <a:lnTo>
                    <a:pt x="40" y="170"/>
                  </a:lnTo>
                  <a:lnTo>
                    <a:pt x="46" y="170"/>
                  </a:lnTo>
                  <a:lnTo>
                    <a:pt x="53" y="17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-840" y="2103"/>
              <a:ext cx="287" cy="314"/>
            </a:xfrm>
            <a:custGeom>
              <a:avLst/>
              <a:gdLst/>
              <a:ahLst/>
              <a:cxnLst>
                <a:cxn ang="0">
                  <a:pos x="105" y="229"/>
                </a:cxn>
                <a:cxn ang="0">
                  <a:pos x="85" y="229"/>
                </a:cxn>
                <a:cxn ang="0">
                  <a:pos x="66" y="223"/>
                </a:cxn>
                <a:cxn ang="0">
                  <a:pos x="52" y="216"/>
                </a:cxn>
                <a:cxn ang="0">
                  <a:pos x="39" y="210"/>
                </a:cxn>
                <a:cxn ang="0">
                  <a:pos x="26" y="197"/>
                </a:cxn>
                <a:cxn ang="0">
                  <a:pos x="20" y="190"/>
                </a:cxn>
                <a:cxn ang="0">
                  <a:pos x="13" y="170"/>
                </a:cxn>
                <a:cxn ang="0">
                  <a:pos x="7" y="157"/>
                </a:cxn>
                <a:cxn ang="0">
                  <a:pos x="0" y="138"/>
                </a:cxn>
                <a:cxn ang="0">
                  <a:pos x="0" y="118"/>
                </a:cxn>
                <a:cxn ang="0">
                  <a:pos x="0" y="92"/>
                </a:cxn>
                <a:cxn ang="0">
                  <a:pos x="7" y="72"/>
                </a:cxn>
                <a:cxn ang="0">
                  <a:pos x="20" y="52"/>
                </a:cxn>
                <a:cxn ang="0">
                  <a:pos x="26" y="39"/>
                </a:cxn>
                <a:cxn ang="0">
                  <a:pos x="33" y="26"/>
                </a:cxn>
                <a:cxn ang="0">
                  <a:pos x="46" y="19"/>
                </a:cxn>
                <a:cxn ang="0">
                  <a:pos x="52" y="13"/>
                </a:cxn>
                <a:cxn ang="0">
                  <a:pos x="66" y="6"/>
                </a:cxn>
                <a:cxn ang="0">
                  <a:pos x="79" y="6"/>
                </a:cxn>
                <a:cxn ang="0">
                  <a:pos x="98" y="0"/>
                </a:cxn>
                <a:cxn ang="0">
                  <a:pos x="118" y="0"/>
                </a:cxn>
                <a:cxn ang="0">
                  <a:pos x="138" y="6"/>
                </a:cxn>
                <a:cxn ang="0">
                  <a:pos x="144" y="6"/>
                </a:cxn>
                <a:cxn ang="0">
                  <a:pos x="158" y="13"/>
                </a:cxn>
                <a:cxn ang="0">
                  <a:pos x="164" y="19"/>
                </a:cxn>
                <a:cxn ang="0">
                  <a:pos x="171" y="19"/>
                </a:cxn>
                <a:cxn ang="0">
                  <a:pos x="184" y="32"/>
                </a:cxn>
                <a:cxn ang="0">
                  <a:pos x="197" y="46"/>
                </a:cxn>
                <a:cxn ang="0">
                  <a:pos x="197" y="59"/>
                </a:cxn>
                <a:cxn ang="0">
                  <a:pos x="203" y="72"/>
                </a:cxn>
                <a:cxn ang="0">
                  <a:pos x="210" y="92"/>
                </a:cxn>
                <a:cxn ang="0">
                  <a:pos x="210" y="118"/>
                </a:cxn>
                <a:cxn ang="0">
                  <a:pos x="210" y="131"/>
                </a:cxn>
                <a:cxn ang="0">
                  <a:pos x="210" y="151"/>
                </a:cxn>
                <a:cxn ang="0">
                  <a:pos x="203" y="170"/>
                </a:cxn>
                <a:cxn ang="0">
                  <a:pos x="190" y="190"/>
                </a:cxn>
                <a:cxn ang="0">
                  <a:pos x="184" y="197"/>
                </a:cxn>
                <a:cxn ang="0">
                  <a:pos x="177" y="210"/>
                </a:cxn>
                <a:cxn ang="0">
                  <a:pos x="164" y="216"/>
                </a:cxn>
                <a:cxn ang="0">
                  <a:pos x="151" y="223"/>
                </a:cxn>
                <a:cxn ang="0">
                  <a:pos x="144" y="223"/>
                </a:cxn>
                <a:cxn ang="0">
                  <a:pos x="131" y="229"/>
                </a:cxn>
                <a:cxn ang="0">
                  <a:pos x="118" y="229"/>
                </a:cxn>
              </a:cxnLst>
              <a:rect l="0" t="0" r="r" b="b"/>
              <a:pathLst>
                <a:path w="210" h="229">
                  <a:moveTo>
                    <a:pt x="105" y="229"/>
                  </a:moveTo>
                  <a:lnTo>
                    <a:pt x="105" y="229"/>
                  </a:lnTo>
                  <a:lnTo>
                    <a:pt x="98" y="229"/>
                  </a:lnTo>
                  <a:lnTo>
                    <a:pt x="85" y="229"/>
                  </a:lnTo>
                  <a:lnTo>
                    <a:pt x="79" y="229"/>
                  </a:lnTo>
                  <a:lnTo>
                    <a:pt x="66" y="223"/>
                  </a:lnTo>
                  <a:lnTo>
                    <a:pt x="59" y="223"/>
                  </a:lnTo>
                  <a:lnTo>
                    <a:pt x="52" y="216"/>
                  </a:lnTo>
                  <a:lnTo>
                    <a:pt x="46" y="216"/>
                  </a:lnTo>
                  <a:lnTo>
                    <a:pt x="39" y="210"/>
                  </a:lnTo>
                  <a:lnTo>
                    <a:pt x="33" y="203"/>
                  </a:lnTo>
                  <a:lnTo>
                    <a:pt x="26" y="197"/>
                  </a:lnTo>
                  <a:lnTo>
                    <a:pt x="26" y="190"/>
                  </a:lnTo>
                  <a:lnTo>
                    <a:pt x="20" y="190"/>
                  </a:lnTo>
                  <a:lnTo>
                    <a:pt x="20" y="183"/>
                  </a:lnTo>
                  <a:lnTo>
                    <a:pt x="13" y="170"/>
                  </a:lnTo>
                  <a:lnTo>
                    <a:pt x="7" y="164"/>
                  </a:lnTo>
                  <a:lnTo>
                    <a:pt x="7" y="157"/>
                  </a:lnTo>
                  <a:lnTo>
                    <a:pt x="7" y="151"/>
                  </a:lnTo>
                  <a:lnTo>
                    <a:pt x="0" y="138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7" y="85"/>
                  </a:lnTo>
                  <a:lnTo>
                    <a:pt x="7" y="72"/>
                  </a:lnTo>
                  <a:lnTo>
                    <a:pt x="13" y="59"/>
                  </a:lnTo>
                  <a:lnTo>
                    <a:pt x="20" y="52"/>
                  </a:lnTo>
                  <a:lnTo>
                    <a:pt x="20" y="39"/>
                  </a:lnTo>
                  <a:lnTo>
                    <a:pt x="26" y="39"/>
                  </a:lnTo>
                  <a:lnTo>
                    <a:pt x="26" y="32"/>
                  </a:lnTo>
                  <a:lnTo>
                    <a:pt x="33" y="26"/>
                  </a:lnTo>
                  <a:lnTo>
                    <a:pt x="39" y="26"/>
                  </a:lnTo>
                  <a:lnTo>
                    <a:pt x="46" y="19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9" y="13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9" y="6"/>
                  </a:lnTo>
                  <a:lnTo>
                    <a:pt x="85" y="6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25" y="6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51" y="13"/>
                  </a:lnTo>
                  <a:lnTo>
                    <a:pt x="158" y="13"/>
                  </a:lnTo>
                  <a:lnTo>
                    <a:pt x="158" y="13"/>
                  </a:lnTo>
                  <a:lnTo>
                    <a:pt x="164" y="19"/>
                  </a:lnTo>
                  <a:lnTo>
                    <a:pt x="171" y="19"/>
                  </a:lnTo>
                  <a:lnTo>
                    <a:pt x="171" y="19"/>
                  </a:lnTo>
                  <a:lnTo>
                    <a:pt x="184" y="32"/>
                  </a:lnTo>
                  <a:lnTo>
                    <a:pt x="184" y="32"/>
                  </a:lnTo>
                  <a:lnTo>
                    <a:pt x="190" y="39"/>
                  </a:lnTo>
                  <a:lnTo>
                    <a:pt x="197" y="46"/>
                  </a:lnTo>
                  <a:lnTo>
                    <a:pt x="197" y="52"/>
                  </a:lnTo>
                  <a:lnTo>
                    <a:pt x="197" y="59"/>
                  </a:lnTo>
                  <a:lnTo>
                    <a:pt x="203" y="65"/>
                  </a:lnTo>
                  <a:lnTo>
                    <a:pt x="203" y="72"/>
                  </a:lnTo>
                  <a:lnTo>
                    <a:pt x="210" y="78"/>
                  </a:lnTo>
                  <a:lnTo>
                    <a:pt x="210" y="92"/>
                  </a:lnTo>
                  <a:lnTo>
                    <a:pt x="210" y="105"/>
                  </a:lnTo>
                  <a:lnTo>
                    <a:pt x="210" y="118"/>
                  </a:lnTo>
                  <a:lnTo>
                    <a:pt x="210" y="124"/>
                  </a:lnTo>
                  <a:lnTo>
                    <a:pt x="210" y="131"/>
                  </a:lnTo>
                  <a:lnTo>
                    <a:pt x="210" y="138"/>
                  </a:lnTo>
                  <a:lnTo>
                    <a:pt x="210" y="151"/>
                  </a:lnTo>
                  <a:lnTo>
                    <a:pt x="203" y="164"/>
                  </a:lnTo>
                  <a:lnTo>
                    <a:pt x="203" y="170"/>
                  </a:lnTo>
                  <a:lnTo>
                    <a:pt x="197" y="183"/>
                  </a:lnTo>
                  <a:lnTo>
                    <a:pt x="190" y="190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77" y="203"/>
                  </a:lnTo>
                  <a:lnTo>
                    <a:pt x="177" y="210"/>
                  </a:lnTo>
                  <a:lnTo>
                    <a:pt x="164" y="216"/>
                  </a:lnTo>
                  <a:lnTo>
                    <a:pt x="164" y="216"/>
                  </a:lnTo>
                  <a:lnTo>
                    <a:pt x="158" y="216"/>
                  </a:lnTo>
                  <a:lnTo>
                    <a:pt x="151" y="223"/>
                  </a:lnTo>
                  <a:lnTo>
                    <a:pt x="144" y="223"/>
                  </a:lnTo>
                  <a:lnTo>
                    <a:pt x="144" y="223"/>
                  </a:lnTo>
                  <a:lnTo>
                    <a:pt x="138" y="229"/>
                  </a:lnTo>
                  <a:lnTo>
                    <a:pt x="131" y="229"/>
                  </a:lnTo>
                  <a:lnTo>
                    <a:pt x="125" y="229"/>
                  </a:lnTo>
                  <a:lnTo>
                    <a:pt x="118" y="229"/>
                  </a:lnTo>
                  <a:lnTo>
                    <a:pt x="105" y="229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-1120" y="816"/>
              <a:ext cx="890" cy="1106"/>
            </a:xfrm>
            <a:custGeom>
              <a:avLst/>
              <a:gdLst/>
              <a:ahLst/>
              <a:cxnLst>
                <a:cxn ang="0">
                  <a:pos x="394" y="0"/>
                </a:cxn>
                <a:cxn ang="0">
                  <a:pos x="407" y="0"/>
                </a:cxn>
                <a:cxn ang="0">
                  <a:pos x="421" y="0"/>
                </a:cxn>
                <a:cxn ang="0">
                  <a:pos x="650" y="0"/>
                </a:cxn>
                <a:cxn ang="0">
                  <a:pos x="650" y="236"/>
                </a:cxn>
                <a:cxn ang="0">
                  <a:pos x="637" y="302"/>
                </a:cxn>
                <a:cxn ang="0">
                  <a:pos x="624" y="368"/>
                </a:cxn>
                <a:cxn ang="0">
                  <a:pos x="618" y="400"/>
                </a:cxn>
                <a:cxn ang="0">
                  <a:pos x="604" y="446"/>
                </a:cxn>
                <a:cxn ang="0">
                  <a:pos x="585" y="486"/>
                </a:cxn>
                <a:cxn ang="0">
                  <a:pos x="558" y="545"/>
                </a:cxn>
                <a:cxn ang="0">
                  <a:pos x="539" y="571"/>
                </a:cxn>
                <a:cxn ang="0">
                  <a:pos x="526" y="604"/>
                </a:cxn>
                <a:cxn ang="0">
                  <a:pos x="486" y="656"/>
                </a:cxn>
                <a:cxn ang="0">
                  <a:pos x="453" y="689"/>
                </a:cxn>
                <a:cxn ang="0">
                  <a:pos x="434" y="715"/>
                </a:cxn>
                <a:cxn ang="0">
                  <a:pos x="401" y="748"/>
                </a:cxn>
                <a:cxn ang="0">
                  <a:pos x="381" y="768"/>
                </a:cxn>
                <a:cxn ang="0">
                  <a:pos x="381" y="768"/>
                </a:cxn>
                <a:cxn ang="0">
                  <a:pos x="368" y="775"/>
                </a:cxn>
                <a:cxn ang="0">
                  <a:pos x="329" y="807"/>
                </a:cxn>
                <a:cxn ang="0">
                  <a:pos x="302" y="788"/>
                </a:cxn>
                <a:cxn ang="0">
                  <a:pos x="283" y="775"/>
                </a:cxn>
                <a:cxn ang="0">
                  <a:pos x="256" y="755"/>
                </a:cxn>
                <a:cxn ang="0">
                  <a:pos x="237" y="735"/>
                </a:cxn>
                <a:cxn ang="0">
                  <a:pos x="217" y="715"/>
                </a:cxn>
                <a:cxn ang="0">
                  <a:pos x="197" y="689"/>
                </a:cxn>
                <a:cxn ang="0">
                  <a:pos x="158" y="650"/>
                </a:cxn>
                <a:cxn ang="0">
                  <a:pos x="138" y="624"/>
                </a:cxn>
                <a:cxn ang="0">
                  <a:pos x="125" y="597"/>
                </a:cxn>
                <a:cxn ang="0">
                  <a:pos x="92" y="551"/>
                </a:cxn>
                <a:cxn ang="0">
                  <a:pos x="66" y="499"/>
                </a:cxn>
                <a:cxn ang="0">
                  <a:pos x="53" y="459"/>
                </a:cxn>
                <a:cxn ang="0">
                  <a:pos x="40" y="433"/>
                </a:cxn>
                <a:cxn ang="0">
                  <a:pos x="33" y="400"/>
                </a:cxn>
                <a:cxn ang="0">
                  <a:pos x="20" y="361"/>
                </a:cxn>
                <a:cxn ang="0">
                  <a:pos x="14" y="328"/>
                </a:cxn>
                <a:cxn ang="0">
                  <a:pos x="7" y="295"/>
                </a:cxn>
                <a:cxn ang="0">
                  <a:pos x="0" y="243"/>
                </a:cxn>
                <a:cxn ang="0">
                  <a:pos x="0" y="210"/>
                </a:cxn>
                <a:cxn ang="0">
                  <a:pos x="0" y="171"/>
                </a:cxn>
                <a:cxn ang="0">
                  <a:pos x="0" y="125"/>
                </a:cxn>
                <a:cxn ang="0">
                  <a:pos x="0" y="7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89" y="0"/>
                </a:cxn>
                <a:cxn ang="0">
                  <a:pos x="394" y="0"/>
                </a:cxn>
              </a:cxnLst>
              <a:rect l="0" t="0" r="r" b="b"/>
              <a:pathLst>
                <a:path w="650" h="807">
                  <a:moveTo>
                    <a:pt x="394" y="0"/>
                  </a:moveTo>
                  <a:lnTo>
                    <a:pt x="394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14" y="0"/>
                  </a:lnTo>
                  <a:lnTo>
                    <a:pt x="421" y="0"/>
                  </a:lnTo>
                  <a:lnTo>
                    <a:pt x="650" y="0"/>
                  </a:lnTo>
                  <a:lnTo>
                    <a:pt x="650" y="0"/>
                  </a:lnTo>
                  <a:lnTo>
                    <a:pt x="650" y="203"/>
                  </a:lnTo>
                  <a:lnTo>
                    <a:pt x="650" y="236"/>
                  </a:lnTo>
                  <a:lnTo>
                    <a:pt x="644" y="269"/>
                  </a:lnTo>
                  <a:lnTo>
                    <a:pt x="637" y="302"/>
                  </a:lnTo>
                  <a:lnTo>
                    <a:pt x="637" y="335"/>
                  </a:lnTo>
                  <a:lnTo>
                    <a:pt x="624" y="368"/>
                  </a:lnTo>
                  <a:lnTo>
                    <a:pt x="624" y="381"/>
                  </a:lnTo>
                  <a:lnTo>
                    <a:pt x="618" y="400"/>
                  </a:lnTo>
                  <a:lnTo>
                    <a:pt x="611" y="427"/>
                  </a:lnTo>
                  <a:lnTo>
                    <a:pt x="604" y="446"/>
                  </a:lnTo>
                  <a:lnTo>
                    <a:pt x="598" y="459"/>
                  </a:lnTo>
                  <a:lnTo>
                    <a:pt x="585" y="486"/>
                  </a:lnTo>
                  <a:lnTo>
                    <a:pt x="572" y="519"/>
                  </a:lnTo>
                  <a:lnTo>
                    <a:pt x="558" y="545"/>
                  </a:lnTo>
                  <a:lnTo>
                    <a:pt x="552" y="558"/>
                  </a:lnTo>
                  <a:lnTo>
                    <a:pt x="539" y="571"/>
                  </a:lnTo>
                  <a:lnTo>
                    <a:pt x="532" y="584"/>
                  </a:lnTo>
                  <a:lnTo>
                    <a:pt x="526" y="604"/>
                  </a:lnTo>
                  <a:lnTo>
                    <a:pt x="506" y="630"/>
                  </a:lnTo>
                  <a:lnTo>
                    <a:pt x="486" y="656"/>
                  </a:lnTo>
                  <a:lnTo>
                    <a:pt x="467" y="683"/>
                  </a:lnTo>
                  <a:lnTo>
                    <a:pt x="453" y="689"/>
                  </a:lnTo>
                  <a:lnTo>
                    <a:pt x="447" y="702"/>
                  </a:lnTo>
                  <a:lnTo>
                    <a:pt x="434" y="715"/>
                  </a:lnTo>
                  <a:lnTo>
                    <a:pt x="427" y="722"/>
                  </a:lnTo>
                  <a:lnTo>
                    <a:pt x="401" y="748"/>
                  </a:lnTo>
                  <a:lnTo>
                    <a:pt x="381" y="761"/>
                  </a:lnTo>
                  <a:lnTo>
                    <a:pt x="381" y="768"/>
                  </a:lnTo>
                  <a:lnTo>
                    <a:pt x="381" y="768"/>
                  </a:lnTo>
                  <a:lnTo>
                    <a:pt x="381" y="768"/>
                  </a:lnTo>
                  <a:lnTo>
                    <a:pt x="381" y="768"/>
                  </a:lnTo>
                  <a:lnTo>
                    <a:pt x="368" y="775"/>
                  </a:lnTo>
                  <a:lnTo>
                    <a:pt x="355" y="788"/>
                  </a:lnTo>
                  <a:lnTo>
                    <a:pt x="329" y="807"/>
                  </a:lnTo>
                  <a:lnTo>
                    <a:pt x="316" y="801"/>
                  </a:lnTo>
                  <a:lnTo>
                    <a:pt x="302" y="788"/>
                  </a:lnTo>
                  <a:lnTo>
                    <a:pt x="289" y="781"/>
                  </a:lnTo>
                  <a:lnTo>
                    <a:pt x="283" y="775"/>
                  </a:lnTo>
                  <a:lnTo>
                    <a:pt x="270" y="761"/>
                  </a:lnTo>
                  <a:lnTo>
                    <a:pt x="256" y="755"/>
                  </a:lnTo>
                  <a:lnTo>
                    <a:pt x="250" y="742"/>
                  </a:lnTo>
                  <a:lnTo>
                    <a:pt x="237" y="735"/>
                  </a:lnTo>
                  <a:lnTo>
                    <a:pt x="224" y="722"/>
                  </a:lnTo>
                  <a:lnTo>
                    <a:pt x="217" y="715"/>
                  </a:lnTo>
                  <a:lnTo>
                    <a:pt x="204" y="702"/>
                  </a:lnTo>
                  <a:lnTo>
                    <a:pt x="197" y="689"/>
                  </a:lnTo>
                  <a:lnTo>
                    <a:pt x="178" y="670"/>
                  </a:lnTo>
                  <a:lnTo>
                    <a:pt x="158" y="650"/>
                  </a:lnTo>
                  <a:lnTo>
                    <a:pt x="151" y="637"/>
                  </a:lnTo>
                  <a:lnTo>
                    <a:pt x="138" y="624"/>
                  </a:lnTo>
                  <a:lnTo>
                    <a:pt x="132" y="610"/>
                  </a:lnTo>
                  <a:lnTo>
                    <a:pt x="125" y="597"/>
                  </a:lnTo>
                  <a:lnTo>
                    <a:pt x="105" y="578"/>
                  </a:lnTo>
                  <a:lnTo>
                    <a:pt x="92" y="551"/>
                  </a:lnTo>
                  <a:lnTo>
                    <a:pt x="79" y="525"/>
                  </a:lnTo>
                  <a:lnTo>
                    <a:pt x="66" y="499"/>
                  </a:lnTo>
                  <a:lnTo>
                    <a:pt x="60" y="473"/>
                  </a:lnTo>
                  <a:lnTo>
                    <a:pt x="53" y="459"/>
                  </a:lnTo>
                  <a:lnTo>
                    <a:pt x="46" y="446"/>
                  </a:lnTo>
                  <a:lnTo>
                    <a:pt x="40" y="433"/>
                  </a:lnTo>
                  <a:lnTo>
                    <a:pt x="33" y="413"/>
                  </a:lnTo>
                  <a:lnTo>
                    <a:pt x="33" y="400"/>
                  </a:lnTo>
                  <a:lnTo>
                    <a:pt x="27" y="381"/>
                  </a:lnTo>
                  <a:lnTo>
                    <a:pt x="20" y="361"/>
                  </a:lnTo>
                  <a:lnTo>
                    <a:pt x="20" y="348"/>
                  </a:lnTo>
                  <a:lnTo>
                    <a:pt x="14" y="328"/>
                  </a:lnTo>
                  <a:lnTo>
                    <a:pt x="14" y="315"/>
                  </a:lnTo>
                  <a:lnTo>
                    <a:pt x="7" y="295"/>
                  </a:lnTo>
                  <a:lnTo>
                    <a:pt x="7" y="276"/>
                  </a:lnTo>
                  <a:lnTo>
                    <a:pt x="0" y="243"/>
                  </a:lnTo>
                  <a:lnTo>
                    <a:pt x="0" y="223"/>
                  </a:lnTo>
                  <a:lnTo>
                    <a:pt x="0" y="210"/>
                  </a:lnTo>
                  <a:lnTo>
                    <a:pt x="0" y="190"/>
                  </a:lnTo>
                  <a:lnTo>
                    <a:pt x="0" y="171"/>
                  </a:lnTo>
                  <a:lnTo>
                    <a:pt x="0" y="151"/>
                  </a:lnTo>
                  <a:lnTo>
                    <a:pt x="0" y="125"/>
                  </a:lnTo>
                  <a:lnTo>
                    <a:pt x="0" y="98"/>
                  </a:lnTo>
                  <a:lnTo>
                    <a:pt x="0" y="79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-984" y="3514"/>
              <a:ext cx="539" cy="2438"/>
            </a:xfrm>
            <a:custGeom>
              <a:avLst/>
              <a:gdLst/>
              <a:ahLst/>
              <a:cxnLst>
                <a:cxn ang="0">
                  <a:pos x="0" y="1779"/>
                </a:cxn>
                <a:cxn ang="0">
                  <a:pos x="0" y="1779"/>
                </a:cxn>
                <a:cxn ang="0">
                  <a:pos x="394" y="1779"/>
                </a:cxn>
                <a:cxn ang="0">
                  <a:pos x="394" y="33"/>
                </a:cxn>
                <a:cxn ang="0">
                  <a:pos x="381" y="27"/>
                </a:cxn>
                <a:cxn ang="0">
                  <a:pos x="368" y="20"/>
                </a:cxn>
                <a:cxn ang="0">
                  <a:pos x="348" y="13"/>
                </a:cxn>
                <a:cxn ang="0">
                  <a:pos x="335" y="7"/>
                </a:cxn>
                <a:cxn ang="0">
                  <a:pos x="322" y="7"/>
                </a:cxn>
                <a:cxn ang="0">
                  <a:pos x="302" y="0"/>
                </a:cxn>
                <a:cxn ang="0">
                  <a:pos x="282" y="0"/>
                </a:cxn>
                <a:cxn ang="0">
                  <a:pos x="276" y="0"/>
                </a:cxn>
                <a:cxn ang="0">
                  <a:pos x="269" y="0"/>
                </a:cxn>
                <a:cxn ang="0">
                  <a:pos x="256" y="0"/>
                </a:cxn>
                <a:cxn ang="0">
                  <a:pos x="249" y="0"/>
                </a:cxn>
                <a:cxn ang="0">
                  <a:pos x="236" y="0"/>
                </a:cxn>
                <a:cxn ang="0">
                  <a:pos x="230" y="7"/>
                </a:cxn>
                <a:cxn ang="0">
                  <a:pos x="210" y="7"/>
                </a:cxn>
                <a:cxn ang="0">
                  <a:pos x="197" y="13"/>
                </a:cxn>
                <a:cxn ang="0">
                  <a:pos x="184" y="13"/>
                </a:cxn>
                <a:cxn ang="0">
                  <a:pos x="184" y="13"/>
                </a:cxn>
                <a:cxn ang="0">
                  <a:pos x="177" y="13"/>
                </a:cxn>
                <a:cxn ang="0">
                  <a:pos x="171" y="20"/>
                </a:cxn>
                <a:cxn ang="0">
                  <a:pos x="157" y="20"/>
                </a:cxn>
                <a:cxn ang="0">
                  <a:pos x="151" y="27"/>
                </a:cxn>
                <a:cxn ang="0">
                  <a:pos x="138" y="33"/>
                </a:cxn>
                <a:cxn ang="0">
                  <a:pos x="131" y="33"/>
                </a:cxn>
                <a:cxn ang="0">
                  <a:pos x="125" y="40"/>
                </a:cxn>
                <a:cxn ang="0">
                  <a:pos x="112" y="46"/>
                </a:cxn>
                <a:cxn ang="0">
                  <a:pos x="105" y="53"/>
                </a:cxn>
                <a:cxn ang="0">
                  <a:pos x="98" y="59"/>
                </a:cxn>
                <a:cxn ang="0">
                  <a:pos x="85" y="66"/>
                </a:cxn>
                <a:cxn ang="0">
                  <a:pos x="79" y="66"/>
                </a:cxn>
                <a:cxn ang="0">
                  <a:pos x="72" y="73"/>
                </a:cxn>
                <a:cxn ang="0">
                  <a:pos x="66" y="86"/>
                </a:cxn>
                <a:cxn ang="0">
                  <a:pos x="59" y="92"/>
                </a:cxn>
                <a:cxn ang="0">
                  <a:pos x="52" y="99"/>
                </a:cxn>
                <a:cxn ang="0">
                  <a:pos x="33" y="112"/>
                </a:cxn>
                <a:cxn ang="0">
                  <a:pos x="26" y="118"/>
                </a:cxn>
                <a:cxn ang="0">
                  <a:pos x="20" y="125"/>
                </a:cxn>
                <a:cxn ang="0">
                  <a:pos x="13" y="138"/>
                </a:cxn>
                <a:cxn ang="0">
                  <a:pos x="6" y="145"/>
                </a:cxn>
                <a:cxn ang="0">
                  <a:pos x="6" y="151"/>
                </a:cxn>
                <a:cxn ang="0">
                  <a:pos x="0" y="164"/>
                </a:cxn>
                <a:cxn ang="0">
                  <a:pos x="0" y="1779"/>
                </a:cxn>
              </a:cxnLst>
              <a:rect l="0" t="0" r="r" b="b"/>
              <a:pathLst>
                <a:path w="394" h="1779">
                  <a:moveTo>
                    <a:pt x="0" y="1779"/>
                  </a:moveTo>
                  <a:lnTo>
                    <a:pt x="0" y="1779"/>
                  </a:lnTo>
                  <a:lnTo>
                    <a:pt x="394" y="1779"/>
                  </a:lnTo>
                  <a:lnTo>
                    <a:pt x="394" y="33"/>
                  </a:lnTo>
                  <a:lnTo>
                    <a:pt x="381" y="27"/>
                  </a:lnTo>
                  <a:lnTo>
                    <a:pt x="368" y="20"/>
                  </a:lnTo>
                  <a:lnTo>
                    <a:pt x="348" y="13"/>
                  </a:lnTo>
                  <a:lnTo>
                    <a:pt x="335" y="7"/>
                  </a:lnTo>
                  <a:lnTo>
                    <a:pt x="322" y="7"/>
                  </a:lnTo>
                  <a:lnTo>
                    <a:pt x="302" y="0"/>
                  </a:lnTo>
                  <a:lnTo>
                    <a:pt x="282" y="0"/>
                  </a:lnTo>
                  <a:lnTo>
                    <a:pt x="276" y="0"/>
                  </a:lnTo>
                  <a:lnTo>
                    <a:pt x="269" y="0"/>
                  </a:lnTo>
                  <a:lnTo>
                    <a:pt x="256" y="0"/>
                  </a:lnTo>
                  <a:lnTo>
                    <a:pt x="249" y="0"/>
                  </a:lnTo>
                  <a:lnTo>
                    <a:pt x="236" y="0"/>
                  </a:lnTo>
                  <a:lnTo>
                    <a:pt x="230" y="7"/>
                  </a:lnTo>
                  <a:lnTo>
                    <a:pt x="210" y="7"/>
                  </a:lnTo>
                  <a:lnTo>
                    <a:pt x="197" y="13"/>
                  </a:lnTo>
                  <a:lnTo>
                    <a:pt x="184" y="13"/>
                  </a:lnTo>
                  <a:lnTo>
                    <a:pt x="184" y="13"/>
                  </a:lnTo>
                  <a:lnTo>
                    <a:pt x="177" y="13"/>
                  </a:lnTo>
                  <a:lnTo>
                    <a:pt x="171" y="20"/>
                  </a:lnTo>
                  <a:lnTo>
                    <a:pt x="157" y="20"/>
                  </a:lnTo>
                  <a:lnTo>
                    <a:pt x="151" y="27"/>
                  </a:lnTo>
                  <a:lnTo>
                    <a:pt x="138" y="33"/>
                  </a:lnTo>
                  <a:lnTo>
                    <a:pt x="131" y="33"/>
                  </a:lnTo>
                  <a:lnTo>
                    <a:pt x="125" y="40"/>
                  </a:lnTo>
                  <a:lnTo>
                    <a:pt x="112" y="46"/>
                  </a:lnTo>
                  <a:lnTo>
                    <a:pt x="105" y="53"/>
                  </a:lnTo>
                  <a:lnTo>
                    <a:pt x="98" y="59"/>
                  </a:lnTo>
                  <a:lnTo>
                    <a:pt x="85" y="66"/>
                  </a:lnTo>
                  <a:lnTo>
                    <a:pt x="79" y="66"/>
                  </a:lnTo>
                  <a:lnTo>
                    <a:pt x="72" y="73"/>
                  </a:lnTo>
                  <a:lnTo>
                    <a:pt x="66" y="86"/>
                  </a:lnTo>
                  <a:lnTo>
                    <a:pt x="59" y="92"/>
                  </a:lnTo>
                  <a:lnTo>
                    <a:pt x="52" y="99"/>
                  </a:lnTo>
                  <a:lnTo>
                    <a:pt x="33" y="112"/>
                  </a:lnTo>
                  <a:lnTo>
                    <a:pt x="26" y="118"/>
                  </a:lnTo>
                  <a:lnTo>
                    <a:pt x="20" y="125"/>
                  </a:lnTo>
                  <a:lnTo>
                    <a:pt x="13" y="138"/>
                  </a:lnTo>
                  <a:lnTo>
                    <a:pt x="6" y="145"/>
                  </a:lnTo>
                  <a:lnTo>
                    <a:pt x="6" y="151"/>
                  </a:lnTo>
                  <a:lnTo>
                    <a:pt x="0" y="164"/>
                  </a:lnTo>
                  <a:lnTo>
                    <a:pt x="0" y="1779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-966" y="3002"/>
              <a:ext cx="224" cy="315"/>
            </a:xfrm>
            <a:custGeom>
              <a:avLst/>
              <a:gdLst/>
              <a:ahLst/>
              <a:cxnLst>
                <a:cxn ang="0">
                  <a:pos x="85" y="223"/>
                </a:cxn>
                <a:cxn ang="0">
                  <a:pos x="72" y="217"/>
                </a:cxn>
                <a:cxn ang="0">
                  <a:pos x="59" y="210"/>
                </a:cxn>
                <a:cxn ang="0">
                  <a:pos x="39" y="191"/>
                </a:cxn>
                <a:cxn ang="0">
                  <a:pos x="7" y="158"/>
                </a:cxn>
                <a:cxn ang="0">
                  <a:pos x="26" y="164"/>
                </a:cxn>
                <a:cxn ang="0">
                  <a:pos x="39" y="164"/>
                </a:cxn>
                <a:cxn ang="0">
                  <a:pos x="46" y="164"/>
                </a:cxn>
                <a:cxn ang="0">
                  <a:pos x="46" y="151"/>
                </a:cxn>
                <a:cxn ang="0">
                  <a:pos x="39" y="145"/>
                </a:cxn>
                <a:cxn ang="0">
                  <a:pos x="33" y="131"/>
                </a:cxn>
                <a:cxn ang="0">
                  <a:pos x="26" y="125"/>
                </a:cxn>
                <a:cxn ang="0">
                  <a:pos x="7" y="112"/>
                </a:cxn>
                <a:cxn ang="0">
                  <a:pos x="7" y="105"/>
                </a:cxn>
                <a:cxn ang="0">
                  <a:pos x="20" y="99"/>
                </a:cxn>
                <a:cxn ang="0">
                  <a:pos x="26" y="92"/>
                </a:cxn>
                <a:cxn ang="0">
                  <a:pos x="26" y="79"/>
                </a:cxn>
                <a:cxn ang="0">
                  <a:pos x="20" y="66"/>
                </a:cxn>
                <a:cxn ang="0">
                  <a:pos x="20" y="59"/>
                </a:cxn>
                <a:cxn ang="0">
                  <a:pos x="33" y="59"/>
                </a:cxn>
                <a:cxn ang="0">
                  <a:pos x="39" y="59"/>
                </a:cxn>
                <a:cxn ang="0">
                  <a:pos x="46" y="46"/>
                </a:cxn>
                <a:cxn ang="0">
                  <a:pos x="46" y="40"/>
                </a:cxn>
                <a:cxn ang="0">
                  <a:pos x="46" y="13"/>
                </a:cxn>
                <a:cxn ang="0">
                  <a:pos x="53" y="13"/>
                </a:cxn>
                <a:cxn ang="0">
                  <a:pos x="66" y="33"/>
                </a:cxn>
                <a:cxn ang="0">
                  <a:pos x="85" y="66"/>
                </a:cxn>
                <a:cxn ang="0">
                  <a:pos x="99" y="79"/>
                </a:cxn>
                <a:cxn ang="0">
                  <a:pos x="105" y="79"/>
                </a:cxn>
                <a:cxn ang="0">
                  <a:pos x="112" y="79"/>
                </a:cxn>
                <a:cxn ang="0">
                  <a:pos x="118" y="92"/>
                </a:cxn>
                <a:cxn ang="0">
                  <a:pos x="125" y="112"/>
                </a:cxn>
                <a:cxn ang="0">
                  <a:pos x="131" y="131"/>
                </a:cxn>
                <a:cxn ang="0">
                  <a:pos x="144" y="138"/>
                </a:cxn>
                <a:cxn ang="0">
                  <a:pos x="151" y="138"/>
                </a:cxn>
                <a:cxn ang="0">
                  <a:pos x="164" y="131"/>
                </a:cxn>
                <a:cxn ang="0">
                  <a:pos x="164" y="158"/>
                </a:cxn>
                <a:cxn ang="0">
                  <a:pos x="151" y="184"/>
                </a:cxn>
                <a:cxn ang="0">
                  <a:pos x="144" y="204"/>
                </a:cxn>
                <a:cxn ang="0">
                  <a:pos x="131" y="217"/>
                </a:cxn>
                <a:cxn ang="0">
                  <a:pos x="118" y="230"/>
                </a:cxn>
                <a:cxn ang="0">
                  <a:pos x="105" y="230"/>
                </a:cxn>
                <a:cxn ang="0">
                  <a:pos x="99" y="184"/>
                </a:cxn>
                <a:cxn ang="0">
                  <a:pos x="92" y="145"/>
                </a:cxn>
                <a:cxn ang="0">
                  <a:pos x="79" y="105"/>
                </a:cxn>
                <a:cxn ang="0">
                  <a:pos x="59" y="59"/>
                </a:cxn>
                <a:cxn ang="0">
                  <a:pos x="79" y="125"/>
                </a:cxn>
                <a:cxn ang="0">
                  <a:pos x="85" y="151"/>
                </a:cxn>
                <a:cxn ang="0">
                  <a:pos x="92" y="177"/>
                </a:cxn>
                <a:cxn ang="0">
                  <a:pos x="92" y="223"/>
                </a:cxn>
              </a:cxnLst>
              <a:rect l="0" t="0" r="r" b="b"/>
              <a:pathLst>
                <a:path w="164" h="230">
                  <a:moveTo>
                    <a:pt x="92" y="223"/>
                  </a:moveTo>
                  <a:lnTo>
                    <a:pt x="92" y="223"/>
                  </a:lnTo>
                  <a:lnTo>
                    <a:pt x="85" y="223"/>
                  </a:lnTo>
                  <a:lnTo>
                    <a:pt x="85" y="223"/>
                  </a:lnTo>
                  <a:lnTo>
                    <a:pt x="79" y="223"/>
                  </a:lnTo>
                  <a:lnTo>
                    <a:pt x="72" y="217"/>
                  </a:lnTo>
                  <a:lnTo>
                    <a:pt x="66" y="217"/>
                  </a:lnTo>
                  <a:lnTo>
                    <a:pt x="59" y="210"/>
                  </a:lnTo>
                  <a:lnTo>
                    <a:pt x="59" y="210"/>
                  </a:lnTo>
                  <a:lnTo>
                    <a:pt x="46" y="204"/>
                  </a:lnTo>
                  <a:lnTo>
                    <a:pt x="39" y="197"/>
                  </a:lnTo>
                  <a:lnTo>
                    <a:pt x="39" y="191"/>
                  </a:lnTo>
                  <a:lnTo>
                    <a:pt x="26" y="177"/>
                  </a:lnTo>
                  <a:lnTo>
                    <a:pt x="20" y="171"/>
                  </a:lnTo>
                  <a:lnTo>
                    <a:pt x="7" y="158"/>
                  </a:lnTo>
                  <a:lnTo>
                    <a:pt x="20" y="164"/>
                  </a:lnTo>
                  <a:lnTo>
                    <a:pt x="20" y="164"/>
                  </a:lnTo>
                  <a:lnTo>
                    <a:pt x="26" y="164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39" y="164"/>
                  </a:lnTo>
                  <a:lnTo>
                    <a:pt x="39" y="164"/>
                  </a:lnTo>
                  <a:lnTo>
                    <a:pt x="39" y="164"/>
                  </a:lnTo>
                  <a:lnTo>
                    <a:pt x="46" y="164"/>
                  </a:lnTo>
                  <a:lnTo>
                    <a:pt x="46" y="158"/>
                  </a:lnTo>
                  <a:lnTo>
                    <a:pt x="46" y="158"/>
                  </a:lnTo>
                  <a:lnTo>
                    <a:pt x="46" y="151"/>
                  </a:lnTo>
                  <a:lnTo>
                    <a:pt x="46" y="151"/>
                  </a:lnTo>
                  <a:lnTo>
                    <a:pt x="39" y="145"/>
                  </a:lnTo>
                  <a:lnTo>
                    <a:pt x="39" y="145"/>
                  </a:lnTo>
                  <a:lnTo>
                    <a:pt x="39" y="138"/>
                  </a:lnTo>
                  <a:lnTo>
                    <a:pt x="33" y="138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26" y="125"/>
                  </a:lnTo>
                  <a:lnTo>
                    <a:pt x="26" y="125"/>
                  </a:lnTo>
                  <a:lnTo>
                    <a:pt x="20" y="118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0" y="105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26" y="85"/>
                  </a:lnTo>
                  <a:lnTo>
                    <a:pt x="26" y="79"/>
                  </a:lnTo>
                  <a:lnTo>
                    <a:pt x="20" y="79"/>
                  </a:lnTo>
                  <a:lnTo>
                    <a:pt x="20" y="72"/>
                  </a:lnTo>
                  <a:lnTo>
                    <a:pt x="20" y="66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20" y="59"/>
                  </a:lnTo>
                  <a:lnTo>
                    <a:pt x="26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9" y="59"/>
                  </a:lnTo>
                  <a:lnTo>
                    <a:pt x="39" y="59"/>
                  </a:lnTo>
                  <a:lnTo>
                    <a:pt x="46" y="53"/>
                  </a:lnTo>
                  <a:lnTo>
                    <a:pt x="46" y="53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6" y="33"/>
                  </a:lnTo>
                  <a:lnTo>
                    <a:pt x="46" y="26"/>
                  </a:lnTo>
                  <a:lnTo>
                    <a:pt x="46" y="13"/>
                  </a:lnTo>
                  <a:lnTo>
                    <a:pt x="46" y="7"/>
                  </a:lnTo>
                  <a:lnTo>
                    <a:pt x="46" y="0"/>
                  </a:lnTo>
                  <a:lnTo>
                    <a:pt x="53" y="13"/>
                  </a:lnTo>
                  <a:lnTo>
                    <a:pt x="53" y="20"/>
                  </a:lnTo>
                  <a:lnTo>
                    <a:pt x="59" y="26"/>
                  </a:lnTo>
                  <a:lnTo>
                    <a:pt x="66" y="33"/>
                  </a:lnTo>
                  <a:lnTo>
                    <a:pt x="72" y="40"/>
                  </a:lnTo>
                  <a:lnTo>
                    <a:pt x="79" y="53"/>
                  </a:lnTo>
                  <a:lnTo>
                    <a:pt x="85" y="66"/>
                  </a:lnTo>
                  <a:lnTo>
                    <a:pt x="92" y="66"/>
                  </a:lnTo>
                  <a:lnTo>
                    <a:pt x="92" y="72"/>
                  </a:lnTo>
                  <a:lnTo>
                    <a:pt x="99" y="79"/>
                  </a:lnTo>
                  <a:lnTo>
                    <a:pt x="99" y="79"/>
                  </a:lnTo>
                  <a:lnTo>
                    <a:pt x="105" y="79"/>
                  </a:lnTo>
                  <a:lnTo>
                    <a:pt x="105" y="79"/>
                  </a:lnTo>
                  <a:lnTo>
                    <a:pt x="112" y="79"/>
                  </a:lnTo>
                  <a:lnTo>
                    <a:pt x="112" y="79"/>
                  </a:lnTo>
                  <a:lnTo>
                    <a:pt x="112" y="79"/>
                  </a:lnTo>
                  <a:lnTo>
                    <a:pt x="118" y="79"/>
                  </a:lnTo>
                  <a:lnTo>
                    <a:pt x="118" y="72"/>
                  </a:lnTo>
                  <a:lnTo>
                    <a:pt x="118" y="92"/>
                  </a:lnTo>
                  <a:lnTo>
                    <a:pt x="118" y="99"/>
                  </a:lnTo>
                  <a:lnTo>
                    <a:pt x="125" y="105"/>
                  </a:lnTo>
                  <a:lnTo>
                    <a:pt x="125" y="112"/>
                  </a:lnTo>
                  <a:lnTo>
                    <a:pt x="125" y="118"/>
                  </a:lnTo>
                  <a:lnTo>
                    <a:pt x="131" y="125"/>
                  </a:lnTo>
                  <a:lnTo>
                    <a:pt x="131" y="131"/>
                  </a:lnTo>
                  <a:lnTo>
                    <a:pt x="138" y="131"/>
                  </a:lnTo>
                  <a:lnTo>
                    <a:pt x="138" y="138"/>
                  </a:lnTo>
                  <a:lnTo>
                    <a:pt x="144" y="138"/>
                  </a:lnTo>
                  <a:lnTo>
                    <a:pt x="144" y="138"/>
                  </a:lnTo>
                  <a:lnTo>
                    <a:pt x="151" y="138"/>
                  </a:lnTo>
                  <a:lnTo>
                    <a:pt x="151" y="138"/>
                  </a:lnTo>
                  <a:lnTo>
                    <a:pt x="158" y="138"/>
                  </a:lnTo>
                  <a:lnTo>
                    <a:pt x="158" y="138"/>
                  </a:lnTo>
                  <a:lnTo>
                    <a:pt x="164" y="131"/>
                  </a:lnTo>
                  <a:lnTo>
                    <a:pt x="164" y="131"/>
                  </a:lnTo>
                  <a:lnTo>
                    <a:pt x="164" y="145"/>
                  </a:lnTo>
                  <a:lnTo>
                    <a:pt x="164" y="158"/>
                  </a:lnTo>
                  <a:lnTo>
                    <a:pt x="158" y="171"/>
                  </a:lnTo>
                  <a:lnTo>
                    <a:pt x="158" y="177"/>
                  </a:lnTo>
                  <a:lnTo>
                    <a:pt x="151" y="184"/>
                  </a:lnTo>
                  <a:lnTo>
                    <a:pt x="151" y="191"/>
                  </a:lnTo>
                  <a:lnTo>
                    <a:pt x="144" y="197"/>
                  </a:lnTo>
                  <a:lnTo>
                    <a:pt x="144" y="204"/>
                  </a:lnTo>
                  <a:lnTo>
                    <a:pt x="138" y="210"/>
                  </a:lnTo>
                  <a:lnTo>
                    <a:pt x="138" y="210"/>
                  </a:lnTo>
                  <a:lnTo>
                    <a:pt x="131" y="217"/>
                  </a:lnTo>
                  <a:lnTo>
                    <a:pt x="125" y="223"/>
                  </a:lnTo>
                  <a:lnTo>
                    <a:pt x="118" y="223"/>
                  </a:lnTo>
                  <a:lnTo>
                    <a:pt x="118" y="230"/>
                  </a:lnTo>
                  <a:lnTo>
                    <a:pt x="112" y="230"/>
                  </a:lnTo>
                  <a:lnTo>
                    <a:pt x="112" y="230"/>
                  </a:lnTo>
                  <a:lnTo>
                    <a:pt x="105" y="230"/>
                  </a:lnTo>
                  <a:lnTo>
                    <a:pt x="105" y="230"/>
                  </a:lnTo>
                  <a:lnTo>
                    <a:pt x="105" y="210"/>
                  </a:lnTo>
                  <a:lnTo>
                    <a:pt x="99" y="184"/>
                  </a:lnTo>
                  <a:lnTo>
                    <a:pt x="99" y="171"/>
                  </a:lnTo>
                  <a:lnTo>
                    <a:pt x="99" y="158"/>
                  </a:lnTo>
                  <a:lnTo>
                    <a:pt x="92" y="145"/>
                  </a:lnTo>
                  <a:lnTo>
                    <a:pt x="92" y="131"/>
                  </a:lnTo>
                  <a:lnTo>
                    <a:pt x="85" y="118"/>
                  </a:lnTo>
                  <a:lnTo>
                    <a:pt x="79" y="105"/>
                  </a:lnTo>
                  <a:lnTo>
                    <a:pt x="72" y="79"/>
                  </a:lnTo>
                  <a:lnTo>
                    <a:pt x="66" y="66"/>
                  </a:lnTo>
                  <a:lnTo>
                    <a:pt x="59" y="59"/>
                  </a:lnTo>
                  <a:lnTo>
                    <a:pt x="72" y="92"/>
                  </a:lnTo>
                  <a:lnTo>
                    <a:pt x="79" y="105"/>
                  </a:lnTo>
                  <a:lnTo>
                    <a:pt x="79" y="125"/>
                  </a:lnTo>
                  <a:lnTo>
                    <a:pt x="85" y="138"/>
                  </a:lnTo>
                  <a:lnTo>
                    <a:pt x="85" y="145"/>
                  </a:lnTo>
                  <a:lnTo>
                    <a:pt x="85" y="151"/>
                  </a:lnTo>
                  <a:lnTo>
                    <a:pt x="85" y="158"/>
                  </a:lnTo>
                  <a:lnTo>
                    <a:pt x="92" y="171"/>
                  </a:lnTo>
                  <a:lnTo>
                    <a:pt x="92" y="177"/>
                  </a:lnTo>
                  <a:lnTo>
                    <a:pt x="92" y="191"/>
                  </a:lnTo>
                  <a:lnTo>
                    <a:pt x="92" y="210"/>
                  </a:lnTo>
                  <a:lnTo>
                    <a:pt x="92" y="223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-760" y="3587"/>
              <a:ext cx="252" cy="333"/>
            </a:xfrm>
            <a:custGeom>
              <a:avLst/>
              <a:gdLst/>
              <a:ahLst/>
              <a:cxnLst>
                <a:cxn ang="0">
                  <a:pos x="105" y="6"/>
                </a:cxn>
                <a:cxn ang="0">
                  <a:pos x="85" y="6"/>
                </a:cxn>
                <a:cxn ang="0">
                  <a:pos x="59" y="13"/>
                </a:cxn>
                <a:cxn ang="0">
                  <a:pos x="39" y="26"/>
                </a:cxn>
                <a:cxn ang="0">
                  <a:pos x="33" y="39"/>
                </a:cxn>
                <a:cxn ang="0">
                  <a:pos x="46" y="46"/>
                </a:cxn>
                <a:cxn ang="0">
                  <a:pos x="53" y="52"/>
                </a:cxn>
                <a:cxn ang="0">
                  <a:pos x="53" y="65"/>
                </a:cxn>
                <a:cxn ang="0">
                  <a:pos x="46" y="79"/>
                </a:cxn>
                <a:cxn ang="0">
                  <a:pos x="39" y="85"/>
                </a:cxn>
                <a:cxn ang="0">
                  <a:pos x="20" y="98"/>
                </a:cxn>
                <a:cxn ang="0">
                  <a:pos x="7" y="105"/>
                </a:cxn>
                <a:cxn ang="0">
                  <a:pos x="13" y="111"/>
                </a:cxn>
                <a:cxn ang="0">
                  <a:pos x="20" y="125"/>
                </a:cxn>
                <a:cxn ang="0">
                  <a:pos x="20" y="131"/>
                </a:cxn>
                <a:cxn ang="0">
                  <a:pos x="20" y="138"/>
                </a:cxn>
                <a:cxn ang="0">
                  <a:pos x="13" y="151"/>
                </a:cxn>
                <a:cxn ang="0">
                  <a:pos x="7" y="164"/>
                </a:cxn>
                <a:cxn ang="0">
                  <a:pos x="26" y="164"/>
                </a:cxn>
                <a:cxn ang="0">
                  <a:pos x="33" y="171"/>
                </a:cxn>
                <a:cxn ang="0">
                  <a:pos x="39" y="184"/>
                </a:cxn>
                <a:cxn ang="0">
                  <a:pos x="39" y="197"/>
                </a:cxn>
                <a:cxn ang="0">
                  <a:pos x="39" y="216"/>
                </a:cxn>
                <a:cxn ang="0">
                  <a:pos x="33" y="236"/>
                </a:cxn>
                <a:cxn ang="0">
                  <a:pos x="39" y="236"/>
                </a:cxn>
                <a:cxn ang="0">
                  <a:pos x="59" y="223"/>
                </a:cxn>
                <a:cxn ang="0">
                  <a:pos x="79" y="197"/>
                </a:cxn>
                <a:cxn ang="0">
                  <a:pos x="99" y="184"/>
                </a:cxn>
                <a:cxn ang="0">
                  <a:pos x="105" y="177"/>
                </a:cxn>
                <a:cxn ang="0">
                  <a:pos x="118" y="184"/>
                </a:cxn>
                <a:cxn ang="0">
                  <a:pos x="125" y="190"/>
                </a:cxn>
                <a:cxn ang="0">
                  <a:pos x="131" y="164"/>
                </a:cxn>
                <a:cxn ang="0">
                  <a:pos x="131" y="151"/>
                </a:cxn>
                <a:cxn ang="0">
                  <a:pos x="138" y="138"/>
                </a:cxn>
                <a:cxn ang="0">
                  <a:pos x="151" y="131"/>
                </a:cxn>
                <a:cxn ang="0">
                  <a:pos x="164" y="125"/>
                </a:cxn>
                <a:cxn ang="0">
                  <a:pos x="171" y="131"/>
                </a:cxn>
                <a:cxn ang="0">
                  <a:pos x="184" y="118"/>
                </a:cxn>
                <a:cxn ang="0">
                  <a:pos x="177" y="92"/>
                </a:cxn>
                <a:cxn ang="0">
                  <a:pos x="171" y="65"/>
                </a:cxn>
                <a:cxn ang="0">
                  <a:pos x="158" y="39"/>
                </a:cxn>
                <a:cxn ang="0">
                  <a:pos x="144" y="20"/>
                </a:cxn>
                <a:cxn ang="0">
                  <a:pos x="138" y="6"/>
                </a:cxn>
                <a:cxn ang="0">
                  <a:pos x="125" y="0"/>
                </a:cxn>
                <a:cxn ang="0">
                  <a:pos x="112" y="65"/>
                </a:cxn>
                <a:cxn ang="0">
                  <a:pos x="105" y="98"/>
                </a:cxn>
                <a:cxn ang="0">
                  <a:pos x="92" y="125"/>
                </a:cxn>
                <a:cxn ang="0">
                  <a:pos x="72" y="164"/>
                </a:cxn>
                <a:cxn ang="0">
                  <a:pos x="66" y="171"/>
                </a:cxn>
                <a:cxn ang="0">
                  <a:pos x="92" y="98"/>
                </a:cxn>
                <a:cxn ang="0">
                  <a:pos x="99" y="65"/>
                </a:cxn>
                <a:cxn ang="0">
                  <a:pos x="112" y="13"/>
                </a:cxn>
              </a:cxnLst>
              <a:rect l="0" t="0" r="r" b="b"/>
              <a:pathLst>
                <a:path w="184" h="243">
                  <a:moveTo>
                    <a:pt x="112" y="13"/>
                  </a:moveTo>
                  <a:lnTo>
                    <a:pt x="112" y="13"/>
                  </a:lnTo>
                  <a:lnTo>
                    <a:pt x="105" y="6"/>
                  </a:lnTo>
                  <a:lnTo>
                    <a:pt x="99" y="6"/>
                  </a:lnTo>
                  <a:lnTo>
                    <a:pt x="92" y="6"/>
                  </a:lnTo>
                  <a:lnTo>
                    <a:pt x="85" y="6"/>
                  </a:lnTo>
                  <a:lnTo>
                    <a:pt x="79" y="13"/>
                  </a:lnTo>
                  <a:lnTo>
                    <a:pt x="72" y="13"/>
                  </a:lnTo>
                  <a:lnTo>
                    <a:pt x="59" y="13"/>
                  </a:lnTo>
                  <a:lnTo>
                    <a:pt x="53" y="20"/>
                  </a:lnTo>
                  <a:lnTo>
                    <a:pt x="46" y="20"/>
                  </a:lnTo>
                  <a:lnTo>
                    <a:pt x="39" y="26"/>
                  </a:lnTo>
                  <a:lnTo>
                    <a:pt x="13" y="39"/>
                  </a:lnTo>
                  <a:lnTo>
                    <a:pt x="20" y="39"/>
                  </a:lnTo>
                  <a:lnTo>
                    <a:pt x="33" y="39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46" y="46"/>
                  </a:lnTo>
                  <a:lnTo>
                    <a:pt x="46" y="52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59"/>
                  </a:lnTo>
                  <a:lnTo>
                    <a:pt x="53" y="59"/>
                  </a:lnTo>
                  <a:lnTo>
                    <a:pt x="53" y="65"/>
                  </a:lnTo>
                  <a:lnTo>
                    <a:pt x="53" y="72"/>
                  </a:lnTo>
                  <a:lnTo>
                    <a:pt x="46" y="72"/>
                  </a:lnTo>
                  <a:lnTo>
                    <a:pt x="46" y="79"/>
                  </a:lnTo>
                  <a:lnTo>
                    <a:pt x="46" y="79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33" y="92"/>
                  </a:lnTo>
                  <a:lnTo>
                    <a:pt x="26" y="92"/>
                  </a:lnTo>
                  <a:lnTo>
                    <a:pt x="20" y="98"/>
                  </a:lnTo>
                  <a:lnTo>
                    <a:pt x="7" y="98"/>
                  </a:lnTo>
                  <a:lnTo>
                    <a:pt x="0" y="105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13" y="111"/>
                  </a:lnTo>
                  <a:lnTo>
                    <a:pt x="13" y="111"/>
                  </a:lnTo>
                  <a:lnTo>
                    <a:pt x="20" y="118"/>
                  </a:lnTo>
                  <a:lnTo>
                    <a:pt x="20" y="118"/>
                  </a:lnTo>
                  <a:lnTo>
                    <a:pt x="20" y="125"/>
                  </a:lnTo>
                  <a:lnTo>
                    <a:pt x="20" y="125"/>
                  </a:lnTo>
                  <a:lnTo>
                    <a:pt x="20" y="131"/>
                  </a:lnTo>
                  <a:lnTo>
                    <a:pt x="20" y="131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20" y="144"/>
                  </a:lnTo>
                  <a:lnTo>
                    <a:pt x="20" y="151"/>
                  </a:lnTo>
                  <a:lnTo>
                    <a:pt x="13" y="151"/>
                  </a:lnTo>
                  <a:lnTo>
                    <a:pt x="13" y="157"/>
                  </a:lnTo>
                  <a:lnTo>
                    <a:pt x="7" y="157"/>
                  </a:lnTo>
                  <a:lnTo>
                    <a:pt x="7" y="164"/>
                  </a:lnTo>
                  <a:lnTo>
                    <a:pt x="13" y="164"/>
                  </a:lnTo>
                  <a:lnTo>
                    <a:pt x="20" y="164"/>
                  </a:lnTo>
                  <a:lnTo>
                    <a:pt x="26" y="164"/>
                  </a:lnTo>
                  <a:lnTo>
                    <a:pt x="26" y="171"/>
                  </a:lnTo>
                  <a:lnTo>
                    <a:pt x="26" y="171"/>
                  </a:lnTo>
                  <a:lnTo>
                    <a:pt x="33" y="171"/>
                  </a:lnTo>
                  <a:lnTo>
                    <a:pt x="33" y="177"/>
                  </a:lnTo>
                  <a:lnTo>
                    <a:pt x="39" y="177"/>
                  </a:lnTo>
                  <a:lnTo>
                    <a:pt x="39" y="184"/>
                  </a:lnTo>
                  <a:lnTo>
                    <a:pt x="39" y="190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46" y="203"/>
                  </a:lnTo>
                  <a:lnTo>
                    <a:pt x="39" y="210"/>
                  </a:lnTo>
                  <a:lnTo>
                    <a:pt x="39" y="216"/>
                  </a:lnTo>
                  <a:lnTo>
                    <a:pt x="39" y="223"/>
                  </a:lnTo>
                  <a:lnTo>
                    <a:pt x="39" y="230"/>
                  </a:lnTo>
                  <a:lnTo>
                    <a:pt x="33" y="236"/>
                  </a:lnTo>
                  <a:lnTo>
                    <a:pt x="33" y="243"/>
                  </a:lnTo>
                  <a:lnTo>
                    <a:pt x="39" y="243"/>
                  </a:lnTo>
                  <a:lnTo>
                    <a:pt x="39" y="236"/>
                  </a:lnTo>
                  <a:lnTo>
                    <a:pt x="46" y="230"/>
                  </a:lnTo>
                  <a:lnTo>
                    <a:pt x="53" y="223"/>
                  </a:lnTo>
                  <a:lnTo>
                    <a:pt x="59" y="223"/>
                  </a:lnTo>
                  <a:lnTo>
                    <a:pt x="66" y="210"/>
                  </a:lnTo>
                  <a:lnTo>
                    <a:pt x="79" y="197"/>
                  </a:lnTo>
                  <a:lnTo>
                    <a:pt x="79" y="197"/>
                  </a:lnTo>
                  <a:lnTo>
                    <a:pt x="85" y="190"/>
                  </a:lnTo>
                  <a:lnTo>
                    <a:pt x="92" y="184"/>
                  </a:lnTo>
                  <a:lnTo>
                    <a:pt x="99" y="184"/>
                  </a:lnTo>
                  <a:lnTo>
                    <a:pt x="99" y="177"/>
                  </a:lnTo>
                  <a:lnTo>
                    <a:pt x="105" y="177"/>
                  </a:lnTo>
                  <a:lnTo>
                    <a:pt x="105" y="177"/>
                  </a:lnTo>
                  <a:lnTo>
                    <a:pt x="112" y="177"/>
                  </a:lnTo>
                  <a:lnTo>
                    <a:pt x="112" y="177"/>
                  </a:lnTo>
                  <a:lnTo>
                    <a:pt x="118" y="184"/>
                  </a:lnTo>
                  <a:lnTo>
                    <a:pt x="118" y="184"/>
                  </a:lnTo>
                  <a:lnTo>
                    <a:pt x="125" y="184"/>
                  </a:lnTo>
                  <a:lnTo>
                    <a:pt x="125" y="190"/>
                  </a:lnTo>
                  <a:lnTo>
                    <a:pt x="125" y="184"/>
                  </a:lnTo>
                  <a:lnTo>
                    <a:pt x="125" y="171"/>
                  </a:lnTo>
                  <a:lnTo>
                    <a:pt x="131" y="164"/>
                  </a:lnTo>
                  <a:lnTo>
                    <a:pt x="131" y="157"/>
                  </a:lnTo>
                  <a:lnTo>
                    <a:pt x="131" y="151"/>
                  </a:lnTo>
                  <a:lnTo>
                    <a:pt x="131" y="151"/>
                  </a:lnTo>
                  <a:lnTo>
                    <a:pt x="138" y="144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44" y="131"/>
                  </a:lnTo>
                  <a:lnTo>
                    <a:pt x="144" y="131"/>
                  </a:lnTo>
                  <a:lnTo>
                    <a:pt x="151" y="131"/>
                  </a:lnTo>
                  <a:lnTo>
                    <a:pt x="151" y="125"/>
                  </a:lnTo>
                  <a:lnTo>
                    <a:pt x="158" y="125"/>
                  </a:lnTo>
                  <a:lnTo>
                    <a:pt x="164" y="125"/>
                  </a:lnTo>
                  <a:lnTo>
                    <a:pt x="164" y="131"/>
                  </a:lnTo>
                  <a:lnTo>
                    <a:pt x="171" y="131"/>
                  </a:lnTo>
                  <a:lnTo>
                    <a:pt x="171" y="131"/>
                  </a:lnTo>
                  <a:lnTo>
                    <a:pt x="184" y="138"/>
                  </a:lnTo>
                  <a:lnTo>
                    <a:pt x="184" y="125"/>
                  </a:lnTo>
                  <a:lnTo>
                    <a:pt x="184" y="118"/>
                  </a:lnTo>
                  <a:lnTo>
                    <a:pt x="177" y="105"/>
                  </a:lnTo>
                  <a:lnTo>
                    <a:pt x="177" y="98"/>
                  </a:lnTo>
                  <a:lnTo>
                    <a:pt x="177" y="92"/>
                  </a:lnTo>
                  <a:lnTo>
                    <a:pt x="177" y="85"/>
                  </a:lnTo>
                  <a:lnTo>
                    <a:pt x="171" y="72"/>
                  </a:lnTo>
                  <a:lnTo>
                    <a:pt x="171" y="65"/>
                  </a:lnTo>
                  <a:lnTo>
                    <a:pt x="171" y="59"/>
                  </a:lnTo>
                  <a:lnTo>
                    <a:pt x="164" y="46"/>
                  </a:lnTo>
                  <a:lnTo>
                    <a:pt x="158" y="39"/>
                  </a:lnTo>
                  <a:lnTo>
                    <a:pt x="158" y="33"/>
                  </a:lnTo>
                  <a:lnTo>
                    <a:pt x="151" y="26"/>
                  </a:lnTo>
                  <a:lnTo>
                    <a:pt x="144" y="20"/>
                  </a:lnTo>
                  <a:lnTo>
                    <a:pt x="144" y="13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1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18" y="26"/>
                  </a:lnTo>
                  <a:lnTo>
                    <a:pt x="118" y="52"/>
                  </a:lnTo>
                  <a:lnTo>
                    <a:pt x="112" y="65"/>
                  </a:lnTo>
                  <a:lnTo>
                    <a:pt x="105" y="79"/>
                  </a:lnTo>
                  <a:lnTo>
                    <a:pt x="105" y="92"/>
                  </a:lnTo>
                  <a:lnTo>
                    <a:pt x="105" y="98"/>
                  </a:lnTo>
                  <a:lnTo>
                    <a:pt x="99" y="105"/>
                  </a:lnTo>
                  <a:lnTo>
                    <a:pt x="99" y="105"/>
                  </a:lnTo>
                  <a:lnTo>
                    <a:pt x="92" y="125"/>
                  </a:lnTo>
                  <a:lnTo>
                    <a:pt x="85" y="138"/>
                  </a:lnTo>
                  <a:lnTo>
                    <a:pt x="79" y="151"/>
                  </a:lnTo>
                  <a:lnTo>
                    <a:pt x="72" y="164"/>
                  </a:lnTo>
                  <a:lnTo>
                    <a:pt x="66" y="177"/>
                  </a:lnTo>
                  <a:lnTo>
                    <a:pt x="59" y="184"/>
                  </a:lnTo>
                  <a:lnTo>
                    <a:pt x="66" y="171"/>
                  </a:lnTo>
                  <a:lnTo>
                    <a:pt x="72" y="151"/>
                  </a:lnTo>
                  <a:lnTo>
                    <a:pt x="85" y="118"/>
                  </a:lnTo>
                  <a:lnTo>
                    <a:pt x="92" y="98"/>
                  </a:lnTo>
                  <a:lnTo>
                    <a:pt x="99" y="85"/>
                  </a:lnTo>
                  <a:lnTo>
                    <a:pt x="99" y="79"/>
                  </a:lnTo>
                  <a:lnTo>
                    <a:pt x="99" y="65"/>
                  </a:lnTo>
                  <a:lnTo>
                    <a:pt x="105" y="46"/>
                  </a:lnTo>
                  <a:lnTo>
                    <a:pt x="105" y="33"/>
                  </a:lnTo>
                  <a:lnTo>
                    <a:pt x="1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5" name="Oval 81"/>
            <p:cNvSpPr>
              <a:spLocks noChangeArrowheads="1"/>
            </p:cNvSpPr>
            <p:nvPr/>
          </p:nvSpPr>
          <p:spPr bwMode="auto">
            <a:xfrm>
              <a:off x="-850" y="3605"/>
              <a:ext cx="73" cy="7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6" name="Oval 82"/>
            <p:cNvSpPr>
              <a:spLocks noChangeArrowheads="1"/>
            </p:cNvSpPr>
            <p:nvPr/>
          </p:nvSpPr>
          <p:spPr bwMode="auto">
            <a:xfrm>
              <a:off x="-931" y="3380"/>
              <a:ext cx="73" cy="81"/>
            </a:xfrm>
            <a:prstGeom prst="ellipse">
              <a:avLst/>
            </a:pr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7" name="Oval 83"/>
            <p:cNvSpPr>
              <a:spLocks noChangeArrowheads="1"/>
            </p:cNvSpPr>
            <p:nvPr/>
          </p:nvSpPr>
          <p:spPr bwMode="auto">
            <a:xfrm>
              <a:off x="-805" y="3335"/>
              <a:ext cx="81" cy="81"/>
            </a:xfrm>
            <a:prstGeom prst="ellipse">
              <a:avLst/>
            </a:pr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-669" y="3181"/>
              <a:ext cx="197" cy="163"/>
            </a:xfrm>
            <a:custGeom>
              <a:avLst/>
              <a:gdLst/>
              <a:ahLst/>
              <a:cxnLst>
                <a:cxn ang="0">
                  <a:pos x="6" y="105"/>
                </a:cxn>
                <a:cxn ang="0">
                  <a:pos x="0" y="92"/>
                </a:cxn>
                <a:cxn ang="0">
                  <a:pos x="0" y="86"/>
                </a:cxn>
                <a:cxn ang="0">
                  <a:pos x="0" y="73"/>
                </a:cxn>
                <a:cxn ang="0">
                  <a:pos x="6" y="53"/>
                </a:cxn>
                <a:cxn ang="0">
                  <a:pos x="13" y="40"/>
                </a:cxn>
                <a:cxn ang="0">
                  <a:pos x="19" y="27"/>
                </a:cxn>
                <a:cxn ang="0">
                  <a:pos x="19" y="33"/>
                </a:cxn>
                <a:cxn ang="0">
                  <a:pos x="26" y="33"/>
                </a:cxn>
                <a:cxn ang="0">
                  <a:pos x="26" y="40"/>
                </a:cxn>
                <a:cxn ang="0">
                  <a:pos x="33" y="40"/>
                </a:cxn>
                <a:cxn ang="0">
                  <a:pos x="39" y="40"/>
                </a:cxn>
                <a:cxn ang="0">
                  <a:pos x="46" y="33"/>
                </a:cxn>
                <a:cxn ang="0">
                  <a:pos x="52" y="27"/>
                </a:cxn>
                <a:cxn ang="0">
                  <a:pos x="65" y="14"/>
                </a:cxn>
                <a:cxn ang="0">
                  <a:pos x="65" y="7"/>
                </a:cxn>
                <a:cxn ang="0">
                  <a:pos x="72" y="14"/>
                </a:cxn>
                <a:cxn ang="0">
                  <a:pos x="78" y="20"/>
                </a:cxn>
                <a:cxn ang="0">
                  <a:pos x="85" y="20"/>
                </a:cxn>
                <a:cxn ang="0">
                  <a:pos x="85" y="20"/>
                </a:cxn>
                <a:cxn ang="0">
                  <a:pos x="98" y="20"/>
                </a:cxn>
                <a:cxn ang="0">
                  <a:pos x="118" y="14"/>
                </a:cxn>
                <a:cxn ang="0">
                  <a:pos x="144" y="0"/>
                </a:cxn>
                <a:cxn ang="0">
                  <a:pos x="131" y="7"/>
                </a:cxn>
                <a:cxn ang="0">
                  <a:pos x="118" y="20"/>
                </a:cxn>
                <a:cxn ang="0">
                  <a:pos x="111" y="33"/>
                </a:cxn>
                <a:cxn ang="0">
                  <a:pos x="111" y="33"/>
                </a:cxn>
                <a:cxn ang="0">
                  <a:pos x="111" y="40"/>
                </a:cxn>
                <a:cxn ang="0">
                  <a:pos x="111" y="40"/>
                </a:cxn>
                <a:cxn ang="0">
                  <a:pos x="118" y="46"/>
                </a:cxn>
                <a:cxn ang="0">
                  <a:pos x="124" y="46"/>
                </a:cxn>
                <a:cxn ang="0">
                  <a:pos x="138" y="53"/>
                </a:cxn>
                <a:cxn ang="0">
                  <a:pos x="118" y="53"/>
                </a:cxn>
                <a:cxn ang="0">
                  <a:pos x="111" y="60"/>
                </a:cxn>
                <a:cxn ang="0">
                  <a:pos x="105" y="60"/>
                </a:cxn>
                <a:cxn ang="0">
                  <a:pos x="105" y="66"/>
                </a:cxn>
                <a:cxn ang="0">
                  <a:pos x="105" y="66"/>
                </a:cxn>
                <a:cxn ang="0">
                  <a:pos x="105" y="73"/>
                </a:cxn>
                <a:cxn ang="0">
                  <a:pos x="111" y="79"/>
                </a:cxn>
                <a:cxn ang="0">
                  <a:pos x="111" y="79"/>
                </a:cxn>
                <a:cxn ang="0">
                  <a:pos x="85" y="86"/>
                </a:cxn>
                <a:cxn ang="0">
                  <a:pos x="78" y="86"/>
                </a:cxn>
                <a:cxn ang="0">
                  <a:pos x="72" y="86"/>
                </a:cxn>
                <a:cxn ang="0">
                  <a:pos x="65" y="92"/>
                </a:cxn>
                <a:cxn ang="0">
                  <a:pos x="65" y="92"/>
                </a:cxn>
                <a:cxn ang="0">
                  <a:pos x="65" y="99"/>
                </a:cxn>
                <a:cxn ang="0">
                  <a:pos x="72" y="105"/>
                </a:cxn>
                <a:cxn ang="0">
                  <a:pos x="78" y="105"/>
                </a:cxn>
                <a:cxn ang="0">
                  <a:pos x="72" y="105"/>
                </a:cxn>
                <a:cxn ang="0">
                  <a:pos x="59" y="112"/>
                </a:cxn>
                <a:cxn ang="0">
                  <a:pos x="39" y="119"/>
                </a:cxn>
                <a:cxn ang="0">
                  <a:pos x="26" y="112"/>
                </a:cxn>
                <a:cxn ang="0">
                  <a:pos x="19" y="112"/>
                </a:cxn>
                <a:cxn ang="0">
                  <a:pos x="6" y="105"/>
                </a:cxn>
                <a:cxn ang="0">
                  <a:pos x="6" y="105"/>
                </a:cxn>
              </a:cxnLst>
              <a:rect l="0" t="0" r="r" b="b"/>
              <a:pathLst>
                <a:path w="144" h="119">
                  <a:moveTo>
                    <a:pt x="6" y="105"/>
                  </a:moveTo>
                  <a:lnTo>
                    <a:pt x="6" y="105"/>
                  </a:lnTo>
                  <a:lnTo>
                    <a:pt x="0" y="99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0"/>
                  </a:lnTo>
                  <a:lnTo>
                    <a:pt x="6" y="53"/>
                  </a:lnTo>
                  <a:lnTo>
                    <a:pt x="6" y="46"/>
                  </a:lnTo>
                  <a:lnTo>
                    <a:pt x="13" y="40"/>
                  </a:lnTo>
                  <a:lnTo>
                    <a:pt x="19" y="20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9" y="40"/>
                  </a:lnTo>
                  <a:lnTo>
                    <a:pt x="39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52" y="27"/>
                  </a:lnTo>
                  <a:lnTo>
                    <a:pt x="59" y="20"/>
                  </a:lnTo>
                  <a:lnTo>
                    <a:pt x="65" y="14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92" y="20"/>
                  </a:lnTo>
                  <a:lnTo>
                    <a:pt x="98" y="20"/>
                  </a:lnTo>
                  <a:lnTo>
                    <a:pt x="105" y="14"/>
                  </a:lnTo>
                  <a:lnTo>
                    <a:pt x="118" y="1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38" y="7"/>
                  </a:lnTo>
                  <a:lnTo>
                    <a:pt x="131" y="7"/>
                  </a:lnTo>
                  <a:lnTo>
                    <a:pt x="124" y="14"/>
                  </a:lnTo>
                  <a:lnTo>
                    <a:pt x="118" y="20"/>
                  </a:lnTo>
                  <a:lnTo>
                    <a:pt x="118" y="27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4" y="46"/>
                  </a:lnTo>
                  <a:lnTo>
                    <a:pt x="131" y="46"/>
                  </a:lnTo>
                  <a:lnTo>
                    <a:pt x="138" y="53"/>
                  </a:lnTo>
                  <a:lnTo>
                    <a:pt x="131" y="53"/>
                  </a:lnTo>
                  <a:lnTo>
                    <a:pt x="118" y="53"/>
                  </a:lnTo>
                  <a:lnTo>
                    <a:pt x="111" y="53"/>
                  </a:lnTo>
                  <a:lnTo>
                    <a:pt x="111" y="60"/>
                  </a:lnTo>
                  <a:lnTo>
                    <a:pt x="105" y="60"/>
                  </a:lnTo>
                  <a:lnTo>
                    <a:pt x="105" y="60"/>
                  </a:lnTo>
                  <a:lnTo>
                    <a:pt x="105" y="60"/>
                  </a:lnTo>
                  <a:lnTo>
                    <a:pt x="105" y="66"/>
                  </a:lnTo>
                  <a:lnTo>
                    <a:pt x="105" y="66"/>
                  </a:lnTo>
                  <a:lnTo>
                    <a:pt x="105" y="66"/>
                  </a:lnTo>
                  <a:lnTo>
                    <a:pt x="105" y="66"/>
                  </a:lnTo>
                  <a:lnTo>
                    <a:pt x="105" y="73"/>
                  </a:lnTo>
                  <a:lnTo>
                    <a:pt x="111" y="73"/>
                  </a:lnTo>
                  <a:lnTo>
                    <a:pt x="111" y="79"/>
                  </a:lnTo>
                  <a:lnTo>
                    <a:pt x="118" y="79"/>
                  </a:lnTo>
                  <a:lnTo>
                    <a:pt x="111" y="79"/>
                  </a:lnTo>
                  <a:lnTo>
                    <a:pt x="92" y="79"/>
                  </a:lnTo>
                  <a:lnTo>
                    <a:pt x="85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65" y="92"/>
                  </a:lnTo>
                  <a:lnTo>
                    <a:pt x="65" y="92"/>
                  </a:lnTo>
                  <a:lnTo>
                    <a:pt x="65" y="92"/>
                  </a:lnTo>
                  <a:lnTo>
                    <a:pt x="65" y="92"/>
                  </a:lnTo>
                  <a:lnTo>
                    <a:pt x="65" y="99"/>
                  </a:lnTo>
                  <a:lnTo>
                    <a:pt x="65" y="99"/>
                  </a:lnTo>
                  <a:lnTo>
                    <a:pt x="65" y="99"/>
                  </a:lnTo>
                  <a:lnTo>
                    <a:pt x="72" y="105"/>
                  </a:lnTo>
                  <a:lnTo>
                    <a:pt x="72" y="105"/>
                  </a:lnTo>
                  <a:lnTo>
                    <a:pt x="78" y="105"/>
                  </a:lnTo>
                  <a:lnTo>
                    <a:pt x="78" y="105"/>
                  </a:lnTo>
                  <a:lnTo>
                    <a:pt x="72" y="105"/>
                  </a:lnTo>
                  <a:lnTo>
                    <a:pt x="65" y="112"/>
                  </a:lnTo>
                  <a:lnTo>
                    <a:pt x="59" y="112"/>
                  </a:lnTo>
                  <a:lnTo>
                    <a:pt x="46" y="112"/>
                  </a:lnTo>
                  <a:lnTo>
                    <a:pt x="39" y="119"/>
                  </a:lnTo>
                  <a:lnTo>
                    <a:pt x="33" y="119"/>
                  </a:lnTo>
                  <a:lnTo>
                    <a:pt x="26" y="112"/>
                  </a:lnTo>
                  <a:lnTo>
                    <a:pt x="19" y="112"/>
                  </a:lnTo>
                  <a:lnTo>
                    <a:pt x="19" y="112"/>
                  </a:lnTo>
                  <a:lnTo>
                    <a:pt x="13" y="112"/>
                  </a:lnTo>
                  <a:lnTo>
                    <a:pt x="6" y="105"/>
                  </a:lnTo>
                  <a:lnTo>
                    <a:pt x="6" y="105"/>
                  </a:lnTo>
                  <a:lnTo>
                    <a:pt x="6" y="105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-777" y="4046"/>
              <a:ext cx="197" cy="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26" y="26"/>
                </a:cxn>
                <a:cxn ang="0">
                  <a:pos x="39" y="32"/>
                </a:cxn>
                <a:cxn ang="0">
                  <a:pos x="0" y="52"/>
                </a:cxn>
                <a:cxn ang="0">
                  <a:pos x="0" y="72"/>
                </a:cxn>
                <a:cxn ang="0">
                  <a:pos x="59" y="46"/>
                </a:cxn>
                <a:cxn ang="0">
                  <a:pos x="98" y="72"/>
                </a:cxn>
                <a:cxn ang="0">
                  <a:pos x="98" y="46"/>
                </a:cxn>
                <a:cxn ang="0">
                  <a:pos x="52" y="26"/>
                </a:cxn>
                <a:cxn ang="0">
                  <a:pos x="52" y="26"/>
                </a:cxn>
                <a:cxn ang="0">
                  <a:pos x="144" y="26"/>
                </a:cxn>
                <a:cxn ang="0">
                  <a:pos x="144" y="0"/>
                </a:cxn>
                <a:cxn ang="0">
                  <a:pos x="0" y="0"/>
                </a:cxn>
              </a:cxnLst>
              <a:rect l="0" t="0" r="r" b="b"/>
              <a:pathLst>
                <a:path w="144" h="72">
                  <a:moveTo>
                    <a:pt x="0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6" y="26"/>
                  </a:lnTo>
                  <a:lnTo>
                    <a:pt x="39" y="32"/>
                  </a:lnTo>
                  <a:lnTo>
                    <a:pt x="0" y="52"/>
                  </a:lnTo>
                  <a:lnTo>
                    <a:pt x="0" y="72"/>
                  </a:lnTo>
                  <a:lnTo>
                    <a:pt x="59" y="46"/>
                  </a:lnTo>
                  <a:lnTo>
                    <a:pt x="98" y="72"/>
                  </a:lnTo>
                  <a:lnTo>
                    <a:pt x="98" y="4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144" y="26"/>
                  </a:lnTo>
                  <a:lnTo>
                    <a:pt x="1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-777" y="4208"/>
              <a:ext cx="143" cy="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59" y="19"/>
                </a:cxn>
                <a:cxn ang="0">
                  <a:pos x="59" y="19"/>
                </a:cxn>
                <a:cxn ang="0">
                  <a:pos x="66" y="19"/>
                </a:cxn>
                <a:cxn ang="0">
                  <a:pos x="72" y="19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79" y="26"/>
                </a:cxn>
                <a:cxn ang="0">
                  <a:pos x="79" y="33"/>
                </a:cxn>
                <a:cxn ang="0">
                  <a:pos x="79" y="33"/>
                </a:cxn>
                <a:cxn ang="0">
                  <a:pos x="79" y="39"/>
                </a:cxn>
                <a:cxn ang="0">
                  <a:pos x="79" y="39"/>
                </a:cxn>
                <a:cxn ang="0">
                  <a:pos x="79" y="46"/>
                </a:cxn>
                <a:cxn ang="0">
                  <a:pos x="79" y="46"/>
                </a:cxn>
                <a:cxn ang="0">
                  <a:pos x="105" y="46"/>
                </a:cxn>
                <a:cxn ang="0">
                  <a:pos x="98" y="46"/>
                </a:cxn>
                <a:cxn ang="0">
                  <a:pos x="98" y="39"/>
                </a:cxn>
                <a:cxn ang="0">
                  <a:pos x="98" y="33"/>
                </a:cxn>
                <a:cxn ang="0">
                  <a:pos x="98" y="33"/>
                </a:cxn>
                <a:cxn ang="0">
                  <a:pos x="98" y="26"/>
                </a:cxn>
                <a:cxn ang="0">
                  <a:pos x="92" y="26"/>
                </a:cxn>
                <a:cxn ang="0">
                  <a:pos x="92" y="19"/>
                </a:cxn>
                <a:cxn ang="0">
                  <a:pos x="98" y="19"/>
                </a:cxn>
                <a:cxn ang="0">
                  <a:pos x="98" y="0"/>
                </a:cxn>
                <a:cxn ang="0">
                  <a:pos x="0" y="0"/>
                </a:cxn>
              </a:cxnLst>
              <a:rect l="0" t="0" r="r" b="b"/>
              <a:pathLst>
                <a:path w="105" h="46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66" y="19"/>
                  </a:lnTo>
                  <a:lnTo>
                    <a:pt x="72" y="19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9" y="26"/>
                  </a:lnTo>
                  <a:lnTo>
                    <a:pt x="79" y="33"/>
                  </a:lnTo>
                  <a:lnTo>
                    <a:pt x="79" y="33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79" y="46"/>
                  </a:lnTo>
                  <a:lnTo>
                    <a:pt x="79" y="46"/>
                  </a:lnTo>
                  <a:lnTo>
                    <a:pt x="105" y="46"/>
                  </a:lnTo>
                  <a:lnTo>
                    <a:pt x="98" y="46"/>
                  </a:lnTo>
                  <a:lnTo>
                    <a:pt x="98" y="39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98" y="26"/>
                  </a:lnTo>
                  <a:lnTo>
                    <a:pt x="92" y="26"/>
                  </a:lnTo>
                  <a:lnTo>
                    <a:pt x="92" y="19"/>
                  </a:lnTo>
                  <a:lnTo>
                    <a:pt x="98" y="19"/>
                  </a:lnTo>
                  <a:lnTo>
                    <a:pt x="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-606" y="4334"/>
              <a:ext cx="26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19" y="19"/>
                </a:cxn>
                <a:cxn ang="0">
                  <a:pos x="19" y="0"/>
                </a:cxn>
                <a:cxn ang="0">
                  <a:pos x="0" y="0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-777" y="4334"/>
              <a:ext cx="134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98" y="19"/>
                </a:cxn>
                <a:cxn ang="0">
                  <a:pos x="98" y="0"/>
                </a:cxn>
                <a:cxn ang="0">
                  <a:pos x="0" y="0"/>
                </a:cxn>
              </a:cxnLst>
              <a:rect l="0" t="0" r="r" b="b"/>
              <a:pathLst>
                <a:path w="98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98" y="19"/>
                  </a:lnTo>
                  <a:lnTo>
                    <a:pt x="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-787" y="4423"/>
              <a:ext cx="153" cy="90"/>
            </a:xfrm>
            <a:custGeom>
              <a:avLst/>
              <a:gdLst/>
              <a:ahLst/>
              <a:cxnLst>
                <a:cxn ang="0">
                  <a:pos x="79" y="66"/>
                </a:cxn>
                <a:cxn ang="0">
                  <a:pos x="86" y="59"/>
                </a:cxn>
                <a:cxn ang="0">
                  <a:pos x="99" y="59"/>
                </a:cxn>
                <a:cxn ang="0">
                  <a:pos x="99" y="53"/>
                </a:cxn>
                <a:cxn ang="0">
                  <a:pos x="105" y="46"/>
                </a:cxn>
                <a:cxn ang="0">
                  <a:pos x="105" y="40"/>
                </a:cxn>
                <a:cxn ang="0">
                  <a:pos x="112" y="33"/>
                </a:cxn>
                <a:cxn ang="0">
                  <a:pos x="105" y="20"/>
                </a:cxn>
                <a:cxn ang="0">
                  <a:pos x="105" y="13"/>
                </a:cxn>
                <a:cxn ang="0">
                  <a:pos x="99" y="7"/>
                </a:cxn>
                <a:cxn ang="0">
                  <a:pos x="92" y="7"/>
                </a:cxn>
                <a:cxn ang="0">
                  <a:pos x="86" y="0"/>
                </a:cxn>
                <a:cxn ang="0">
                  <a:pos x="73" y="0"/>
                </a:cxn>
                <a:cxn ang="0">
                  <a:pos x="66" y="7"/>
                </a:cxn>
                <a:cxn ang="0">
                  <a:pos x="59" y="7"/>
                </a:cxn>
                <a:cxn ang="0">
                  <a:pos x="53" y="13"/>
                </a:cxn>
                <a:cxn ang="0">
                  <a:pos x="53" y="20"/>
                </a:cxn>
                <a:cxn ang="0">
                  <a:pos x="46" y="33"/>
                </a:cxn>
                <a:cxn ang="0">
                  <a:pos x="40" y="40"/>
                </a:cxn>
                <a:cxn ang="0">
                  <a:pos x="40" y="46"/>
                </a:cxn>
                <a:cxn ang="0">
                  <a:pos x="33" y="46"/>
                </a:cxn>
                <a:cxn ang="0">
                  <a:pos x="33" y="46"/>
                </a:cxn>
                <a:cxn ang="0">
                  <a:pos x="27" y="40"/>
                </a:cxn>
                <a:cxn ang="0">
                  <a:pos x="27" y="40"/>
                </a:cxn>
                <a:cxn ang="0">
                  <a:pos x="20" y="33"/>
                </a:cxn>
                <a:cxn ang="0">
                  <a:pos x="20" y="33"/>
                </a:cxn>
                <a:cxn ang="0">
                  <a:pos x="27" y="27"/>
                </a:cxn>
                <a:cxn ang="0">
                  <a:pos x="27" y="20"/>
                </a:cxn>
                <a:cxn ang="0">
                  <a:pos x="33" y="0"/>
                </a:cxn>
                <a:cxn ang="0">
                  <a:pos x="27" y="0"/>
                </a:cxn>
                <a:cxn ang="0">
                  <a:pos x="20" y="7"/>
                </a:cxn>
                <a:cxn ang="0">
                  <a:pos x="13" y="7"/>
                </a:cxn>
                <a:cxn ang="0">
                  <a:pos x="7" y="13"/>
                </a:cxn>
                <a:cxn ang="0">
                  <a:pos x="7" y="20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0" y="40"/>
                </a:cxn>
                <a:cxn ang="0">
                  <a:pos x="7" y="46"/>
                </a:cxn>
                <a:cxn ang="0">
                  <a:pos x="13" y="53"/>
                </a:cxn>
                <a:cxn ang="0">
                  <a:pos x="13" y="59"/>
                </a:cxn>
                <a:cxn ang="0">
                  <a:pos x="20" y="59"/>
                </a:cxn>
                <a:cxn ang="0">
                  <a:pos x="27" y="66"/>
                </a:cxn>
                <a:cxn ang="0">
                  <a:pos x="40" y="66"/>
                </a:cxn>
                <a:cxn ang="0">
                  <a:pos x="46" y="59"/>
                </a:cxn>
                <a:cxn ang="0">
                  <a:pos x="53" y="59"/>
                </a:cxn>
                <a:cxn ang="0">
                  <a:pos x="59" y="46"/>
                </a:cxn>
                <a:cxn ang="0">
                  <a:pos x="66" y="33"/>
                </a:cxn>
                <a:cxn ang="0">
                  <a:pos x="73" y="27"/>
                </a:cxn>
                <a:cxn ang="0">
                  <a:pos x="79" y="20"/>
                </a:cxn>
                <a:cxn ang="0">
                  <a:pos x="86" y="20"/>
                </a:cxn>
                <a:cxn ang="0">
                  <a:pos x="86" y="27"/>
                </a:cxn>
                <a:cxn ang="0">
                  <a:pos x="86" y="27"/>
                </a:cxn>
                <a:cxn ang="0">
                  <a:pos x="86" y="33"/>
                </a:cxn>
                <a:cxn ang="0">
                  <a:pos x="92" y="33"/>
                </a:cxn>
                <a:cxn ang="0">
                  <a:pos x="86" y="40"/>
                </a:cxn>
                <a:cxn ang="0">
                  <a:pos x="86" y="40"/>
                </a:cxn>
                <a:cxn ang="0">
                  <a:pos x="79" y="46"/>
                </a:cxn>
                <a:cxn ang="0">
                  <a:pos x="79" y="66"/>
                </a:cxn>
              </a:cxnLst>
              <a:rect l="0" t="0" r="r" b="b"/>
              <a:pathLst>
                <a:path w="112" h="66">
                  <a:moveTo>
                    <a:pt x="79" y="66"/>
                  </a:moveTo>
                  <a:lnTo>
                    <a:pt x="79" y="66"/>
                  </a:lnTo>
                  <a:lnTo>
                    <a:pt x="79" y="66"/>
                  </a:lnTo>
                  <a:lnTo>
                    <a:pt x="86" y="59"/>
                  </a:lnTo>
                  <a:lnTo>
                    <a:pt x="92" y="59"/>
                  </a:lnTo>
                  <a:lnTo>
                    <a:pt x="99" y="59"/>
                  </a:lnTo>
                  <a:lnTo>
                    <a:pt x="99" y="53"/>
                  </a:lnTo>
                  <a:lnTo>
                    <a:pt x="99" y="53"/>
                  </a:lnTo>
                  <a:lnTo>
                    <a:pt x="105" y="53"/>
                  </a:lnTo>
                  <a:lnTo>
                    <a:pt x="105" y="46"/>
                  </a:lnTo>
                  <a:lnTo>
                    <a:pt x="105" y="46"/>
                  </a:lnTo>
                  <a:lnTo>
                    <a:pt x="105" y="40"/>
                  </a:lnTo>
                  <a:lnTo>
                    <a:pt x="105" y="40"/>
                  </a:lnTo>
                  <a:lnTo>
                    <a:pt x="112" y="33"/>
                  </a:lnTo>
                  <a:lnTo>
                    <a:pt x="105" y="27"/>
                  </a:lnTo>
                  <a:lnTo>
                    <a:pt x="105" y="20"/>
                  </a:lnTo>
                  <a:lnTo>
                    <a:pt x="105" y="13"/>
                  </a:lnTo>
                  <a:lnTo>
                    <a:pt x="105" y="13"/>
                  </a:lnTo>
                  <a:lnTo>
                    <a:pt x="99" y="13"/>
                  </a:lnTo>
                  <a:lnTo>
                    <a:pt x="99" y="7"/>
                  </a:lnTo>
                  <a:lnTo>
                    <a:pt x="99" y="7"/>
                  </a:lnTo>
                  <a:lnTo>
                    <a:pt x="92" y="7"/>
                  </a:lnTo>
                  <a:lnTo>
                    <a:pt x="86" y="7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59" y="7"/>
                  </a:lnTo>
                  <a:lnTo>
                    <a:pt x="59" y="13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53" y="20"/>
                  </a:lnTo>
                  <a:lnTo>
                    <a:pt x="53" y="27"/>
                  </a:lnTo>
                  <a:lnTo>
                    <a:pt x="46" y="33"/>
                  </a:lnTo>
                  <a:lnTo>
                    <a:pt x="46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27" y="46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0" y="40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0"/>
                  </a:lnTo>
                  <a:lnTo>
                    <a:pt x="33" y="2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7" y="40"/>
                  </a:lnTo>
                  <a:lnTo>
                    <a:pt x="7" y="46"/>
                  </a:lnTo>
                  <a:lnTo>
                    <a:pt x="7" y="53"/>
                  </a:lnTo>
                  <a:lnTo>
                    <a:pt x="13" y="53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20" y="59"/>
                  </a:lnTo>
                  <a:lnTo>
                    <a:pt x="20" y="59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33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6" y="59"/>
                  </a:lnTo>
                  <a:lnTo>
                    <a:pt x="53" y="59"/>
                  </a:lnTo>
                  <a:lnTo>
                    <a:pt x="53" y="59"/>
                  </a:lnTo>
                  <a:lnTo>
                    <a:pt x="59" y="53"/>
                  </a:lnTo>
                  <a:lnTo>
                    <a:pt x="59" y="46"/>
                  </a:lnTo>
                  <a:lnTo>
                    <a:pt x="66" y="46"/>
                  </a:lnTo>
                  <a:lnTo>
                    <a:pt x="66" y="33"/>
                  </a:lnTo>
                  <a:lnTo>
                    <a:pt x="73" y="27"/>
                  </a:lnTo>
                  <a:lnTo>
                    <a:pt x="73" y="27"/>
                  </a:lnTo>
                  <a:lnTo>
                    <a:pt x="73" y="27"/>
                  </a:lnTo>
                  <a:lnTo>
                    <a:pt x="79" y="20"/>
                  </a:lnTo>
                  <a:lnTo>
                    <a:pt x="79" y="20"/>
                  </a:lnTo>
                  <a:lnTo>
                    <a:pt x="86" y="20"/>
                  </a:lnTo>
                  <a:lnTo>
                    <a:pt x="86" y="27"/>
                  </a:lnTo>
                  <a:lnTo>
                    <a:pt x="86" y="27"/>
                  </a:lnTo>
                  <a:lnTo>
                    <a:pt x="86" y="27"/>
                  </a:lnTo>
                  <a:lnTo>
                    <a:pt x="86" y="27"/>
                  </a:lnTo>
                  <a:lnTo>
                    <a:pt x="86" y="27"/>
                  </a:lnTo>
                  <a:lnTo>
                    <a:pt x="86" y="33"/>
                  </a:lnTo>
                  <a:lnTo>
                    <a:pt x="92" y="33"/>
                  </a:lnTo>
                  <a:lnTo>
                    <a:pt x="92" y="33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79" y="46"/>
                  </a:lnTo>
                  <a:lnTo>
                    <a:pt x="79" y="46"/>
                  </a:lnTo>
                  <a:lnTo>
                    <a:pt x="79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-777" y="4558"/>
              <a:ext cx="179" cy="63"/>
            </a:xfrm>
            <a:custGeom>
              <a:avLst/>
              <a:gdLst/>
              <a:ahLst/>
              <a:cxnLst>
                <a:cxn ang="0">
                  <a:pos x="98" y="13"/>
                </a:cxn>
                <a:cxn ang="0">
                  <a:pos x="98" y="13"/>
                </a:cxn>
                <a:cxn ang="0">
                  <a:pos x="98" y="0"/>
                </a:cxn>
                <a:cxn ang="0">
                  <a:pos x="85" y="0"/>
                </a:cxn>
                <a:cxn ang="0">
                  <a:pos x="85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0" y="20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0" y="46"/>
                </a:cxn>
                <a:cxn ang="0">
                  <a:pos x="20" y="46"/>
                </a:cxn>
                <a:cxn ang="0">
                  <a:pos x="20" y="39"/>
                </a:cxn>
                <a:cxn ang="0">
                  <a:pos x="20" y="39"/>
                </a:cxn>
                <a:cxn ang="0">
                  <a:pos x="20" y="39"/>
                </a:cxn>
                <a:cxn ang="0">
                  <a:pos x="20" y="33"/>
                </a:cxn>
                <a:cxn ang="0">
                  <a:pos x="20" y="33"/>
                </a:cxn>
                <a:cxn ang="0">
                  <a:pos x="26" y="33"/>
                </a:cxn>
                <a:cxn ang="0">
                  <a:pos x="26" y="33"/>
                </a:cxn>
                <a:cxn ang="0">
                  <a:pos x="85" y="33"/>
                </a:cxn>
                <a:cxn ang="0">
                  <a:pos x="85" y="46"/>
                </a:cxn>
                <a:cxn ang="0">
                  <a:pos x="98" y="46"/>
                </a:cxn>
                <a:cxn ang="0">
                  <a:pos x="98" y="33"/>
                </a:cxn>
                <a:cxn ang="0">
                  <a:pos x="131" y="33"/>
                </a:cxn>
                <a:cxn ang="0">
                  <a:pos x="131" y="13"/>
                </a:cxn>
                <a:cxn ang="0">
                  <a:pos x="98" y="13"/>
                </a:cxn>
              </a:cxnLst>
              <a:rect l="0" t="0" r="r" b="b"/>
              <a:pathLst>
                <a:path w="131" h="46">
                  <a:moveTo>
                    <a:pt x="98" y="13"/>
                  </a:moveTo>
                  <a:lnTo>
                    <a:pt x="98" y="13"/>
                  </a:lnTo>
                  <a:lnTo>
                    <a:pt x="98" y="0"/>
                  </a:lnTo>
                  <a:lnTo>
                    <a:pt x="85" y="0"/>
                  </a:lnTo>
                  <a:lnTo>
                    <a:pt x="85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20" y="46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85" y="33"/>
                  </a:lnTo>
                  <a:lnTo>
                    <a:pt x="85" y="46"/>
                  </a:lnTo>
                  <a:lnTo>
                    <a:pt x="98" y="46"/>
                  </a:lnTo>
                  <a:lnTo>
                    <a:pt x="98" y="33"/>
                  </a:lnTo>
                  <a:lnTo>
                    <a:pt x="131" y="33"/>
                  </a:lnTo>
                  <a:lnTo>
                    <a:pt x="131" y="13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-777" y="4667"/>
              <a:ext cx="179" cy="63"/>
            </a:xfrm>
            <a:custGeom>
              <a:avLst/>
              <a:gdLst/>
              <a:ahLst/>
              <a:cxnLst>
                <a:cxn ang="0">
                  <a:pos x="98" y="13"/>
                </a:cxn>
                <a:cxn ang="0">
                  <a:pos x="98" y="13"/>
                </a:cxn>
                <a:cxn ang="0">
                  <a:pos x="98" y="0"/>
                </a:cxn>
                <a:cxn ang="0">
                  <a:pos x="85" y="0"/>
                </a:cxn>
                <a:cxn ang="0">
                  <a:pos x="85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46"/>
                </a:cxn>
                <a:cxn ang="0">
                  <a:pos x="20" y="46"/>
                </a:cxn>
                <a:cxn ang="0">
                  <a:pos x="20" y="39"/>
                </a:cxn>
                <a:cxn ang="0">
                  <a:pos x="20" y="39"/>
                </a:cxn>
                <a:cxn ang="0">
                  <a:pos x="20" y="32"/>
                </a:cxn>
                <a:cxn ang="0">
                  <a:pos x="20" y="32"/>
                </a:cxn>
                <a:cxn ang="0">
                  <a:pos x="20" y="32"/>
                </a:cxn>
                <a:cxn ang="0">
                  <a:pos x="26" y="32"/>
                </a:cxn>
                <a:cxn ang="0">
                  <a:pos x="26" y="32"/>
                </a:cxn>
                <a:cxn ang="0">
                  <a:pos x="85" y="32"/>
                </a:cxn>
                <a:cxn ang="0">
                  <a:pos x="85" y="46"/>
                </a:cxn>
                <a:cxn ang="0">
                  <a:pos x="98" y="46"/>
                </a:cxn>
                <a:cxn ang="0">
                  <a:pos x="98" y="32"/>
                </a:cxn>
                <a:cxn ang="0">
                  <a:pos x="131" y="32"/>
                </a:cxn>
                <a:cxn ang="0">
                  <a:pos x="131" y="13"/>
                </a:cxn>
                <a:cxn ang="0">
                  <a:pos x="98" y="13"/>
                </a:cxn>
              </a:cxnLst>
              <a:rect l="0" t="0" r="r" b="b"/>
              <a:pathLst>
                <a:path w="131" h="46">
                  <a:moveTo>
                    <a:pt x="98" y="13"/>
                  </a:moveTo>
                  <a:lnTo>
                    <a:pt x="98" y="13"/>
                  </a:lnTo>
                  <a:lnTo>
                    <a:pt x="98" y="0"/>
                  </a:lnTo>
                  <a:lnTo>
                    <a:pt x="85" y="0"/>
                  </a:lnTo>
                  <a:lnTo>
                    <a:pt x="85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46"/>
                  </a:lnTo>
                  <a:lnTo>
                    <a:pt x="20" y="46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85" y="32"/>
                  </a:lnTo>
                  <a:lnTo>
                    <a:pt x="85" y="46"/>
                  </a:lnTo>
                  <a:lnTo>
                    <a:pt x="98" y="46"/>
                  </a:lnTo>
                  <a:lnTo>
                    <a:pt x="98" y="32"/>
                  </a:lnTo>
                  <a:lnTo>
                    <a:pt x="131" y="32"/>
                  </a:lnTo>
                  <a:lnTo>
                    <a:pt x="131" y="13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-787" y="4783"/>
              <a:ext cx="153" cy="81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7"/>
                </a:cxn>
                <a:cxn ang="0">
                  <a:pos x="13" y="7"/>
                </a:cxn>
                <a:cxn ang="0">
                  <a:pos x="13" y="7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0" y="26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7" y="39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7" y="52"/>
                </a:cxn>
                <a:cxn ang="0">
                  <a:pos x="13" y="52"/>
                </a:cxn>
                <a:cxn ang="0">
                  <a:pos x="13" y="59"/>
                </a:cxn>
                <a:cxn ang="0">
                  <a:pos x="20" y="59"/>
                </a:cxn>
                <a:cxn ang="0">
                  <a:pos x="20" y="59"/>
                </a:cxn>
                <a:cxn ang="0">
                  <a:pos x="27" y="59"/>
                </a:cxn>
                <a:cxn ang="0">
                  <a:pos x="33" y="59"/>
                </a:cxn>
                <a:cxn ang="0">
                  <a:pos x="40" y="59"/>
                </a:cxn>
                <a:cxn ang="0">
                  <a:pos x="73" y="59"/>
                </a:cxn>
                <a:cxn ang="0">
                  <a:pos x="79" y="59"/>
                </a:cxn>
                <a:cxn ang="0">
                  <a:pos x="86" y="59"/>
                </a:cxn>
                <a:cxn ang="0">
                  <a:pos x="86" y="59"/>
                </a:cxn>
                <a:cxn ang="0">
                  <a:pos x="92" y="59"/>
                </a:cxn>
                <a:cxn ang="0">
                  <a:pos x="92" y="59"/>
                </a:cxn>
                <a:cxn ang="0">
                  <a:pos x="92" y="59"/>
                </a:cxn>
                <a:cxn ang="0">
                  <a:pos x="99" y="59"/>
                </a:cxn>
                <a:cxn ang="0">
                  <a:pos x="99" y="52"/>
                </a:cxn>
                <a:cxn ang="0">
                  <a:pos x="105" y="52"/>
                </a:cxn>
                <a:cxn ang="0">
                  <a:pos x="105" y="46"/>
                </a:cxn>
                <a:cxn ang="0">
                  <a:pos x="105" y="46"/>
                </a:cxn>
                <a:cxn ang="0">
                  <a:pos x="105" y="39"/>
                </a:cxn>
                <a:cxn ang="0">
                  <a:pos x="105" y="33"/>
                </a:cxn>
                <a:cxn ang="0">
                  <a:pos x="112" y="33"/>
                </a:cxn>
                <a:cxn ang="0">
                  <a:pos x="105" y="26"/>
                </a:cxn>
                <a:cxn ang="0">
                  <a:pos x="105" y="20"/>
                </a:cxn>
                <a:cxn ang="0">
                  <a:pos x="105" y="20"/>
                </a:cxn>
                <a:cxn ang="0">
                  <a:pos x="105" y="13"/>
                </a:cxn>
                <a:cxn ang="0">
                  <a:pos x="105" y="13"/>
                </a:cxn>
                <a:cxn ang="0">
                  <a:pos x="99" y="7"/>
                </a:cxn>
                <a:cxn ang="0">
                  <a:pos x="99" y="7"/>
                </a:cxn>
                <a:cxn ang="0">
                  <a:pos x="92" y="7"/>
                </a:cxn>
                <a:cxn ang="0">
                  <a:pos x="92" y="0"/>
                </a:cxn>
                <a:cxn ang="0">
                  <a:pos x="86" y="0"/>
                </a:cxn>
                <a:cxn ang="0">
                  <a:pos x="79" y="0"/>
                </a:cxn>
                <a:cxn ang="0">
                  <a:pos x="73" y="0"/>
                </a:cxn>
                <a:cxn ang="0">
                  <a:pos x="40" y="0"/>
                </a:cxn>
              </a:cxnLst>
              <a:rect l="0" t="0" r="r" b="b"/>
              <a:pathLst>
                <a:path w="112" h="59">
                  <a:moveTo>
                    <a:pt x="40" y="0"/>
                  </a:move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7" y="39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52"/>
                  </a:lnTo>
                  <a:lnTo>
                    <a:pt x="13" y="52"/>
                  </a:lnTo>
                  <a:lnTo>
                    <a:pt x="13" y="59"/>
                  </a:lnTo>
                  <a:lnTo>
                    <a:pt x="20" y="59"/>
                  </a:lnTo>
                  <a:lnTo>
                    <a:pt x="20" y="59"/>
                  </a:lnTo>
                  <a:lnTo>
                    <a:pt x="27" y="59"/>
                  </a:lnTo>
                  <a:lnTo>
                    <a:pt x="33" y="59"/>
                  </a:lnTo>
                  <a:lnTo>
                    <a:pt x="40" y="59"/>
                  </a:lnTo>
                  <a:lnTo>
                    <a:pt x="73" y="59"/>
                  </a:lnTo>
                  <a:lnTo>
                    <a:pt x="79" y="59"/>
                  </a:lnTo>
                  <a:lnTo>
                    <a:pt x="86" y="59"/>
                  </a:lnTo>
                  <a:lnTo>
                    <a:pt x="86" y="59"/>
                  </a:lnTo>
                  <a:lnTo>
                    <a:pt x="92" y="59"/>
                  </a:lnTo>
                  <a:lnTo>
                    <a:pt x="92" y="59"/>
                  </a:lnTo>
                  <a:lnTo>
                    <a:pt x="92" y="59"/>
                  </a:lnTo>
                  <a:lnTo>
                    <a:pt x="99" y="59"/>
                  </a:lnTo>
                  <a:lnTo>
                    <a:pt x="99" y="52"/>
                  </a:lnTo>
                  <a:lnTo>
                    <a:pt x="105" y="52"/>
                  </a:lnTo>
                  <a:lnTo>
                    <a:pt x="105" y="46"/>
                  </a:lnTo>
                  <a:lnTo>
                    <a:pt x="105" y="46"/>
                  </a:lnTo>
                  <a:lnTo>
                    <a:pt x="105" y="39"/>
                  </a:lnTo>
                  <a:lnTo>
                    <a:pt x="105" y="33"/>
                  </a:lnTo>
                  <a:lnTo>
                    <a:pt x="112" y="33"/>
                  </a:lnTo>
                  <a:lnTo>
                    <a:pt x="105" y="26"/>
                  </a:lnTo>
                  <a:lnTo>
                    <a:pt x="105" y="20"/>
                  </a:lnTo>
                  <a:lnTo>
                    <a:pt x="105" y="20"/>
                  </a:lnTo>
                  <a:lnTo>
                    <a:pt x="105" y="13"/>
                  </a:lnTo>
                  <a:lnTo>
                    <a:pt x="105" y="13"/>
                  </a:lnTo>
                  <a:lnTo>
                    <a:pt x="99" y="7"/>
                  </a:lnTo>
                  <a:lnTo>
                    <a:pt x="99" y="7"/>
                  </a:lnTo>
                  <a:lnTo>
                    <a:pt x="92" y="7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-750" y="4811"/>
              <a:ext cx="81" cy="26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9" y="0"/>
                </a:cxn>
                <a:cxn ang="0">
                  <a:pos x="59" y="6"/>
                </a:cxn>
                <a:cxn ang="0">
                  <a:pos x="59" y="6"/>
                </a:cxn>
                <a:cxn ang="0">
                  <a:pos x="59" y="6"/>
                </a:cxn>
                <a:cxn ang="0">
                  <a:pos x="59" y="6"/>
                </a:cxn>
                <a:cxn ang="0">
                  <a:pos x="59" y="13"/>
                </a:cxn>
                <a:cxn ang="0">
                  <a:pos x="59" y="13"/>
                </a:cxn>
                <a:cxn ang="0">
                  <a:pos x="59" y="13"/>
                </a:cxn>
                <a:cxn ang="0">
                  <a:pos x="59" y="19"/>
                </a:cxn>
                <a:cxn ang="0">
                  <a:pos x="59" y="19"/>
                </a:cxn>
                <a:cxn ang="0">
                  <a:pos x="59" y="19"/>
                </a:cxn>
                <a:cxn ang="0">
                  <a:pos x="52" y="19"/>
                </a:cxn>
                <a:cxn ang="0">
                  <a:pos x="52" y="19"/>
                </a:cxn>
                <a:cxn ang="0">
                  <a:pos x="52" y="19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2" y="0"/>
                </a:cxn>
              </a:cxnLst>
              <a:rect l="0" t="0" r="r" b="b"/>
              <a:pathLst>
                <a:path w="59" h="19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8" name="Freeform 94"/>
            <p:cNvSpPr>
              <a:spLocks/>
            </p:cNvSpPr>
            <p:nvPr/>
          </p:nvSpPr>
          <p:spPr bwMode="auto">
            <a:xfrm>
              <a:off x="-777" y="4937"/>
              <a:ext cx="143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59" y="19"/>
                </a:cxn>
                <a:cxn ang="0">
                  <a:pos x="59" y="19"/>
                </a:cxn>
                <a:cxn ang="0">
                  <a:pos x="66" y="19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79" y="26"/>
                </a:cxn>
                <a:cxn ang="0">
                  <a:pos x="79" y="32"/>
                </a:cxn>
                <a:cxn ang="0">
                  <a:pos x="79" y="32"/>
                </a:cxn>
                <a:cxn ang="0">
                  <a:pos x="79" y="39"/>
                </a:cxn>
                <a:cxn ang="0">
                  <a:pos x="79" y="45"/>
                </a:cxn>
                <a:cxn ang="0">
                  <a:pos x="79" y="45"/>
                </a:cxn>
                <a:cxn ang="0">
                  <a:pos x="79" y="45"/>
                </a:cxn>
                <a:cxn ang="0">
                  <a:pos x="105" y="45"/>
                </a:cxn>
                <a:cxn ang="0">
                  <a:pos x="98" y="45"/>
                </a:cxn>
                <a:cxn ang="0">
                  <a:pos x="98" y="39"/>
                </a:cxn>
                <a:cxn ang="0">
                  <a:pos x="98" y="39"/>
                </a:cxn>
                <a:cxn ang="0">
                  <a:pos x="98" y="32"/>
                </a:cxn>
                <a:cxn ang="0">
                  <a:pos x="98" y="32"/>
                </a:cxn>
                <a:cxn ang="0">
                  <a:pos x="92" y="26"/>
                </a:cxn>
                <a:cxn ang="0">
                  <a:pos x="92" y="19"/>
                </a:cxn>
                <a:cxn ang="0">
                  <a:pos x="98" y="19"/>
                </a:cxn>
                <a:cxn ang="0">
                  <a:pos x="98" y="0"/>
                </a:cxn>
                <a:cxn ang="0">
                  <a:pos x="0" y="0"/>
                </a:cxn>
              </a:cxnLst>
              <a:rect l="0" t="0" r="r" b="b"/>
              <a:pathLst>
                <a:path w="105" h="45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66" y="19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9" y="26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9"/>
                  </a:lnTo>
                  <a:lnTo>
                    <a:pt x="79" y="45"/>
                  </a:lnTo>
                  <a:lnTo>
                    <a:pt x="79" y="45"/>
                  </a:lnTo>
                  <a:lnTo>
                    <a:pt x="79" y="45"/>
                  </a:lnTo>
                  <a:lnTo>
                    <a:pt x="105" y="45"/>
                  </a:lnTo>
                  <a:lnTo>
                    <a:pt x="98" y="45"/>
                  </a:lnTo>
                  <a:lnTo>
                    <a:pt x="98" y="39"/>
                  </a:lnTo>
                  <a:lnTo>
                    <a:pt x="98" y="39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2" y="26"/>
                  </a:lnTo>
                  <a:lnTo>
                    <a:pt x="92" y="19"/>
                  </a:lnTo>
                  <a:lnTo>
                    <a:pt x="98" y="19"/>
                  </a:lnTo>
                  <a:lnTo>
                    <a:pt x="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-787" y="5215"/>
              <a:ext cx="207" cy="9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7" y="26"/>
                </a:cxn>
                <a:cxn ang="0">
                  <a:pos x="13" y="26"/>
                </a:cxn>
                <a:cxn ang="0">
                  <a:pos x="7" y="26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0" y="46"/>
                </a:cxn>
                <a:cxn ang="0">
                  <a:pos x="0" y="53"/>
                </a:cxn>
                <a:cxn ang="0">
                  <a:pos x="7" y="53"/>
                </a:cxn>
                <a:cxn ang="0">
                  <a:pos x="7" y="59"/>
                </a:cxn>
                <a:cxn ang="0">
                  <a:pos x="13" y="59"/>
                </a:cxn>
                <a:cxn ang="0">
                  <a:pos x="13" y="66"/>
                </a:cxn>
                <a:cxn ang="0">
                  <a:pos x="20" y="66"/>
                </a:cxn>
                <a:cxn ang="0">
                  <a:pos x="33" y="66"/>
                </a:cxn>
                <a:cxn ang="0">
                  <a:pos x="73" y="66"/>
                </a:cxn>
                <a:cxn ang="0">
                  <a:pos x="86" y="66"/>
                </a:cxn>
                <a:cxn ang="0">
                  <a:pos x="92" y="66"/>
                </a:cxn>
                <a:cxn ang="0">
                  <a:pos x="99" y="66"/>
                </a:cxn>
                <a:cxn ang="0">
                  <a:pos x="99" y="59"/>
                </a:cxn>
                <a:cxn ang="0">
                  <a:pos x="105" y="59"/>
                </a:cxn>
                <a:cxn ang="0">
                  <a:pos x="105" y="53"/>
                </a:cxn>
                <a:cxn ang="0">
                  <a:pos x="105" y="53"/>
                </a:cxn>
                <a:cxn ang="0">
                  <a:pos x="112" y="46"/>
                </a:cxn>
                <a:cxn ang="0">
                  <a:pos x="105" y="39"/>
                </a:cxn>
                <a:cxn ang="0">
                  <a:pos x="105" y="39"/>
                </a:cxn>
                <a:cxn ang="0">
                  <a:pos x="105" y="33"/>
                </a:cxn>
                <a:cxn ang="0">
                  <a:pos x="105" y="33"/>
                </a:cxn>
                <a:cxn ang="0">
                  <a:pos x="105" y="33"/>
                </a:cxn>
                <a:cxn ang="0">
                  <a:pos x="105" y="26"/>
                </a:cxn>
                <a:cxn ang="0">
                  <a:pos x="99" y="26"/>
                </a:cxn>
                <a:cxn ang="0">
                  <a:pos x="99" y="26"/>
                </a:cxn>
                <a:cxn ang="0">
                  <a:pos x="99" y="26"/>
                </a:cxn>
                <a:cxn ang="0">
                  <a:pos x="151" y="26"/>
                </a:cxn>
                <a:cxn ang="0">
                  <a:pos x="151" y="0"/>
                </a:cxn>
                <a:cxn ang="0">
                  <a:pos x="7" y="0"/>
                </a:cxn>
              </a:cxnLst>
              <a:rect l="0" t="0" r="r" b="b"/>
              <a:pathLst>
                <a:path w="151" h="66">
                  <a:moveTo>
                    <a:pt x="7" y="0"/>
                  </a:moveTo>
                  <a:lnTo>
                    <a:pt x="7" y="0"/>
                  </a:lnTo>
                  <a:lnTo>
                    <a:pt x="7" y="26"/>
                  </a:lnTo>
                  <a:lnTo>
                    <a:pt x="13" y="26"/>
                  </a:lnTo>
                  <a:lnTo>
                    <a:pt x="7" y="26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7" y="53"/>
                  </a:lnTo>
                  <a:lnTo>
                    <a:pt x="7" y="59"/>
                  </a:lnTo>
                  <a:lnTo>
                    <a:pt x="13" y="59"/>
                  </a:lnTo>
                  <a:lnTo>
                    <a:pt x="13" y="66"/>
                  </a:lnTo>
                  <a:lnTo>
                    <a:pt x="20" y="66"/>
                  </a:lnTo>
                  <a:lnTo>
                    <a:pt x="33" y="66"/>
                  </a:lnTo>
                  <a:lnTo>
                    <a:pt x="73" y="66"/>
                  </a:lnTo>
                  <a:lnTo>
                    <a:pt x="86" y="66"/>
                  </a:lnTo>
                  <a:lnTo>
                    <a:pt x="92" y="66"/>
                  </a:lnTo>
                  <a:lnTo>
                    <a:pt x="99" y="66"/>
                  </a:lnTo>
                  <a:lnTo>
                    <a:pt x="99" y="59"/>
                  </a:lnTo>
                  <a:lnTo>
                    <a:pt x="105" y="59"/>
                  </a:lnTo>
                  <a:lnTo>
                    <a:pt x="105" y="53"/>
                  </a:lnTo>
                  <a:lnTo>
                    <a:pt x="105" y="53"/>
                  </a:lnTo>
                  <a:lnTo>
                    <a:pt x="112" y="46"/>
                  </a:lnTo>
                  <a:lnTo>
                    <a:pt x="105" y="39"/>
                  </a:lnTo>
                  <a:lnTo>
                    <a:pt x="105" y="39"/>
                  </a:lnTo>
                  <a:lnTo>
                    <a:pt x="105" y="33"/>
                  </a:lnTo>
                  <a:lnTo>
                    <a:pt x="105" y="33"/>
                  </a:lnTo>
                  <a:lnTo>
                    <a:pt x="105" y="33"/>
                  </a:lnTo>
                  <a:lnTo>
                    <a:pt x="105" y="26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151" y="26"/>
                  </a:lnTo>
                  <a:lnTo>
                    <a:pt x="151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-777" y="5061"/>
              <a:ext cx="143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66" y="20"/>
                </a:cxn>
                <a:cxn ang="0">
                  <a:pos x="72" y="20"/>
                </a:cxn>
                <a:cxn ang="0">
                  <a:pos x="72" y="20"/>
                </a:cxn>
                <a:cxn ang="0">
                  <a:pos x="72" y="20"/>
                </a:cxn>
                <a:cxn ang="0">
                  <a:pos x="79" y="27"/>
                </a:cxn>
                <a:cxn ang="0">
                  <a:pos x="79" y="27"/>
                </a:cxn>
                <a:cxn ang="0">
                  <a:pos x="79" y="27"/>
                </a:cxn>
                <a:cxn ang="0">
                  <a:pos x="79" y="27"/>
                </a:cxn>
                <a:cxn ang="0">
                  <a:pos x="79" y="27"/>
                </a:cxn>
                <a:cxn ang="0">
                  <a:pos x="79" y="33"/>
                </a:cxn>
                <a:cxn ang="0">
                  <a:pos x="79" y="33"/>
                </a:cxn>
                <a:cxn ang="0">
                  <a:pos x="79" y="33"/>
                </a:cxn>
                <a:cxn ang="0">
                  <a:pos x="79" y="40"/>
                </a:cxn>
                <a:cxn ang="0">
                  <a:pos x="79" y="40"/>
                </a:cxn>
                <a:cxn ang="0">
                  <a:pos x="79" y="40"/>
                </a:cxn>
                <a:cxn ang="0">
                  <a:pos x="72" y="40"/>
                </a:cxn>
                <a:cxn ang="0">
                  <a:pos x="72" y="40"/>
                </a:cxn>
                <a:cxn ang="0">
                  <a:pos x="66" y="40"/>
                </a:cxn>
                <a:cxn ang="0">
                  <a:pos x="0" y="40"/>
                </a:cxn>
                <a:cxn ang="0">
                  <a:pos x="0" y="66"/>
                </a:cxn>
                <a:cxn ang="0">
                  <a:pos x="79" y="66"/>
                </a:cxn>
                <a:cxn ang="0">
                  <a:pos x="85" y="60"/>
                </a:cxn>
                <a:cxn ang="0">
                  <a:pos x="85" y="60"/>
                </a:cxn>
                <a:cxn ang="0">
                  <a:pos x="92" y="60"/>
                </a:cxn>
                <a:cxn ang="0">
                  <a:pos x="92" y="60"/>
                </a:cxn>
                <a:cxn ang="0">
                  <a:pos x="98" y="53"/>
                </a:cxn>
                <a:cxn ang="0">
                  <a:pos x="98" y="53"/>
                </a:cxn>
                <a:cxn ang="0">
                  <a:pos x="98" y="46"/>
                </a:cxn>
                <a:cxn ang="0">
                  <a:pos x="98" y="46"/>
                </a:cxn>
                <a:cxn ang="0">
                  <a:pos x="105" y="40"/>
                </a:cxn>
                <a:cxn ang="0">
                  <a:pos x="98" y="40"/>
                </a:cxn>
                <a:cxn ang="0">
                  <a:pos x="98" y="33"/>
                </a:cxn>
                <a:cxn ang="0">
                  <a:pos x="98" y="33"/>
                </a:cxn>
                <a:cxn ang="0">
                  <a:pos x="98" y="27"/>
                </a:cxn>
                <a:cxn ang="0">
                  <a:pos x="98" y="27"/>
                </a:cxn>
                <a:cxn ang="0">
                  <a:pos x="92" y="27"/>
                </a:cxn>
                <a:cxn ang="0">
                  <a:pos x="92" y="20"/>
                </a:cxn>
                <a:cxn ang="0">
                  <a:pos x="92" y="20"/>
                </a:cxn>
                <a:cxn ang="0">
                  <a:pos x="98" y="20"/>
                </a:cxn>
                <a:cxn ang="0">
                  <a:pos x="98" y="0"/>
                </a:cxn>
                <a:cxn ang="0">
                  <a:pos x="0" y="0"/>
                </a:cxn>
              </a:cxnLst>
              <a:rect l="0" t="0" r="r" b="b"/>
              <a:pathLst>
                <a:path w="105" h="66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66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79" y="33"/>
                  </a:lnTo>
                  <a:lnTo>
                    <a:pt x="79" y="33"/>
                  </a:lnTo>
                  <a:lnTo>
                    <a:pt x="79" y="33"/>
                  </a:lnTo>
                  <a:lnTo>
                    <a:pt x="79" y="40"/>
                  </a:lnTo>
                  <a:lnTo>
                    <a:pt x="79" y="40"/>
                  </a:lnTo>
                  <a:lnTo>
                    <a:pt x="79" y="40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66" y="40"/>
                  </a:lnTo>
                  <a:lnTo>
                    <a:pt x="0" y="40"/>
                  </a:lnTo>
                  <a:lnTo>
                    <a:pt x="0" y="66"/>
                  </a:lnTo>
                  <a:lnTo>
                    <a:pt x="79" y="66"/>
                  </a:lnTo>
                  <a:lnTo>
                    <a:pt x="85" y="60"/>
                  </a:lnTo>
                  <a:lnTo>
                    <a:pt x="85" y="60"/>
                  </a:lnTo>
                  <a:lnTo>
                    <a:pt x="92" y="60"/>
                  </a:lnTo>
                  <a:lnTo>
                    <a:pt x="92" y="60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105" y="40"/>
                  </a:lnTo>
                  <a:lnTo>
                    <a:pt x="98" y="40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98" y="27"/>
                  </a:lnTo>
                  <a:lnTo>
                    <a:pt x="98" y="27"/>
                  </a:lnTo>
                  <a:lnTo>
                    <a:pt x="92" y="27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8" y="20"/>
                  </a:lnTo>
                  <a:lnTo>
                    <a:pt x="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-787" y="5512"/>
              <a:ext cx="153" cy="89"/>
            </a:xfrm>
            <a:custGeom>
              <a:avLst/>
              <a:gdLst/>
              <a:ahLst/>
              <a:cxnLst>
                <a:cxn ang="0">
                  <a:pos x="46" y="65"/>
                </a:cxn>
                <a:cxn ang="0">
                  <a:pos x="46" y="65"/>
                </a:cxn>
                <a:cxn ang="0">
                  <a:pos x="79" y="65"/>
                </a:cxn>
                <a:cxn ang="0">
                  <a:pos x="86" y="65"/>
                </a:cxn>
                <a:cxn ang="0">
                  <a:pos x="92" y="59"/>
                </a:cxn>
                <a:cxn ang="0">
                  <a:pos x="92" y="59"/>
                </a:cxn>
                <a:cxn ang="0">
                  <a:pos x="99" y="52"/>
                </a:cxn>
                <a:cxn ang="0">
                  <a:pos x="105" y="52"/>
                </a:cxn>
                <a:cxn ang="0">
                  <a:pos x="105" y="46"/>
                </a:cxn>
                <a:cxn ang="0">
                  <a:pos x="105" y="39"/>
                </a:cxn>
                <a:cxn ang="0">
                  <a:pos x="112" y="33"/>
                </a:cxn>
                <a:cxn ang="0">
                  <a:pos x="105" y="26"/>
                </a:cxn>
                <a:cxn ang="0">
                  <a:pos x="105" y="26"/>
                </a:cxn>
                <a:cxn ang="0">
                  <a:pos x="105" y="13"/>
                </a:cxn>
                <a:cxn ang="0">
                  <a:pos x="105" y="13"/>
                </a:cxn>
                <a:cxn ang="0">
                  <a:pos x="99" y="13"/>
                </a:cxn>
                <a:cxn ang="0">
                  <a:pos x="92" y="6"/>
                </a:cxn>
                <a:cxn ang="0">
                  <a:pos x="92" y="6"/>
                </a:cxn>
                <a:cxn ang="0">
                  <a:pos x="86" y="0"/>
                </a:cxn>
                <a:cxn ang="0">
                  <a:pos x="73" y="0"/>
                </a:cxn>
                <a:cxn ang="0">
                  <a:pos x="40" y="0"/>
                </a:cxn>
                <a:cxn ang="0">
                  <a:pos x="27" y="0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7" y="19"/>
                </a:cxn>
                <a:cxn ang="0">
                  <a:pos x="7" y="26"/>
                </a:cxn>
                <a:cxn ang="0">
                  <a:pos x="0" y="26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7" y="46"/>
                </a:cxn>
                <a:cxn ang="0">
                  <a:pos x="7" y="52"/>
                </a:cxn>
                <a:cxn ang="0">
                  <a:pos x="13" y="52"/>
                </a:cxn>
                <a:cxn ang="0">
                  <a:pos x="13" y="59"/>
                </a:cxn>
                <a:cxn ang="0">
                  <a:pos x="20" y="59"/>
                </a:cxn>
                <a:cxn ang="0">
                  <a:pos x="20" y="59"/>
                </a:cxn>
                <a:cxn ang="0">
                  <a:pos x="27" y="65"/>
                </a:cxn>
                <a:cxn ang="0">
                  <a:pos x="33" y="65"/>
                </a:cxn>
                <a:cxn ang="0">
                  <a:pos x="33" y="46"/>
                </a:cxn>
                <a:cxn ang="0">
                  <a:pos x="33" y="39"/>
                </a:cxn>
                <a:cxn ang="0">
                  <a:pos x="27" y="39"/>
                </a:cxn>
                <a:cxn ang="0">
                  <a:pos x="27" y="39"/>
                </a:cxn>
                <a:cxn ang="0">
                  <a:pos x="27" y="39"/>
                </a:cxn>
                <a:cxn ang="0">
                  <a:pos x="27" y="33"/>
                </a:cxn>
                <a:cxn ang="0">
                  <a:pos x="27" y="33"/>
                </a:cxn>
                <a:cxn ang="0">
                  <a:pos x="27" y="26"/>
                </a:cxn>
                <a:cxn ang="0">
                  <a:pos x="27" y="26"/>
                </a:cxn>
                <a:cxn ang="0">
                  <a:pos x="27" y="26"/>
                </a:cxn>
                <a:cxn ang="0">
                  <a:pos x="33" y="19"/>
                </a:cxn>
                <a:cxn ang="0">
                  <a:pos x="46" y="19"/>
                </a:cxn>
                <a:cxn ang="0">
                  <a:pos x="46" y="65"/>
                </a:cxn>
              </a:cxnLst>
              <a:rect l="0" t="0" r="r" b="b"/>
              <a:pathLst>
                <a:path w="112" h="65">
                  <a:moveTo>
                    <a:pt x="46" y="65"/>
                  </a:moveTo>
                  <a:lnTo>
                    <a:pt x="46" y="65"/>
                  </a:lnTo>
                  <a:lnTo>
                    <a:pt x="79" y="65"/>
                  </a:lnTo>
                  <a:lnTo>
                    <a:pt x="86" y="65"/>
                  </a:lnTo>
                  <a:lnTo>
                    <a:pt x="92" y="59"/>
                  </a:lnTo>
                  <a:lnTo>
                    <a:pt x="92" y="59"/>
                  </a:lnTo>
                  <a:lnTo>
                    <a:pt x="99" y="52"/>
                  </a:lnTo>
                  <a:lnTo>
                    <a:pt x="105" y="52"/>
                  </a:lnTo>
                  <a:lnTo>
                    <a:pt x="105" y="46"/>
                  </a:lnTo>
                  <a:lnTo>
                    <a:pt x="105" y="39"/>
                  </a:lnTo>
                  <a:lnTo>
                    <a:pt x="112" y="33"/>
                  </a:lnTo>
                  <a:lnTo>
                    <a:pt x="105" y="26"/>
                  </a:lnTo>
                  <a:lnTo>
                    <a:pt x="105" y="26"/>
                  </a:lnTo>
                  <a:lnTo>
                    <a:pt x="105" y="13"/>
                  </a:lnTo>
                  <a:lnTo>
                    <a:pt x="105" y="13"/>
                  </a:lnTo>
                  <a:lnTo>
                    <a:pt x="99" y="13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86" y="0"/>
                  </a:lnTo>
                  <a:lnTo>
                    <a:pt x="73" y="0"/>
                  </a:lnTo>
                  <a:lnTo>
                    <a:pt x="40" y="0"/>
                  </a:lnTo>
                  <a:lnTo>
                    <a:pt x="27" y="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9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7" y="46"/>
                  </a:lnTo>
                  <a:lnTo>
                    <a:pt x="7" y="52"/>
                  </a:lnTo>
                  <a:lnTo>
                    <a:pt x="13" y="52"/>
                  </a:lnTo>
                  <a:lnTo>
                    <a:pt x="13" y="59"/>
                  </a:lnTo>
                  <a:lnTo>
                    <a:pt x="20" y="59"/>
                  </a:lnTo>
                  <a:lnTo>
                    <a:pt x="20" y="59"/>
                  </a:lnTo>
                  <a:lnTo>
                    <a:pt x="27" y="65"/>
                  </a:lnTo>
                  <a:lnTo>
                    <a:pt x="33" y="65"/>
                  </a:lnTo>
                  <a:lnTo>
                    <a:pt x="33" y="46"/>
                  </a:lnTo>
                  <a:lnTo>
                    <a:pt x="33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33" y="19"/>
                  </a:lnTo>
                  <a:lnTo>
                    <a:pt x="46" y="19"/>
                  </a:lnTo>
                  <a:lnTo>
                    <a:pt x="46" y="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auto">
            <a:xfrm>
              <a:off x="-750" y="5250"/>
              <a:ext cx="81" cy="28"/>
            </a:xfrm>
            <a:custGeom>
              <a:avLst/>
              <a:gdLst/>
              <a:ahLst/>
              <a:cxnLst>
                <a:cxn ang="0">
                  <a:pos x="13" y="20"/>
                </a:cxn>
                <a:cxn ang="0">
                  <a:pos x="13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0" y="2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9" y="0"/>
                </a:cxn>
                <a:cxn ang="0">
                  <a:pos x="59" y="0"/>
                </a:cxn>
                <a:cxn ang="0">
                  <a:pos x="59" y="0"/>
                </a:cxn>
                <a:cxn ang="0">
                  <a:pos x="59" y="7"/>
                </a:cxn>
                <a:cxn ang="0">
                  <a:pos x="59" y="7"/>
                </a:cxn>
                <a:cxn ang="0">
                  <a:pos x="59" y="7"/>
                </a:cxn>
                <a:cxn ang="0">
                  <a:pos x="59" y="13"/>
                </a:cxn>
                <a:cxn ang="0">
                  <a:pos x="59" y="13"/>
                </a:cxn>
                <a:cxn ang="0">
                  <a:pos x="59" y="13"/>
                </a:cxn>
                <a:cxn ang="0">
                  <a:pos x="59" y="13"/>
                </a:cxn>
                <a:cxn ang="0">
                  <a:pos x="59" y="20"/>
                </a:cxn>
                <a:cxn ang="0">
                  <a:pos x="52" y="20"/>
                </a:cxn>
                <a:cxn ang="0">
                  <a:pos x="52" y="20"/>
                </a:cxn>
                <a:cxn ang="0">
                  <a:pos x="46" y="20"/>
                </a:cxn>
                <a:cxn ang="0">
                  <a:pos x="13" y="20"/>
                </a:cxn>
              </a:cxnLst>
              <a:rect l="0" t="0" r="r" b="b"/>
              <a:pathLst>
                <a:path w="59" h="20">
                  <a:moveTo>
                    <a:pt x="13" y="20"/>
                  </a:moveTo>
                  <a:lnTo>
                    <a:pt x="13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20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46" y="20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3" name="Freeform 99"/>
            <p:cNvSpPr>
              <a:spLocks/>
            </p:cNvSpPr>
            <p:nvPr/>
          </p:nvSpPr>
          <p:spPr bwMode="auto">
            <a:xfrm>
              <a:off x="-840" y="5359"/>
              <a:ext cx="197" cy="98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4" y="0"/>
                </a:cxn>
                <a:cxn ang="0">
                  <a:pos x="46" y="26"/>
                </a:cxn>
                <a:cxn ang="0">
                  <a:pos x="33" y="26"/>
                </a:cxn>
                <a:cxn ang="0">
                  <a:pos x="26" y="20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7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6"/>
                </a:cxn>
                <a:cxn ang="0">
                  <a:pos x="7" y="26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13" y="39"/>
                </a:cxn>
                <a:cxn ang="0">
                  <a:pos x="13" y="39"/>
                </a:cxn>
                <a:cxn ang="0">
                  <a:pos x="20" y="39"/>
                </a:cxn>
                <a:cxn ang="0">
                  <a:pos x="26" y="46"/>
                </a:cxn>
                <a:cxn ang="0">
                  <a:pos x="144" y="72"/>
                </a:cxn>
                <a:cxn ang="0">
                  <a:pos x="144" y="53"/>
                </a:cxn>
                <a:cxn ang="0">
                  <a:pos x="79" y="39"/>
                </a:cxn>
                <a:cxn ang="0">
                  <a:pos x="79" y="39"/>
                </a:cxn>
                <a:cxn ang="0">
                  <a:pos x="144" y="20"/>
                </a:cxn>
                <a:cxn ang="0">
                  <a:pos x="144" y="0"/>
                </a:cxn>
              </a:cxnLst>
              <a:rect l="0" t="0" r="r" b="b"/>
              <a:pathLst>
                <a:path w="144" h="72">
                  <a:moveTo>
                    <a:pt x="144" y="0"/>
                  </a:moveTo>
                  <a:lnTo>
                    <a:pt x="144" y="0"/>
                  </a:lnTo>
                  <a:lnTo>
                    <a:pt x="46" y="26"/>
                  </a:lnTo>
                  <a:lnTo>
                    <a:pt x="33" y="26"/>
                  </a:lnTo>
                  <a:lnTo>
                    <a:pt x="26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7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7" y="26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20" y="39"/>
                  </a:lnTo>
                  <a:lnTo>
                    <a:pt x="26" y="46"/>
                  </a:lnTo>
                  <a:lnTo>
                    <a:pt x="144" y="72"/>
                  </a:lnTo>
                  <a:lnTo>
                    <a:pt x="144" y="53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144" y="2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4" name="Freeform 100"/>
            <p:cNvSpPr>
              <a:spLocks/>
            </p:cNvSpPr>
            <p:nvPr/>
          </p:nvSpPr>
          <p:spPr bwMode="auto">
            <a:xfrm>
              <a:off x="-697" y="5538"/>
              <a:ext cx="28" cy="3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20" y="7"/>
                </a:cxn>
                <a:cxn ang="0">
                  <a:pos x="20" y="7"/>
                </a:cxn>
                <a:cxn ang="0">
                  <a:pos x="20" y="1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3" y="20"/>
                </a:cxn>
                <a:cxn ang="0">
                  <a:pos x="13" y="27"/>
                </a:cxn>
                <a:cxn ang="0">
                  <a:pos x="0" y="27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20" h="27">
                  <a:moveTo>
                    <a:pt x="13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1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" y="20"/>
                  </a:lnTo>
                  <a:lnTo>
                    <a:pt x="13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5" name="Freeform 101"/>
            <p:cNvSpPr>
              <a:spLocks/>
            </p:cNvSpPr>
            <p:nvPr/>
          </p:nvSpPr>
          <p:spPr bwMode="auto">
            <a:xfrm>
              <a:off x="-777" y="5664"/>
              <a:ext cx="143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66" y="20"/>
                </a:cxn>
                <a:cxn ang="0">
                  <a:pos x="72" y="27"/>
                </a:cxn>
                <a:cxn ang="0">
                  <a:pos x="79" y="27"/>
                </a:cxn>
                <a:cxn ang="0">
                  <a:pos x="79" y="27"/>
                </a:cxn>
                <a:cxn ang="0">
                  <a:pos x="79" y="33"/>
                </a:cxn>
                <a:cxn ang="0">
                  <a:pos x="79" y="33"/>
                </a:cxn>
                <a:cxn ang="0">
                  <a:pos x="79" y="40"/>
                </a:cxn>
                <a:cxn ang="0">
                  <a:pos x="79" y="40"/>
                </a:cxn>
                <a:cxn ang="0">
                  <a:pos x="79" y="40"/>
                </a:cxn>
                <a:cxn ang="0">
                  <a:pos x="72" y="46"/>
                </a:cxn>
                <a:cxn ang="0">
                  <a:pos x="66" y="46"/>
                </a:cxn>
                <a:cxn ang="0">
                  <a:pos x="0" y="46"/>
                </a:cxn>
                <a:cxn ang="0">
                  <a:pos x="0" y="66"/>
                </a:cxn>
                <a:cxn ang="0">
                  <a:pos x="79" y="66"/>
                </a:cxn>
                <a:cxn ang="0">
                  <a:pos x="85" y="66"/>
                </a:cxn>
                <a:cxn ang="0">
                  <a:pos x="85" y="66"/>
                </a:cxn>
                <a:cxn ang="0">
                  <a:pos x="92" y="59"/>
                </a:cxn>
                <a:cxn ang="0">
                  <a:pos x="98" y="59"/>
                </a:cxn>
                <a:cxn ang="0">
                  <a:pos x="98" y="53"/>
                </a:cxn>
                <a:cxn ang="0">
                  <a:pos x="98" y="53"/>
                </a:cxn>
                <a:cxn ang="0">
                  <a:pos x="105" y="46"/>
                </a:cxn>
                <a:cxn ang="0">
                  <a:pos x="98" y="40"/>
                </a:cxn>
                <a:cxn ang="0">
                  <a:pos x="98" y="33"/>
                </a:cxn>
                <a:cxn ang="0">
                  <a:pos x="98" y="33"/>
                </a:cxn>
                <a:cxn ang="0">
                  <a:pos x="98" y="27"/>
                </a:cxn>
                <a:cxn ang="0">
                  <a:pos x="92" y="27"/>
                </a:cxn>
                <a:cxn ang="0">
                  <a:pos x="92" y="27"/>
                </a:cxn>
                <a:cxn ang="0">
                  <a:pos x="92" y="20"/>
                </a:cxn>
                <a:cxn ang="0">
                  <a:pos x="98" y="20"/>
                </a:cxn>
                <a:cxn ang="0">
                  <a:pos x="98" y="0"/>
                </a:cxn>
                <a:cxn ang="0">
                  <a:pos x="0" y="0"/>
                </a:cxn>
              </a:cxnLst>
              <a:rect l="0" t="0" r="r" b="b"/>
              <a:pathLst>
                <a:path w="105" h="66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66" y="20"/>
                  </a:lnTo>
                  <a:lnTo>
                    <a:pt x="72" y="27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79" y="33"/>
                  </a:lnTo>
                  <a:lnTo>
                    <a:pt x="79" y="33"/>
                  </a:lnTo>
                  <a:lnTo>
                    <a:pt x="79" y="40"/>
                  </a:lnTo>
                  <a:lnTo>
                    <a:pt x="79" y="40"/>
                  </a:lnTo>
                  <a:lnTo>
                    <a:pt x="79" y="40"/>
                  </a:lnTo>
                  <a:lnTo>
                    <a:pt x="72" y="46"/>
                  </a:lnTo>
                  <a:lnTo>
                    <a:pt x="66" y="46"/>
                  </a:lnTo>
                  <a:lnTo>
                    <a:pt x="0" y="46"/>
                  </a:lnTo>
                  <a:lnTo>
                    <a:pt x="0" y="66"/>
                  </a:lnTo>
                  <a:lnTo>
                    <a:pt x="79" y="66"/>
                  </a:lnTo>
                  <a:lnTo>
                    <a:pt x="85" y="66"/>
                  </a:lnTo>
                  <a:lnTo>
                    <a:pt x="85" y="66"/>
                  </a:lnTo>
                  <a:lnTo>
                    <a:pt x="92" y="59"/>
                  </a:lnTo>
                  <a:lnTo>
                    <a:pt x="98" y="59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105" y="46"/>
                  </a:lnTo>
                  <a:lnTo>
                    <a:pt x="98" y="40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98" y="27"/>
                  </a:lnTo>
                  <a:lnTo>
                    <a:pt x="92" y="27"/>
                  </a:lnTo>
                  <a:lnTo>
                    <a:pt x="92" y="27"/>
                  </a:lnTo>
                  <a:lnTo>
                    <a:pt x="92" y="20"/>
                  </a:lnTo>
                  <a:lnTo>
                    <a:pt x="98" y="20"/>
                  </a:lnTo>
                  <a:lnTo>
                    <a:pt x="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6" name="Freeform 102"/>
            <p:cNvSpPr>
              <a:spLocks/>
            </p:cNvSpPr>
            <p:nvPr/>
          </p:nvSpPr>
          <p:spPr bwMode="auto">
            <a:xfrm>
              <a:off x="-1327" y="2111"/>
              <a:ext cx="199" cy="297"/>
            </a:xfrm>
            <a:custGeom>
              <a:avLst/>
              <a:gdLst/>
              <a:ahLst/>
              <a:cxnLst>
                <a:cxn ang="0">
                  <a:pos x="7" y="191"/>
                </a:cxn>
                <a:cxn ang="0">
                  <a:pos x="46" y="191"/>
                </a:cxn>
                <a:cxn ang="0">
                  <a:pos x="66" y="184"/>
                </a:cxn>
                <a:cxn ang="0">
                  <a:pos x="79" y="184"/>
                </a:cxn>
                <a:cxn ang="0">
                  <a:pos x="86" y="177"/>
                </a:cxn>
                <a:cxn ang="0">
                  <a:pos x="92" y="171"/>
                </a:cxn>
                <a:cxn ang="0">
                  <a:pos x="92" y="171"/>
                </a:cxn>
                <a:cxn ang="0">
                  <a:pos x="92" y="164"/>
                </a:cxn>
                <a:cxn ang="0">
                  <a:pos x="92" y="158"/>
                </a:cxn>
                <a:cxn ang="0">
                  <a:pos x="86" y="151"/>
                </a:cxn>
                <a:cxn ang="0">
                  <a:pos x="86" y="145"/>
                </a:cxn>
                <a:cxn ang="0">
                  <a:pos x="79" y="138"/>
                </a:cxn>
                <a:cxn ang="0">
                  <a:pos x="60" y="132"/>
                </a:cxn>
                <a:cxn ang="0">
                  <a:pos x="46" y="118"/>
                </a:cxn>
                <a:cxn ang="0">
                  <a:pos x="33" y="112"/>
                </a:cxn>
                <a:cxn ang="0">
                  <a:pos x="20" y="99"/>
                </a:cxn>
                <a:cxn ang="0">
                  <a:pos x="14" y="92"/>
                </a:cxn>
                <a:cxn ang="0">
                  <a:pos x="7" y="79"/>
                </a:cxn>
                <a:cxn ang="0">
                  <a:pos x="0" y="72"/>
                </a:cxn>
                <a:cxn ang="0">
                  <a:pos x="0" y="59"/>
                </a:cxn>
                <a:cxn ang="0">
                  <a:pos x="0" y="46"/>
                </a:cxn>
                <a:cxn ang="0">
                  <a:pos x="7" y="33"/>
                </a:cxn>
                <a:cxn ang="0">
                  <a:pos x="14" y="20"/>
                </a:cxn>
                <a:cxn ang="0">
                  <a:pos x="20" y="13"/>
                </a:cxn>
                <a:cxn ang="0">
                  <a:pos x="27" y="7"/>
                </a:cxn>
                <a:cxn ang="0">
                  <a:pos x="46" y="0"/>
                </a:cxn>
                <a:cxn ang="0">
                  <a:pos x="66" y="0"/>
                </a:cxn>
                <a:cxn ang="0">
                  <a:pos x="86" y="0"/>
                </a:cxn>
                <a:cxn ang="0">
                  <a:pos x="112" y="0"/>
                </a:cxn>
                <a:cxn ang="0">
                  <a:pos x="132" y="26"/>
                </a:cxn>
                <a:cxn ang="0">
                  <a:pos x="99" y="26"/>
                </a:cxn>
                <a:cxn ang="0">
                  <a:pos x="86" y="26"/>
                </a:cxn>
                <a:cxn ang="0">
                  <a:pos x="79" y="26"/>
                </a:cxn>
                <a:cxn ang="0">
                  <a:pos x="66" y="33"/>
                </a:cxn>
                <a:cxn ang="0">
                  <a:pos x="60" y="40"/>
                </a:cxn>
                <a:cxn ang="0">
                  <a:pos x="53" y="40"/>
                </a:cxn>
                <a:cxn ang="0">
                  <a:pos x="53" y="46"/>
                </a:cxn>
                <a:cxn ang="0">
                  <a:pos x="53" y="53"/>
                </a:cxn>
                <a:cxn ang="0">
                  <a:pos x="53" y="59"/>
                </a:cxn>
                <a:cxn ang="0">
                  <a:pos x="60" y="59"/>
                </a:cxn>
                <a:cxn ang="0">
                  <a:pos x="66" y="66"/>
                </a:cxn>
                <a:cxn ang="0">
                  <a:pos x="86" y="79"/>
                </a:cxn>
                <a:cxn ang="0">
                  <a:pos x="119" y="105"/>
                </a:cxn>
                <a:cxn ang="0">
                  <a:pos x="125" y="112"/>
                </a:cxn>
                <a:cxn ang="0">
                  <a:pos x="138" y="118"/>
                </a:cxn>
                <a:cxn ang="0">
                  <a:pos x="145" y="132"/>
                </a:cxn>
                <a:cxn ang="0">
                  <a:pos x="145" y="138"/>
                </a:cxn>
                <a:cxn ang="0">
                  <a:pos x="145" y="151"/>
                </a:cxn>
                <a:cxn ang="0">
                  <a:pos x="145" y="164"/>
                </a:cxn>
                <a:cxn ang="0">
                  <a:pos x="138" y="177"/>
                </a:cxn>
                <a:cxn ang="0">
                  <a:pos x="138" y="191"/>
                </a:cxn>
                <a:cxn ang="0">
                  <a:pos x="125" y="197"/>
                </a:cxn>
                <a:cxn ang="0">
                  <a:pos x="119" y="204"/>
                </a:cxn>
                <a:cxn ang="0">
                  <a:pos x="105" y="210"/>
                </a:cxn>
                <a:cxn ang="0">
                  <a:pos x="86" y="217"/>
                </a:cxn>
                <a:cxn ang="0">
                  <a:pos x="66" y="217"/>
                </a:cxn>
                <a:cxn ang="0">
                  <a:pos x="27" y="217"/>
                </a:cxn>
                <a:cxn ang="0">
                  <a:pos x="7" y="191"/>
                </a:cxn>
              </a:cxnLst>
              <a:rect l="0" t="0" r="r" b="b"/>
              <a:pathLst>
                <a:path w="145" h="217">
                  <a:moveTo>
                    <a:pt x="7" y="191"/>
                  </a:moveTo>
                  <a:lnTo>
                    <a:pt x="7" y="191"/>
                  </a:lnTo>
                  <a:lnTo>
                    <a:pt x="33" y="191"/>
                  </a:lnTo>
                  <a:lnTo>
                    <a:pt x="46" y="191"/>
                  </a:lnTo>
                  <a:lnTo>
                    <a:pt x="53" y="191"/>
                  </a:lnTo>
                  <a:lnTo>
                    <a:pt x="66" y="184"/>
                  </a:lnTo>
                  <a:lnTo>
                    <a:pt x="73" y="184"/>
                  </a:lnTo>
                  <a:lnTo>
                    <a:pt x="79" y="184"/>
                  </a:lnTo>
                  <a:lnTo>
                    <a:pt x="79" y="177"/>
                  </a:lnTo>
                  <a:lnTo>
                    <a:pt x="86" y="177"/>
                  </a:lnTo>
                  <a:lnTo>
                    <a:pt x="86" y="177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2" y="164"/>
                  </a:lnTo>
                  <a:lnTo>
                    <a:pt x="92" y="164"/>
                  </a:lnTo>
                  <a:lnTo>
                    <a:pt x="92" y="158"/>
                  </a:lnTo>
                  <a:lnTo>
                    <a:pt x="92" y="158"/>
                  </a:lnTo>
                  <a:lnTo>
                    <a:pt x="92" y="151"/>
                  </a:lnTo>
                  <a:lnTo>
                    <a:pt x="86" y="151"/>
                  </a:lnTo>
                  <a:lnTo>
                    <a:pt x="86" y="145"/>
                  </a:lnTo>
                  <a:lnTo>
                    <a:pt x="86" y="145"/>
                  </a:lnTo>
                  <a:lnTo>
                    <a:pt x="86" y="145"/>
                  </a:lnTo>
                  <a:lnTo>
                    <a:pt x="79" y="138"/>
                  </a:lnTo>
                  <a:lnTo>
                    <a:pt x="73" y="138"/>
                  </a:lnTo>
                  <a:lnTo>
                    <a:pt x="60" y="132"/>
                  </a:lnTo>
                  <a:lnTo>
                    <a:pt x="53" y="125"/>
                  </a:lnTo>
                  <a:lnTo>
                    <a:pt x="46" y="118"/>
                  </a:lnTo>
                  <a:lnTo>
                    <a:pt x="40" y="118"/>
                  </a:lnTo>
                  <a:lnTo>
                    <a:pt x="33" y="112"/>
                  </a:lnTo>
                  <a:lnTo>
                    <a:pt x="27" y="112"/>
                  </a:lnTo>
                  <a:lnTo>
                    <a:pt x="20" y="99"/>
                  </a:lnTo>
                  <a:lnTo>
                    <a:pt x="14" y="99"/>
                  </a:lnTo>
                  <a:lnTo>
                    <a:pt x="14" y="92"/>
                  </a:lnTo>
                  <a:lnTo>
                    <a:pt x="7" y="86"/>
                  </a:lnTo>
                  <a:lnTo>
                    <a:pt x="7" y="79"/>
                  </a:lnTo>
                  <a:lnTo>
                    <a:pt x="0" y="79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7" y="40"/>
                  </a:lnTo>
                  <a:lnTo>
                    <a:pt x="7" y="33"/>
                  </a:lnTo>
                  <a:lnTo>
                    <a:pt x="7" y="26"/>
                  </a:lnTo>
                  <a:lnTo>
                    <a:pt x="14" y="20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7" y="7"/>
                  </a:lnTo>
                  <a:lnTo>
                    <a:pt x="40" y="7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86" y="0"/>
                  </a:lnTo>
                  <a:lnTo>
                    <a:pt x="99" y="0"/>
                  </a:lnTo>
                  <a:lnTo>
                    <a:pt x="112" y="0"/>
                  </a:lnTo>
                  <a:lnTo>
                    <a:pt x="132" y="0"/>
                  </a:lnTo>
                  <a:lnTo>
                    <a:pt x="132" y="26"/>
                  </a:lnTo>
                  <a:lnTo>
                    <a:pt x="119" y="26"/>
                  </a:lnTo>
                  <a:lnTo>
                    <a:pt x="99" y="26"/>
                  </a:lnTo>
                  <a:lnTo>
                    <a:pt x="92" y="26"/>
                  </a:lnTo>
                  <a:lnTo>
                    <a:pt x="86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3" y="26"/>
                  </a:lnTo>
                  <a:lnTo>
                    <a:pt x="66" y="33"/>
                  </a:lnTo>
                  <a:lnTo>
                    <a:pt x="60" y="33"/>
                  </a:lnTo>
                  <a:lnTo>
                    <a:pt x="60" y="40"/>
                  </a:lnTo>
                  <a:lnTo>
                    <a:pt x="53" y="40"/>
                  </a:lnTo>
                  <a:lnTo>
                    <a:pt x="53" y="40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9"/>
                  </a:lnTo>
                  <a:lnTo>
                    <a:pt x="53" y="59"/>
                  </a:lnTo>
                  <a:lnTo>
                    <a:pt x="60" y="59"/>
                  </a:lnTo>
                  <a:lnTo>
                    <a:pt x="60" y="66"/>
                  </a:lnTo>
                  <a:lnTo>
                    <a:pt x="66" y="66"/>
                  </a:lnTo>
                  <a:lnTo>
                    <a:pt x="73" y="72"/>
                  </a:lnTo>
                  <a:lnTo>
                    <a:pt x="86" y="79"/>
                  </a:lnTo>
                  <a:lnTo>
                    <a:pt x="105" y="92"/>
                  </a:lnTo>
                  <a:lnTo>
                    <a:pt x="119" y="105"/>
                  </a:lnTo>
                  <a:lnTo>
                    <a:pt x="125" y="105"/>
                  </a:lnTo>
                  <a:lnTo>
                    <a:pt x="125" y="112"/>
                  </a:lnTo>
                  <a:lnTo>
                    <a:pt x="132" y="112"/>
                  </a:lnTo>
                  <a:lnTo>
                    <a:pt x="138" y="118"/>
                  </a:lnTo>
                  <a:lnTo>
                    <a:pt x="138" y="125"/>
                  </a:lnTo>
                  <a:lnTo>
                    <a:pt x="145" y="132"/>
                  </a:lnTo>
                  <a:lnTo>
                    <a:pt x="145" y="138"/>
                  </a:lnTo>
                  <a:lnTo>
                    <a:pt x="145" y="138"/>
                  </a:lnTo>
                  <a:lnTo>
                    <a:pt x="145" y="145"/>
                  </a:lnTo>
                  <a:lnTo>
                    <a:pt x="145" y="151"/>
                  </a:lnTo>
                  <a:lnTo>
                    <a:pt x="145" y="158"/>
                  </a:lnTo>
                  <a:lnTo>
                    <a:pt x="145" y="164"/>
                  </a:lnTo>
                  <a:lnTo>
                    <a:pt x="145" y="171"/>
                  </a:lnTo>
                  <a:lnTo>
                    <a:pt x="138" y="177"/>
                  </a:lnTo>
                  <a:lnTo>
                    <a:pt x="138" y="184"/>
                  </a:lnTo>
                  <a:lnTo>
                    <a:pt x="138" y="191"/>
                  </a:lnTo>
                  <a:lnTo>
                    <a:pt x="132" y="191"/>
                  </a:lnTo>
                  <a:lnTo>
                    <a:pt x="125" y="197"/>
                  </a:lnTo>
                  <a:lnTo>
                    <a:pt x="125" y="204"/>
                  </a:lnTo>
                  <a:lnTo>
                    <a:pt x="119" y="204"/>
                  </a:lnTo>
                  <a:lnTo>
                    <a:pt x="112" y="210"/>
                  </a:lnTo>
                  <a:lnTo>
                    <a:pt x="105" y="210"/>
                  </a:lnTo>
                  <a:lnTo>
                    <a:pt x="99" y="210"/>
                  </a:lnTo>
                  <a:lnTo>
                    <a:pt x="86" y="217"/>
                  </a:lnTo>
                  <a:lnTo>
                    <a:pt x="79" y="217"/>
                  </a:lnTo>
                  <a:lnTo>
                    <a:pt x="66" y="217"/>
                  </a:lnTo>
                  <a:lnTo>
                    <a:pt x="53" y="217"/>
                  </a:lnTo>
                  <a:lnTo>
                    <a:pt x="27" y="217"/>
                  </a:lnTo>
                  <a:lnTo>
                    <a:pt x="7" y="217"/>
                  </a:lnTo>
                  <a:lnTo>
                    <a:pt x="7" y="191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-1083" y="2111"/>
              <a:ext cx="215" cy="297"/>
            </a:xfrm>
            <a:custGeom>
              <a:avLst/>
              <a:gdLst/>
              <a:ahLst/>
              <a:cxnLst>
                <a:cxn ang="0">
                  <a:pos x="111" y="26"/>
                </a:cxn>
                <a:cxn ang="0">
                  <a:pos x="111" y="26"/>
                </a:cxn>
                <a:cxn ang="0">
                  <a:pos x="105" y="217"/>
                </a:cxn>
                <a:cxn ang="0">
                  <a:pos x="52" y="217"/>
                </a:cxn>
                <a:cxn ang="0">
                  <a:pos x="52" y="26"/>
                </a:cxn>
                <a:cxn ang="0">
                  <a:pos x="6" y="26"/>
                </a:cxn>
                <a:cxn ang="0">
                  <a:pos x="0" y="0"/>
                </a:cxn>
                <a:cxn ang="0">
                  <a:pos x="157" y="0"/>
                </a:cxn>
                <a:cxn ang="0">
                  <a:pos x="157" y="26"/>
                </a:cxn>
                <a:cxn ang="0">
                  <a:pos x="111" y="26"/>
                </a:cxn>
              </a:cxnLst>
              <a:rect l="0" t="0" r="r" b="b"/>
              <a:pathLst>
                <a:path w="157" h="217">
                  <a:moveTo>
                    <a:pt x="111" y="26"/>
                  </a:moveTo>
                  <a:lnTo>
                    <a:pt x="111" y="26"/>
                  </a:lnTo>
                  <a:lnTo>
                    <a:pt x="105" y="217"/>
                  </a:lnTo>
                  <a:lnTo>
                    <a:pt x="52" y="217"/>
                  </a:lnTo>
                  <a:lnTo>
                    <a:pt x="52" y="26"/>
                  </a:lnTo>
                  <a:lnTo>
                    <a:pt x="6" y="26"/>
                  </a:lnTo>
                  <a:lnTo>
                    <a:pt x="0" y="0"/>
                  </a:lnTo>
                  <a:lnTo>
                    <a:pt x="157" y="0"/>
                  </a:lnTo>
                  <a:lnTo>
                    <a:pt x="157" y="26"/>
                  </a:lnTo>
                  <a:lnTo>
                    <a:pt x="111" y="26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8" name="Freeform 104"/>
            <p:cNvSpPr>
              <a:spLocks/>
            </p:cNvSpPr>
            <p:nvPr/>
          </p:nvSpPr>
          <p:spPr bwMode="auto">
            <a:xfrm>
              <a:off x="-760" y="2147"/>
              <a:ext cx="136" cy="234"/>
            </a:xfrm>
            <a:custGeom>
              <a:avLst/>
              <a:gdLst/>
              <a:ahLst/>
              <a:cxnLst>
                <a:cxn ang="0">
                  <a:pos x="46" y="171"/>
                </a:cxn>
                <a:cxn ang="0">
                  <a:pos x="59" y="165"/>
                </a:cxn>
                <a:cxn ang="0">
                  <a:pos x="66" y="165"/>
                </a:cxn>
                <a:cxn ang="0">
                  <a:pos x="72" y="158"/>
                </a:cxn>
                <a:cxn ang="0">
                  <a:pos x="79" y="151"/>
                </a:cxn>
                <a:cxn ang="0">
                  <a:pos x="85" y="138"/>
                </a:cxn>
                <a:cxn ang="0">
                  <a:pos x="92" y="125"/>
                </a:cxn>
                <a:cxn ang="0">
                  <a:pos x="92" y="112"/>
                </a:cxn>
                <a:cxn ang="0">
                  <a:pos x="99" y="86"/>
                </a:cxn>
                <a:cxn ang="0">
                  <a:pos x="92" y="53"/>
                </a:cxn>
                <a:cxn ang="0">
                  <a:pos x="92" y="40"/>
                </a:cxn>
                <a:cxn ang="0">
                  <a:pos x="85" y="27"/>
                </a:cxn>
                <a:cxn ang="0">
                  <a:pos x="79" y="14"/>
                </a:cxn>
                <a:cxn ang="0">
                  <a:pos x="79" y="14"/>
                </a:cxn>
                <a:cxn ang="0">
                  <a:pos x="72" y="7"/>
                </a:cxn>
                <a:cxn ang="0">
                  <a:pos x="59" y="0"/>
                </a:cxn>
                <a:cxn ang="0">
                  <a:pos x="46" y="0"/>
                </a:cxn>
                <a:cxn ang="0">
                  <a:pos x="33" y="0"/>
                </a:cxn>
                <a:cxn ang="0">
                  <a:pos x="26" y="0"/>
                </a:cxn>
                <a:cxn ang="0">
                  <a:pos x="20" y="14"/>
                </a:cxn>
                <a:cxn ang="0">
                  <a:pos x="13" y="20"/>
                </a:cxn>
                <a:cxn ang="0">
                  <a:pos x="7" y="33"/>
                </a:cxn>
                <a:cxn ang="0">
                  <a:pos x="0" y="46"/>
                </a:cxn>
                <a:cxn ang="0">
                  <a:pos x="0" y="73"/>
                </a:cxn>
                <a:cxn ang="0">
                  <a:pos x="0" y="99"/>
                </a:cxn>
                <a:cxn ang="0">
                  <a:pos x="0" y="119"/>
                </a:cxn>
                <a:cxn ang="0">
                  <a:pos x="7" y="132"/>
                </a:cxn>
                <a:cxn ang="0">
                  <a:pos x="13" y="145"/>
                </a:cxn>
                <a:cxn ang="0">
                  <a:pos x="13" y="151"/>
                </a:cxn>
                <a:cxn ang="0">
                  <a:pos x="20" y="158"/>
                </a:cxn>
                <a:cxn ang="0">
                  <a:pos x="26" y="165"/>
                </a:cxn>
                <a:cxn ang="0">
                  <a:pos x="39" y="171"/>
                </a:cxn>
              </a:cxnLst>
              <a:rect l="0" t="0" r="r" b="b"/>
              <a:pathLst>
                <a:path w="99" h="171">
                  <a:moveTo>
                    <a:pt x="46" y="171"/>
                  </a:moveTo>
                  <a:lnTo>
                    <a:pt x="46" y="171"/>
                  </a:lnTo>
                  <a:lnTo>
                    <a:pt x="53" y="171"/>
                  </a:lnTo>
                  <a:lnTo>
                    <a:pt x="59" y="165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72" y="158"/>
                  </a:lnTo>
                  <a:lnTo>
                    <a:pt x="72" y="158"/>
                  </a:lnTo>
                  <a:lnTo>
                    <a:pt x="79" y="158"/>
                  </a:lnTo>
                  <a:lnTo>
                    <a:pt x="79" y="151"/>
                  </a:lnTo>
                  <a:lnTo>
                    <a:pt x="85" y="145"/>
                  </a:lnTo>
                  <a:lnTo>
                    <a:pt x="85" y="138"/>
                  </a:lnTo>
                  <a:lnTo>
                    <a:pt x="92" y="132"/>
                  </a:lnTo>
                  <a:lnTo>
                    <a:pt x="92" y="125"/>
                  </a:lnTo>
                  <a:lnTo>
                    <a:pt x="92" y="119"/>
                  </a:lnTo>
                  <a:lnTo>
                    <a:pt x="92" y="112"/>
                  </a:lnTo>
                  <a:lnTo>
                    <a:pt x="99" y="99"/>
                  </a:lnTo>
                  <a:lnTo>
                    <a:pt x="99" y="86"/>
                  </a:lnTo>
                  <a:lnTo>
                    <a:pt x="99" y="73"/>
                  </a:lnTo>
                  <a:lnTo>
                    <a:pt x="92" y="53"/>
                  </a:lnTo>
                  <a:lnTo>
                    <a:pt x="92" y="46"/>
                  </a:lnTo>
                  <a:lnTo>
                    <a:pt x="92" y="40"/>
                  </a:lnTo>
                  <a:lnTo>
                    <a:pt x="92" y="33"/>
                  </a:lnTo>
                  <a:lnTo>
                    <a:pt x="85" y="27"/>
                  </a:lnTo>
                  <a:lnTo>
                    <a:pt x="85" y="20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7"/>
                  </a:lnTo>
                  <a:lnTo>
                    <a:pt x="20" y="14"/>
                  </a:lnTo>
                  <a:lnTo>
                    <a:pt x="13" y="14"/>
                  </a:lnTo>
                  <a:lnTo>
                    <a:pt x="13" y="20"/>
                  </a:lnTo>
                  <a:lnTo>
                    <a:pt x="7" y="27"/>
                  </a:lnTo>
                  <a:lnTo>
                    <a:pt x="7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73"/>
                  </a:lnTo>
                  <a:lnTo>
                    <a:pt x="0" y="86"/>
                  </a:lnTo>
                  <a:lnTo>
                    <a:pt x="0" y="99"/>
                  </a:lnTo>
                  <a:lnTo>
                    <a:pt x="0" y="112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7" y="132"/>
                  </a:lnTo>
                  <a:lnTo>
                    <a:pt x="7" y="138"/>
                  </a:lnTo>
                  <a:lnTo>
                    <a:pt x="13" y="145"/>
                  </a:lnTo>
                  <a:lnTo>
                    <a:pt x="13" y="151"/>
                  </a:lnTo>
                  <a:lnTo>
                    <a:pt x="13" y="151"/>
                  </a:lnTo>
                  <a:lnTo>
                    <a:pt x="20" y="158"/>
                  </a:lnTo>
                  <a:lnTo>
                    <a:pt x="20" y="158"/>
                  </a:lnTo>
                  <a:lnTo>
                    <a:pt x="20" y="158"/>
                  </a:lnTo>
                  <a:lnTo>
                    <a:pt x="26" y="165"/>
                  </a:lnTo>
                  <a:lnTo>
                    <a:pt x="33" y="165"/>
                  </a:lnTo>
                  <a:lnTo>
                    <a:pt x="39" y="171"/>
                  </a:lnTo>
                  <a:lnTo>
                    <a:pt x="46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-480" y="2111"/>
              <a:ext cx="224" cy="297"/>
            </a:xfrm>
            <a:custGeom>
              <a:avLst/>
              <a:gdLst/>
              <a:ahLst/>
              <a:cxnLst>
                <a:cxn ang="0">
                  <a:pos x="111" y="118"/>
                </a:cxn>
                <a:cxn ang="0">
                  <a:pos x="118" y="217"/>
                </a:cxn>
                <a:cxn ang="0">
                  <a:pos x="59" y="125"/>
                </a:cxn>
                <a:cxn ang="0">
                  <a:pos x="65" y="99"/>
                </a:cxn>
                <a:cxn ang="0">
                  <a:pos x="72" y="99"/>
                </a:cxn>
                <a:cxn ang="0">
                  <a:pos x="78" y="92"/>
                </a:cxn>
                <a:cxn ang="0">
                  <a:pos x="85" y="86"/>
                </a:cxn>
                <a:cxn ang="0">
                  <a:pos x="91" y="79"/>
                </a:cxn>
                <a:cxn ang="0">
                  <a:pos x="91" y="66"/>
                </a:cxn>
                <a:cxn ang="0">
                  <a:pos x="91" y="53"/>
                </a:cxn>
                <a:cxn ang="0">
                  <a:pos x="91" y="46"/>
                </a:cxn>
                <a:cxn ang="0">
                  <a:pos x="85" y="40"/>
                </a:cxn>
                <a:cxn ang="0">
                  <a:pos x="85" y="40"/>
                </a:cxn>
                <a:cxn ang="0">
                  <a:pos x="78" y="33"/>
                </a:cxn>
                <a:cxn ang="0">
                  <a:pos x="72" y="33"/>
                </a:cxn>
                <a:cxn ang="0">
                  <a:pos x="65" y="26"/>
                </a:cxn>
                <a:cxn ang="0">
                  <a:pos x="52" y="33"/>
                </a:cxn>
                <a:cxn ang="0">
                  <a:pos x="39" y="217"/>
                </a:cxn>
                <a:cxn ang="0">
                  <a:pos x="0" y="0"/>
                </a:cxn>
                <a:cxn ang="0">
                  <a:pos x="91" y="0"/>
                </a:cxn>
                <a:cxn ang="0">
                  <a:pos x="98" y="0"/>
                </a:cxn>
                <a:cxn ang="0">
                  <a:pos x="111" y="7"/>
                </a:cxn>
                <a:cxn ang="0">
                  <a:pos x="124" y="7"/>
                </a:cxn>
                <a:cxn ang="0">
                  <a:pos x="131" y="13"/>
                </a:cxn>
                <a:cxn ang="0">
                  <a:pos x="137" y="26"/>
                </a:cxn>
                <a:cxn ang="0">
                  <a:pos x="144" y="40"/>
                </a:cxn>
                <a:cxn ang="0">
                  <a:pos x="144" y="46"/>
                </a:cxn>
                <a:cxn ang="0">
                  <a:pos x="144" y="66"/>
                </a:cxn>
                <a:cxn ang="0">
                  <a:pos x="137" y="86"/>
                </a:cxn>
                <a:cxn ang="0">
                  <a:pos x="131" y="99"/>
                </a:cxn>
                <a:cxn ang="0">
                  <a:pos x="124" y="112"/>
                </a:cxn>
                <a:cxn ang="0">
                  <a:pos x="111" y="118"/>
                </a:cxn>
              </a:cxnLst>
              <a:rect l="0" t="0" r="r" b="b"/>
              <a:pathLst>
                <a:path w="164" h="217">
                  <a:moveTo>
                    <a:pt x="111" y="118"/>
                  </a:moveTo>
                  <a:lnTo>
                    <a:pt x="111" y="118"/>
                  </a:lnTo>
                  <a:lnTo>
                    <a:pt x="164" y="217"/>
                  </a:lnTo>
                  <a:lnTo>
                    <a:pt x="118" y="217"/>
                  </a:lnTo>
                  <a:lnTo>
                    <a:pt x="65" y="125"/>
                  </a:lnTo>
                  <a:lnTo>
                    <a:pt x="59" y="125"/>
                  </a:lnTo>
                  <a:lnTo>
                    <a:pt x="59" y="99"/>
                  </a:lnTo>
                  <a:lnTo>
                    <a:pt x="65" y="99"/>
                  </a:lnTo>
                  <a:lnTo>
                    <a:pt x="72" y="99"/>
                  </a:lnTo>
                  <a:lnTo>
                    <a:pt x="72" y="99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85" y="86"/>
                  </a:lnTo>
                  <a:lnTo>
                    <a:pt x="85" y="86"/>
                  </a:lnTo>
                  <a:lnTo>
                    <a:pt x="85" y="79"/>
                  </a:lnTo>
                  <a:lnTo>
                    <a:pt x="91" y="79"/>
                  </a:lnTo>
                  <a:lnTo>
                    <a:pt x="91" y="66"/>
                  </a:lnTo>
                  <a:lnTo>
                    <a:pt x="91" y="66"/>
                  </a:lnTo>
                  <a:lnTo>
                    <a:pt x="91" y="59"/>
                  </a:lnTo>
                  <a:lnTo>
                    <a:pt x="91" y="53"/>
                  </a:lnTo>
                  <a:lnTo>
                    <a:pt x="91" y="53"/>
                  </a:lnTo>
                  <a:lnTo>
                    <a:pt x="91" y="46"/>
                  </a:lnTo>
                  <a:lnTo>
                    <a:pt x="91" y="46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5" y="33"/>
                  </a:lnTo>
                  <a:lnTo>
                    <a:pt x="78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65" y="26"/>
                  </a:lnTo>
                  <a:lnTo>
                    <a:pt x="52" y="26"/>
                  </a:lnTo>
                  <a:lnTo>
                    <a:pt x="52" y="33"/>
                  </a:lnTo>
                  <a:lnTo>
                    <a:pt x="46" y="33"/>
                  </a:lnTo>
                  <a:lnTo>
                    <a:pt x="39" y="217"/>
                  </a:lnTo>
                  <a:lnTo>
                    <a:pt x="0" y="217"/>
                  </a:lnTo>
                  <a:lnTo>
                    <a:pt x="0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1" y="7"/>
                  </a:lnTo>
                  <a:lnTo>
                    <a:pt x="118" y="7"/>
                  </a:lnTo>
                  <a:lnTo>
                    <a:pt x="124" y="7"/>
                  </a:lnTo>
                  <a:lnTo>
                    <a:pt x="124" y="13"/>
                  </a:lnTo>
                  <a:lnTo>
                    <a:pt x="131" y="13"/>
                  </a:lnTo>
                  <a:lnTo>
                    <a:pt x="137" y="20"/>
                  </a:lnTo>
                  <a:lnTo>
                    <a:pt x="137" y="26"/>
                  </a:lnTo>
                  <a:lnTo>
                    <a:pt x="144" y="33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44" y="46"/>
                  </a:lnTo>
                  <a:lnTo>
                    <a:pt x="144" y="53"/>
                  </a:lnTo>
                  <a:lnTo>
                    <a:pt x="144" y="66"/>
                  </a:lnTo>
                  <a:lnTo>
                    <a:pt x="144" y="72"/>
                  </a:lnTo>
                  <a:lnTo>
                    <a:pt x="137" y="86"/>
                  </a:lnTo>
                  <a:lnTo>
                    <a:pt x="137" y="92"/>
                  </a:lnTo>
                  <a:lnTo>
                    <a:pt x="131" y="99"/>
                  </a:lnTo>
                  <a:lnTo>
                    <a:pt x="124" y="105"/>
                  </a:lnTo>
                  <a:lnTo>
                    <a:pt x="124" y="112"/>
                  </a:lnTo>
                  <a:lnTo>
                    <a:pt x="118" y="112"/>
                  </a:lnTo>
                  <a:lnTo>
                    <a:pt x="111" y="118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-193" y="2111"/>
              <a:ext cx="243" cy="297"/>
            </a:xfrm>
            <a:custGeom>
              <a:avLst/>
              <a:gdLst/>
              <a:ahLst/>
              <a:cxnLst>
                <a:cxn ang="0">
                  <a:pos x="46" y="217"/>
                </a:cxn>
                <a:cxn ang="0">
                  <a:pos x="0" y="0"/>
                </a:cxn>
                <a:cxn ang="0">
                  <a:pos x="105" y="0"/>
                </a:cxn>
                <a:cxn ang="0">
                  <a:pos x="124" y="7"/>
                </a:cxn>
                <a:cxn ang="0">
                  <a:pos x="138" y="13"/>
                </a:cxn>
                <a:cxn ang="0">
                  <a:pos x="151" y="26"/>
                </a:cxn>
                <a:cxn ang="0">
                  <a:pos x="164" y="40"/>
                </a:cxn>
                <a:cxn ang="0">
                  <a:pos x="170" y="59"/>
                </a:cxn>
                <a:cxn ang="0">
                  <a:pos x="177" y="92"/>
                </a:cxn>
                <a:cxn ang="0">
                  <a:pos x="177" y="125"/>
                </a:cxn>
                <a:cxn ang="0">
                  <a:pos x="177" y="145"/>
                </a:cxn>
                <a:cxn ang="0">
                  <a:pos x="170" y="164"/>
                </a:cxn>
                <a:cxn ang="0">
                  <a:pos x="157" y="184"/>
                </a:cxn>
                <a:cxn ang="0">
                  <a:pos x="151" y="191"/>
                </a:cxn>
                <a:cxn ang="0">
                  <a:pos x="138" y="204"/>
                </a:cxn>
                <a:cxn ang="0">
                  <a:pos x="118" y="210"/>
                </a:cxn>
                <a:cxn ang="0">
                  <a:pos x="98" y="217"/>
                </a:cxn>
                <a:cxn ang="0">
                  <a:pos x="59" y="217"/>
                </a:cxn>
                <a:cxn ang="0">
                  <a:pos x="72" y="184"/>
                </a:cxn>
                <a:cxn ang="0">
                  <a:pos x="92" y="184"/>
                </a:cxn>
                <a:cxn ang="0">
                  <a:pos x="105" y="177"/>
                </a:cxn>
                <a:cxn ang="0">
                  <a:pos x="111" y="171"/>
                </a:cxn>
                <a:cxn ang="0">
                  <a:pos x="118" y="164"/>
                </a:cxn>
                <a:cxn ang="0">
                  <a:pos x="131" y="145"/>
                </a:cxn>
                <a:cxn ang="0">
                  <a:pos x="131" y="118"/>
                </a:cxn>
                <a:cxn ang="0">
                  <a:pos x="131" y="99"/>
                </a:cxn>
                <a:cxn ang="0">
                  <a:pos x="131" y="72"/>
                </a:cxn>
                <a:cxn ang="0">
                  <a:pos x="124" y="59"/>
                </a:cxn>
                <a:cxn ang="0">
                  <a:pos x="118" y="46"/>
                </a:cxn>
                <a:cxn ang="0">
                  <a:pos x="105" y="40"/>
                </a:cxn>
                <a:cxn ang="0">
                  <a:pos x="98" y="33"/>
                </a:cxn>
                <a:cxn ang="0">
                  <a:pos x="85" y="26"/>
                </a:cxn>
                <a:cxn ang="0">
                  <a:pos x="52" y="26"/>
                </a:cxn>
              </a:cxnLst>
              <a:rect l="0" t="0" r="r" b="b"/>
              <a:pathLst>
                <a:path w="177" h="217">
                  <a:moveTo>
                    <a:pt x="46" y="217"/>
                  </a:moveTo>
                  <a:lnTo>
                    <a:pt x="46" y="217"/>
                  </a:lnTo>
                  <a:lnTo>
                    <a:pt x="0" y="217"/>
                  </a:lnTo>
                  <a:lnTo>
                    <a:pt x="0" y="0"/>
                  </a:lnTo>
                  <a:lnTo>
                    <a:pt x="85" y="0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24" y="7"/>
                  </a:lnTo>
                  <a:lnTo>
                    <a:pt x="131" y="7"/>
                  </a:lnTo>
                  <a:lnTo>
                    <a:pt x="138" y="13"/>
                  </a:lnTo>
                  <a:lnTo>
                    <a:pt x="144" y="20"/>
                  </a:lnTo>
                  <a:lnTo>
                    <a:pt x="151" y="26"/>
                  </a:lnTo>
                  <a:lnTo>
                    <a:pt x="157" y="33"/>
                  </a:lnTo>
                  <a:lnTo>
                    <a:pt x="164" y="40"/>
                  </a:lnTo>
                  <a:lnTo>
                    <a:pt x="170" y="53"/>
                  </a:lnTo>
                  <a:lnTo>
                    <a:pt x="170" y="59"/>
                  </a:lnTo>
                  <a:lnTo>
                    <a:pt x="177" y="79"/>
                  </a:lnTo>
                  <a:lnTo>
                    <a:pt x="177" y="92"/>
                  </a:lnTo>
                  <a:lnTo>
                    <a:pt x="177" y="105"/>
                  </a:lnTo>
                  <a:lnTo>
                    <a:pt x="177" y="125"/>
                  </a:lnTo>
                  <a:lnTo>
                    <a:pt x="177" y="138"/>
                  </a:lnTo>
                  <a:lnTo>
                    <a:pt x="177" y="145"/>
                  </a:lnTo>
                  <a:lnTo>
                    <a:pt x="170" y="158"/>
                  </a:lnTo>
                  <a:lnTo>
                    <a:pt x="170" y="164"/>
                  </a:lnTo>
                  <a:lnTo>
                    <a:pt x="164" y="177"/>
                  </a:lnTo>
                  <a:lnTo>
                    <a:pt x="157" y="184"/>
                  </a:lnTo>
                  <a:lnTo>
                    <a:pt x="157" y="191"/>
                  </a:lnTo>
                  <a:lnTo>
                    <a:pt x="151" y="191"/>
                  </a:lnTo>
                  <a:lnTo>
                    <a:pt x="144" y="197"/>
                  </a:lnTo>
                  <a:lnTo>
                    <a:pt x="138" y="204"/>
                  </a:lnTo>
                  <a:lnTo>
                    <a:pt x="124" y="210"/>
                  </a:lnTo>
                  <a:lnTo>
                    <a:pt x="118" y="210"/>
                  </a:lnTo>
                  <a:lnTo>
                    <a:pt x="111" y="217"/>
                  </a:lnTo>
                  <a:lnTo>
                    <a:pt x="98" y="217"/>
                  </a:lnTo>
                  <a:lnTo>
                    <a:pt x="92" y="217"/>
                  </a:lnTo>
                  <a:lnTo>
                    <a:pt x="59" y="217"/>
                  </a:lnTo>
                  <a:lnTo>
                    <a:pt x="59" y="184"/>
                  </a:lnTo>
                  <a:lnTo>
                    <a:pt x="72" y="184"/>
                  </a:lnTo>
                  <a:lnTo>
                    <a:pt x="78" y="184"/>
                  </a:lnTo>
                  <a:lnTo>
                    <a:pt x="92" y="184"/>
                  </a:lnTo>
                  <a:lnTo>
                    <a:pt x="98" y="184"/>
                  </a:lnTo>
                  <a:lnTo>
                    <a:pt x="105" y="177"/>
                  </a:lnTo>
                  <a:lnTo>
                    <a:pt x="105" y="177"/>
                  </a:lnTo>
                  <a:lnTo>
                    <a:pt x="111" y="171"/>
                  </a:lnTo>
                  <a:lnTo>
                    <a:pt x="118" y="164"/>
                  </a:lnTo>
                  <a:lnTo>
                    <a:pt x="118" y="164"/>
                  </a:lnTo>
                  <a:lnTo>
                    <a:pt x="124" y="151"/>
                  </a:lnTo>
                  <a:lnTo>
                    <a:pt x="131" y="145"/>
                  </a:lnTo>
                  <a:lnTo>
                    <a:pt x="131" y="138"/>
                  </a:lnTo>
                  <a:lnTo>
                    <a:pt x="131" y="118"/>
                  </a:lnTo>
                  <a:lnTo>
                    <a:pt x="131" y="105"/>
                  </a:lnTo>
                  <a:lnTo>
                    <a:pt x="131" y="99"/>
                  </a:lnTo>
                  <a:lnTo>
                    <a:pt x="131" y="86"/>
                  </a:lnTo>
                  <a:lnTo>
                    <a:pt x="131" y="72"/>
                  </a:lnTo>
                  <a:lnTo>
                    <a:pt x="124" y="66"/>
                  </a:lnTo>
                  <a:lnTo>
                    <a:pt x="124" y="59"/>
                  </a:lnTo>
                  <a:lnTo>
                    <a:pt x="118" y="53"/>
                  </a:lnTo>
                  <a:lnTo>
                    <a:pt x="118" y="46"/>
                  </a:lnTo>
                  <a:lnTo>
                    <a:pt x="111" y="40"/>
                  </a:lnTo>
                  <a:lnTo>
                    <a:pt x="105" y="40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92" y="33"/>
                  </a:lnTo>
                  <a:lnTo>
                    <a:pt x="85" y="26"/>
                  </a:lnTo>
                  <a:lnTo>
                    <a:pt x="72" y="26"/>
                  </a:lnTo>
                  <a:lnTo>
                    <a:pt x="52" y="26"/>
                  </a:lnTo>
                  <a:lnTo>
                    <a:pt x="46" y="217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-427" y="2580"/>
              <a:ext cx="243" cy="305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137"/>
                </a:cxn>
                <a:cxn ang="0">
                  <a:pos x="59" y="157"/>
                </a:cxn>
                <a:cxn ang="0">
                  <a:pos x="59" y="164"/>
                </a:cxn>
                <a:cxn ang="0">
                  <a:pos x="66" y="177"/>
                </a:cxn>
                <a:cxn ang="0">
                  <a:pos x="72" y="183"/>
                </a:cxn>
                <a:cxn ang="0">
                  <a:pos x="79" y="190"/>
                </a:cxn>
                <a:cxn ang="0">
                  <a:pos x="85" y="190"/>
                </a:cxn>
                <a:cxn ang="0">
                  <a:pos x="98" y="190"/>
                </a:cxn>
                <a:cxn ang="0">
                  <a:pos x="112" y="190"/>
                </a:cxn>
                <a:cxn ang="0">
                  <a:pos x="118" y="183"/>
                </a:cxn>
                <a:cxn ang="0">
                  <a:pos x="125" y="177"/>
                </a:cxn>
                <a:cxn ang="0">
                  <a:pos x="131" y="170"/>
                </a:cxn>
                <a:cxn ang="0">
                  <a:pos x="131" y="157"/>
                </a:cxn>
                <a:cxn ang="0">
                  <a:pos x="138" y="124"/>
                </a:cxn>
                <a:cxn ang="0">
                  <a:pos x="177" y="0"/>
                </a:cxn>
                <a:cxn ang="0">
                  <a:pos x="177" y="144"/>
                </a:cxn>
                <a:cxn ang="0">
                  <a:pos x="177" y="164"/>
                </a:cxn>
                <a:cxn ang="0">
                  <a:pos x="171" y="183"/>
                </a:cxn>
                <a:cxn ang="0">
                  <a:pos x="158" y="197"/>
                </a:cxn>
                <a:cxn ang="0">
                  <a:pos x="144" y="210"/>
                </a:cxn>
                <a:cxn ang="0">
                  <a:pos x="125" y="216"/>
                </a:cxn>
                <a:cxn ang="0">
                  <a:pos x="92" y="223"/>
                </a:cxn>
                <a:cxn ang="0">
                  <a:pos x="72" y="223"/>
                </a:cxn>
                <a:cxn ang="0">
                  <a:pos x="59" y="216"/>
                </a:cxn>
                <a:cxn ang="0">
                  <a:pos x="46" y="210"/>
                </a:cxn>
                <a:cxn ang="0">
                  <a:pos x="33" y="203"/>
                </a:cxn>
                <a:cxn ang="0">
                  <a:pos x="26" y="197"/>
                </a:cxn>
                <a:cxn ang="0">
                  <a:pos x="13" y="190"/>
                </a:cxn>
                <a:cxn ang="0">
                  <a:pos x="13" y="183"/>
                </a:cxn>
                <a:cxn ang="0">
                  <a:pos x="7" y="177"/>
                </a:cxn>
                <a:cxn ang="0">
                  <a:pos x="0" y="157"/>
                </a:cxn>
                <a:cxn ang="0">
                  <a:pos x="0" y="151"/>
                </a:cxn>
                <a:cxn ang="0">
                  <a:pos x="0" y="124"/>
                </a:cxn>
                <a:cxn ang="0">
                  <a:pos x="52" y="0"/>
                </a:cxn>
              </a:cxnLst>
              <a:rect l="0" t="0" r="r" b="b"/>
              <a:pathLst>
                <a:path w="177" h="223">
                  <a:moveTo>
                    <a:pt x="52" y="0"/>
                  </a:moveTo>
                  <a:lnTo>
                    <a:pt x="52" y="0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44"/>
                  </a:lnTo>
                  <a:lnTo>
                    <a:pt x="59" y="157"/>
                  </a:lnTo>
                  <a:lnTo>
                    <a:pt x="59" y="164"/>
                  </a:lnTo>
                  <a:lnTo>
                    <a:pt x="59" y="164"/>
                  </a:lnTo>
                  <a:lnTo>
                    <a:pt x="59" y="170"/>
                  </a:lnTo>
                  <a:lnTo>
                    <a:pt x="66" y="177"/>
                  </a:lnTo>
                  <a:lnTo>
                    <a:pt x="66" y="177"/>
                  </a:lnTo>
                  <a:lnTo>
                    <a:pt x="72" y="183"/>
                  </a:lnTo>
                  <a:lnTo>
                    <a:pt x="72" y="183"/>
                  </a:lnTo>
                  <a:lnTo>
                    <a:pt x="79" y="190"/>
                  </a:lnTo>
                  <a:lnTo>
                    <a:pt x="85" y="190"/>
                  </a:lnTo>
                  <a:lnTo>
                    <a:pt x="85" y="190"/>
                  </a:lnTo>
                  <a:lnTo>
                    <a:pt x="92" y="190"/>
                  </a:lnTo>
                  <a:lnTo>
                    <a:pt x="98" y="190"/>
                  </a:lnTo>
                  <a:lnTo>
                    <a:pt x="105" y="190"/>
                  </a:lnTo>
                  <a:lnTo>
                    <a:pt x="112" y="190"/>
                  </a:lnTo>
                  <a:lnTo>
                    <a:pt x="118" y="190"/>
                  </a:lnTo>
                  <a:lnTo>
                    <a:pt x="118" y="183"/>
                  </a:lnTo>
                  <a:lnTo>
                    <a:pt x="125" y="183"/>
                  </a:lnTo>
                  <a:lnTo>
                    <a:pt x="125" y="177"/>
                  </a:lnTo>
                  <a:lnTo>
                    <a:pt x="131" y="177"/>
                  </a:lnTo>
                  <a:lnTo>
                    <a:pt x="131" y="170"/>
                  </a:lnTo>
                  <a:lnTo>
                    <a:pt x="131" y="164"/>
                  </a:lnTo>
                  <a:lnTo>
                    <a:pt x="131" y="157"/>
                  </a:lnTo>
                  <a:lnTo>
                    <a:pt x="138" y="151"/>
                  </a:lnTo>
                  <a:lnTo>
                    <a:pt x="138" y="124"/>
                  </a:lnTo>
                  <a:lnTo>
                    <a:pt x="138" y="0"/>
                  </a:lnTo>
                  <a:lnTo>
                    <a:pt x="177" y="0"/>
                  </a:lnTo>
                  <a:lnTo>
                    <a:pt x="177" y="124"/>
                  </a:lnTo>
                  <a:lnTo>
                    <a:pt x="177" y="144"/>
                  </a:lnTo>
                  <a:lnTo>
                    <a:pt x="177" y="157"/>
                  </a:lnTo>
                  <a:lnTo>
                    <a:pt x="177" y="164"/>
                  </a:lnTo>
                  <a:lnTo>
                    <a:pt x="171" y="170"/>
                  </a:lnTo>
                  <a:lnTo>
                    <a:pt x="171" y="183"/>
                  </a:lnTo>
                  <a:lnTo>
                    <a:pt x="164" y="190"/>
                  </a:lnTo>
                  <a:lnTo>
                    <a:pt x="158" y="197"/>
                  </a:lnTo>
                  <a:lnTo>
                    <a:pt x="151" y="203"/>
                  </a:lnTo>
                  <a:lnTo>
                    <a:pt x="144" y="210"/>
                  </a:lnTo>
                  <a:lnTo>
                    <a:pt x="138" y="210"/>
                  </a:lnTo>
                  <a:lnTo>
                    <a:pt x="125" y="216"/>
                  </a:lnTo>
                  <a:lnTo>
                    <a:pt x="112" y="223"/>
                  </a:lnTo>
                  <a:lnTo>
                    <a:pt x="92" y="223"/>
                  </a:lnTo>
                  <a:lnTo>
                    <a:pt x="85" y="223"/>
                  </a:lnTo>
                  <a:lnTo>
                    <a:pt x="72" y="223"/>
                  </a:lnTo>
                  <a:lnTo>
                    <a:pt x="66" y="216"/>
                  </a:lnTo>
                  <a:lnTo>
                    <a:pt x="59" y="216"/>
                  </a:lnTo>
                  <a:lnTo>
                    <a:pt x="46" y="216"/>
                  </a:lnTo>
                  <a:lnTo>
                    <a:pt x="46" y="210"/>
                  </a:lnTo>
                  <a:lnTo>
                    <a:pt x="39" y="210"/>
                  </a:lnTo>
                  <a:lnTo>
                    <a:pt x="33" y="203"/>
                  </a:lnTo>
                  <a:lnTo>
                    <a:pt x="26" y="203"/>
                  </a:lnTo>
                  <a:lnTo>
                    <a:pt x="26" y="197"/>
                  </a:lnTo>
                  <a:lnTo>
                    <a:pt x="20" y="197"/>
                  </a:lnTo>
                  <a:lnTo>
                    <a:pt x="13" y="190"/>
                  </a:lnTo>
                  <a:lnTo>
                    <a:pt x="13" y="190"/>
                  </a:lnTo>
                  <a:lnTo>
                    <a:pt x="13" y="183"/>
                  </a:lnTo>
                  <a:lnTo>
                    <a:pt x="7" y="177"/>
                  </a:lnTo>
                  <a:lnTo>
                    <a:pt x="7" y="177"/>
                  </a:lnTo>
                  <a:lnTo>
                    <a:pt x="0" y="164"/>
                  </a:lnTo>
                  <a:lnTo>
                    <a:pt x="0" y="157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37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2" name="Freeform 108"/>
            <p:cNvSpPr>
              <a:spLocks/>
            </p:cNvSpPr>
            <p:nvPr/>
          </p:nvSpPr>
          <p:spPr bwMode="auto">
            <a:xfrm>
              <a:off x="-103" y="2580"/>
              <a:ext cx="252" cy="296"/>
            </a:xfrm>
            <a:custGeom>
              <a:avLst/>
              <a:gdLst/>
              <a:ahLst/>
              <a:cxnLst>
                <a:cxn ang="0">
                  <a:pos x="0" y="216"/>
                </a:cxn>
                <a:cxn ang="0">
                  <a:pos x="0" y="216"/>
                </a:cxn>
                <a:cxn ang="0">
                  <a:pos x="0" y="0"/>
                </a:cxn>
                <a:cxn ang="0">
                  <a:pos x="46" y="0"/>
                </a:cxn>
                <a:cxn ang="0">
                  <a:pos x="145" y="131"/>
                </a:cxn>
                <a:cxn ang="0">
                  <a:pos x="151" y="0"/>
                </a:cxn>
                <a:cxn ang="0">
                  <a:pos x="184" y="0"/>
                </a:cxn>
                <a:cxn ang="0">
                  <a:pos x="184" y="216"/>
                </a:cxn>
                <a:cxn ang="0">
                  <a:pos x="145" y="216"/>
                </a:cxn>
                <a:cxn ang="0">
                  <a:pos x="46" y="91"/>
                </a:cxn>
                <a:cxn ang="0">
                  <a:pos x="40" y="216"/>
                </a:cxn>
                <a:cxn ang="0">
                  <a:pos x="0" y="216"/>
                </a:cxn>
              </a:cxnLst>
              <a:rect l="0" t="0" r="r" b="b"/>
              <a:pathLst>
                <a:path w="184" h="216">
                  <a:moveTo>
                    <a:pt x="0" y="216"/>
                  </a:moveTo>
                  <a:lnTo>
                    <a:pt x="0" y="216"/>
                  </a:lnTo>
                  <a:lnTo>
                    <a:pt x="0" y="0"/>
                  </a:lnTo>
                  <a:lnTo>
                    <a:pt x="46" y="0"/>
                  </a:lnTo>
                  <a:lnTo>
                    <a:pt x="145" y="131"/>
                  </a:lnTo>
                  <a:lnTo>
                    <a:pt x="151" y="0"/>
                  </a:lnTo>
                  <a:lnTo>
                    <a:pt x="184" y="0"/>
                  </a:lnTo>
                  <a:lnTo>
                    <a:pt x="184" y="216"/>
                  </a:lnTo>
                  <a:lnTo>
                    <a:pt x="145" y="216"/>
                  </a:lnTo>
                  <a:lnTo>
                    <a:pt x="46" y="91"/>
                  </a:lnTo>
                  <a:lnTo>
                    <a:pt x="40" y="21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310" y="2704"/>
              <a:ext cx="91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20"/>
                </a:cxn>
                <a:cxn ang="0">
                  <a:pos x="0" y="27"/>
                </a:cxn>
                <a:cxn ang="0">
                  <a:pos x="0" y="0"/>
                </a:cxn>
              </a:cxnLst>
              <a:rect l="0" t="0" r="r" b="b"/>
              <a:pathLst>
                <a:path w="66" h="27">
                  <a:moveTo>
                    <a:pt x="0" y="0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20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auto">
            <a:xfrm>
              <a:off x="221" y="2580"/>
              <a:ext cx="207" cy="296"/>
            </a:xfrm>
            <a:custGeom>
              <a:avLst/>
              <a:gdLst/>
              <a:ahLst/>
              <a:cxnLst>
                <a:cxn ang="0">
                  <a:pos x="144" y="26"/>
                </a:cxn>
                <a:cxn ang="0">
                  <a:pos x="144" y="26"/>
                </a:cxn>
                <a:cxn ang="0">
                  <a:pos x="52" y="26"/>
                </a:cxn>
                <a:cxn ang="0">
                  <a:pos x="52" y="183"/>
                </a:cxn>
                <a:cxn ang="0">
                  <a:pos x="151" y="183"/>
                </a:cxn>
                <a:cxn ang="0">
                  <a:pos x="151" y="216"/>
                </a:cxn>
                <a:cxn ang="0">
                  <a:pos x="0" y="216"/>
                </a:cxn>
                <a:cxn ang="0">
                  <a:pos x="0" y="0"/>
                </a:cxn>
                <a:cxn ang="0">
                  <a:pos x="144" y="0"/>
                </a:cxn>
                <a:cxn ang="0">
                  <a:pos x="144" y="26"/>
                </a:cxn>
              </a:cxnLst>
              <a:rect l="0" t="0" r="r" b="b"/>
              <a:pathLst>
                <a:path w="151" h="216">
                  <a:moveTo>
                    <a:pt x="144" y="26"/>
                  </a:moveTo>
                  <a:lnTo>
                    <a:pt x="144" y="26"/>
                  </a:lnTo>
                  <a:lnTo>
                    <a:pt x="52" y="26"/>
                  </a:lnTo>
                  <a:lnTo>
                    <a:pt x="52" y="183"/>
                  </a:lnTo>
                  <a:lnTo>
                    <a:pt x="151" y="183"/>
                  </a:lnTo>
                  <a:lnTo>
                    <a:pt x="151" y="216"/>
                  </a:lnTo>
                  <a:lnTo>
                    <a:pt x="0" y="216"/>
                  </a:lnTo>
                  <a:lnTo>
                    <a:pt x="0" y="0"/>
                  </a:lnTo>
                  <a:lnTo>
                    <a:pt x="144" y="0"/>
                  </a:lnTo>
                  <a:lnTo>
                    <a:pt x="144" y="26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5" name="Freeform 111"/>
            <p:cNvSpPr>
              <a:spLocks/>
            </p:cNvSpPr>
            <p:nvPr/>
          </p:nvSpPr>
          <p:spPr bwMode="auto">
            <a:xfrm>
              <a:off x="-1776" y="2580"/>
              <a:ext cx="242" cy="287"/>
            </a:xfrm>
            <a:custGeom>
              <a:avLst/>
              <a:gdLst/>
              <a:ahLst/>
              <a:cxnLst>
                <a:cxn ang="0">
                  <a:pos x="53" y="111"/>
                </a:cxn>
                <a:cxn ang="0">
                  <a:pos x="53" y="111"/>
                </a:cxn>
                <a:cxn ang="0">
                  <a:pos x="53" y="210"/>
                </a:cxn>
                <a:cxn ang="0">
                  <a:pos x="0" y="210"/>
                </a:cxn>
                <a:cxn ang="0">
                  <a:pos x="0" y="0"/>
                </a:cxn>
                <a:cxn ang="0">
                  <a:pos x="53" y="0"/>
                </a:cxn>
                <a:cxn ang="0">
                  <a:pos x="53" y="91"/>
                </a:cxn>
                <a:cxn ang="0">
                  <a:pos x="138" y="0"/>
                </a:cxn>
                <a:cxn ang="0">
                  <a:pos x="171" y="0"/>
                </a:cxn>
                <a:cxn ang="0">
                  <a:pos x="99" y="85"/>
                </a:cxn>
                <a:cxn ang="0">
                  <a:pos x="177" y="210"/>
                </a:cxn>
                <a:cxn ang="0">
                  <a:pos x="118" y="210"/>
                </a:cxn>
                <a:cxn ang="0">
                  <a:pos x="53" y="111"/>
                </a:cxn>
              </a:cxnLst>
              <a:rect l="0" t="0" r="r" b="b"/>
              <a:pathLst>
                <a:path w="177" h="210">
                  <a:moveTo>
                    <a:pt x="53" y="111"/>
                  </a:moveTo>
                  <a:lnTo>
                    <a:pt x="53" y="111"/>
                  </a:lnTo>
                  <a:lnTo>
                    <a:pt x="53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91"/>
                  </a:lnTo>
                  <a:lnTo>
                    <a:pt x="138" y="0"/>
                  </a:lnTo>
                  <a:lnTo>
                    <a:pt x="171" y="0"/>
                  </a:lnTo>
                  <a:lnTo>
                    <a:pt x="99" y="85"/>
                  </a:lnTo>
                  <a:lnTo>
                    <a:pt x="177" y="210"/>
                  </a:lnTo>
                  <a:lnTo>
                    <a:pt x="118" y="210"/>
                  </a:lnTo>
                  <a:lnTo>
                    <a:pt x="53" y="111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6" name="Freeform 112"/>
            <p:cNvSpPr>
              <a:spLocks/>
            </p:cNvSpPr>
            <p:nvPr/>
          </p:nvSpPr>
          <p:spPr bwMode="auto">
            <a:xfrm>
              <a:off x="-787" y="2580"/>
              <a:ext cx="279" cy="287"/>
            </a:xfrm>
            <a:custGeom>
              <a:avLst/>
              <a:gdLst/>
              <a:ahLst/>
              <a:cxnLst>
                <a:cxn ang="0">
                  <a:pos x="86" y="157"/>
                </a:cxn>
                <a:cxn ang="0">
                  <a:pos x="86" y="157"/>
                </a:cxn>
                <a:cxn ang="0">
                  <a:pos x="33" y="65"/>
                </a:cxn>
                <a:cxn ang="0">
                  <a:pos x="33" y="210"/>
                </a:cxn>
                <a:cxn ang="0">
                  <a:pos x="0" y="210"/>
                </a:cxn>
                <a:cxn ang="0">
                  <a:pos x="0" y="0"/>
                </a:cxn>
                <a:cxn ang="0">
                  <a:pos x="40" y="0"/>
                </a:cxn>
                <a:cxn ang="0">
                  <a:pos x="105" y="98"/>
                </a:cxn>
                <a:cxn ang="0">
                  <a:pos x="164" y="0"/>
                </a:cxn>
                <a:cxn ang="0">
                  <a:pos x="204" y="0"/>
                </a:cxn>
                <a:cxn ang="0">
                  <a:pos x="204" y="210"/>
                </a:cxn>
                <a:cxn ang="0">
                  <a:pos x="158" y="210"/>
                </a:cxn>
                <a:cxn ang="0">
                  <a:pos x="158" y="65"/>
                </a:cxn>
                <a:cxn ang="0">
                  <a:pos x="105" y="157"/>
                </a:cxn>
                <a:cxn ang="0">
                  <a:pos x="86" y="157"/>
                </a:cxn>
              </a:cxnLst>
              <a:rect l="0" t="0" r="r" b="b"/>
              <a:pathLst>
                <a:path w="204" h="210">
                  <a:moveTo>
                    <a:pt x="86" y="157"/>
                  </a:moveTo>
                  <a:lnTo>
                    <a:pt x="86" y="157"/>
                  </a:lnTo>
                  <a:lnTo>
                    <a:pt x="33" y="65"/>
                  </a:lnTo>
                  <a:lnTo>
                    <a:pt x="33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105" y="98"/>
                  </a:lnTo>
                  <a:lnTo>
                    <a:pt x="164" y="0"/>
                  </a:lnTo>
                  <a:lnTo>
                    <a:pt x="204" y="0"/>
                  </a:lnTo>
                  <a:lnTo>
                    <a:pt x="204" y="210"/>
                  </a:lnTo>
                  <a:lnTo>
                    <a:pt x="158" y="210"/>
                  </a:lnTo>
                  <a:lnTo>
                    <a:pt x="158" y="65"/>
                  </a:lnTo>
                  <a:lnTo>
                    <a:pt x="105" y="157"/>
                  </a:lnTo>
                  <a:lnTo>
                    <a:pt x="86" y="157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auto">
            <a:xfrm>
              <a:off x="-1146" y="2580"/>
              <a:ext cx="278" cy="287"/>
            </a:xfrm>
            <a:custGeom>
              <a:avLst/>
              <a:gdLst/>
              <a:ahLst/>
              <a:cxnLst>
                <a:cxn ang="0">
                  <a:pos x="85" y="157"/>
                </a:cxn>
                <a:cxn ang="0">
                  <a:pos x="85" y="157"/>
                </a:cxn>
                <a:cxn ang="0">
                  <a:pos x="33" y="65"/>
                </a:cxn>
                <a:cxn ang="0">
                  <a:pos x="33" y="210"/>
                </a:cxn>
                <a:cxn ang="0">
                  <a:pos x="0" y="210"/>
                </a:cxn>
                <a:cxn ang="0">
                  <a:pos x="0" y="0"/>
                </a:cxn>
                <a:cxn ang="0">
                  <a:pos x="46" y="0"/>
                </a:cxn>
                <a:cxn ang="0">
                  <a:pos x="105" y="98"/>
                </a:cxn>
                <a:cxn ang="0">
                  <a:pos x="164" y="0"/>
                </a:cxn>
                <a:cxn ang="0">
                  <a:pos x="203" y="0"/>
                </a:cxn>
                <a:cxn ang="0">
                  <a:pos x="203" y="210"/>
                </a:cxn>
                <a:cxn ang="0">
                  <a:pos x="157" y="210"/>
                </a:cxn>
                <a:cxn ang="0">
                  <a:pos x="157" y="65"/>
                </a:cxn>
                <a:cxn ang="0">
                  <a:pos x="105" y="157"/>
                </a:cxn>
                <a:cxn ang="0">
                  <a:pos x="85" y="157"/>
                </a:cxn>
              </a:cxnLst>
              <a:rect l="0" t="0" r="r" b="b"/>
              <a:pathLst>
                <a:path w="203" h="210">
                  <a:moveTo>
                    <a:pt x="85" y="157"/>
                  </a:moveTo>
                  <a:lnTo>
                    <a:pt x="85" y="157"/>
                  </a:lnTo>
                  <a:lnTo>
                    <a:pt x="33" y="65"/>
                  </a:lnTo>
                  <a:lnTo>
                    <a:pt x="33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46" y="0"/>
                  </a:lnTo>
                  <a:lnTo>
                    <a:pt x="105" y="98"/>
                  </a:lnTo>
                  <a:lnTo>
                    <a:pt x="164" y="0"/>
                  </a:lnTo>
                  <a:lnTo>
                    <a:pt x="203" y="0"/>
                  </a:lnTo>
                  <a:lnTo>
                    <a:pt x="203" y="210"/>
                  </a:lnTo>
                  <a:lnTo>
                    <a:pt x="157" y="210"/>
                  </a:lnTo>
                  <a:lnTo>
                    <a:pt x="157" y="65"/>
                  </a:lnTo>
                  <a:lnTo>
                    <a:pt x="105" y="157"/>
                  </a:lnTo>
                  <a:lnTo>
                    <a:pt x="85" y="157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8" name="Freeform 114"/>
            <p:cNvSpPr>
              <a:spLocks/>
            </p:cNvSpPr>
            <p:nvPr/>
          </p:nvSpPr>
          <p:spPr bwMode="auto">
            <a:xfrm>
              <a:off x="-606" y="1859"/>
              <a:ext cx="8" cy="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7"/>
                </a:cxn>
                <a:cxn ang="0">
                  <a:pos x="0" y="7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39" name="Freeform 115"/>
            <p:cNvSpPr>
              <a:spLocks/>
            </p:cNvSpPr>
            <p:nvPr/>
          </p:nvSpPr>
          <p:spPr bwMode="auto">
            <a:xfrm>
              <a:off x="-1120" y="816"/>
              <a:ext cx="890" cy="1106"/>
            </a:xfrm>
            <a:custGeom>
              <a:avLst/>
              <a:gdLst/>
              <a:ahLst/>
              <a:cxnLst>
                <a:cxn ang="0">
                  <a:pos x="394" y="0"/>
                </a:cxn>
                <a:cxn ang="0">
                  <a:pos x="407" y="0"/>
                </a:cxn>
                <a:cxn ang="0">
                  <a:pos x="421" y="0"/>
                </a:cxn>
                <a:cxn ang="0">
                  <a:pos x="650" y="0"/>
                </a:cxn>
                <a:cxn ang="0">
                  <a:pos x="650" y="236"/>
                </a:cxn>
                <a:cxn ang="0">
                  <a:pos x="637" y="302"/>
                </a:cxn>
                <a:cxn ang="0">
                  <a:pos x="624" y="368"/>
                </a:cxn>
                <a:cxn ang="0">
                  <a:pos x="618" y="400"/>
                </a:cxn>
                <a:cxn ang="0">
                  <a:pos x="604" y="446"/>
                </a:cxn>
                <a:cxn ang="0">
                  <a:pos x="585" y="486"/>
                </a:cxn>
                <a:cxn ang="0">
                  <a:pos x="558" y="545"/>
                </a:cxn>
                <a:cxn ang="0">
                  <a:pos x="539" y="571"/>
                </a:cxn>
                <a:cxn ang="0">
                  <a:pos x="526" y="604"/>
                </a:cxn>
                <a:cxn ang="0">
                  <a:pos x="486" y="656"/>
                </a:cxn>
                <a:cxn ang="0">
                  <a:pos x="453" y="689"/>
                </a:cxn>
                <a:cxn ang="0">
                  <a:pos x="434" y="715"/>
                </a:cxn>
                <a:cxn ang="0">
                  <a:pos x="401" y="748"/>
                </a:cxn>
                <a:cxn ang="0">
                  <a:pos x="381" y="768"/>
                </a:cxn>
                <a:cxn ang="0">
                  <a:pos x="381" y="768"/>
                </a:cxn>
                <a:cxn ang="0">
                  <a:pos x="368" y="775"/>
                </a:cxn>
                <a:cxn ang="0">
                  <a:pos x="329" y="807"/>
                </a:cxn>
                <a:cxn ang="0">
                  <a:pos x="302" y="788"/>
                </a:cxn>
                <a:cxn ang="0">
                  <a:pos x="283" y="775"/>
                </a:cxn>
                <a:cxn ang="0">
                  <a:pos x="256" y="755"/>
                </a:cxn>
                <a:cxn ang="0">
                  <a:pos x="237" y="735"/>
                </a:cxn>
                <a:cxn ang="0">
                  <a:pos x="217" y="715"/>
                </a:cxn>
                <a:cxn ang="0">
                  <a:pos x="197" y="689"/>
                </a:cxn>
                <a:cxn ang="0">
                  <a:pos x="158" y="650"/>
                </a:cxn>
                <a:cxn ang="0">
                  <a:pos x="138" y="624"/>
                </a:cxn>
                <a:cxn ang="0">
                  <a:pos x="125" y="597"/>
                </a:cxn>
                <a:cxn ang="0">
                  <a:pos x="92" y="551"/>
                </a:cxn>
                <a:cxn ang="0">
                  <a:pos x="66" y="499"/>
                </a:cxn>
                <a:cxn ang="0">
                  <a:pos x="53" y="459"/>
                </a:cxn>
                <a:cxn ang="0">
                  <a:pos x="40" y="433"/>
                </a:cxn>
                <a:cxn ang="0">
                  <a:pos x="33" y="400"/>
                </a:cxn>
                <a:cxn ang="0">
                  <a:pos x="20" y="361"/>
                </a:cxn>
                <a:cxn ang="0">
                  <a:pos x="14" y="328"/>
                </a:cxn>
                <a:cxn ang="0">
                  <a:pos x="7" y="295"/>
                </a:cxn>
                <a:cxn ang="0">
                  <a:pos x="0" y="243"/>
                </a:cxn>
                <a:cxn ang="0">
                  <a:pos x="0" y="210"/>
                </a:cxn>
                <a:cxn ang="0">
                  <a:pos x="0" y="171"/>
                </a:cxn>
                <a:cxn ang="0">
                  <a:pos x="0" y="125"/>
                </a:cxn>
                <a:cxn ang="0">
                  <a:pos x="0" y="7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89" y="0"/>
                </a:cxn>
                <a:cxn ang="0">
                  <a:pos x="394" y="0"/>
                </a:cxn>
              </a:cxnLst>
              <a:rect l="0" t="0" r="r" b="b"/>
              <a:pathLst>
                <a:path w="650" h="807">
                  <a:moveTo>
                    <a:pt x="394" y="0"/>
                  </a:moveTo>
                  <a:lnTo>
                    <a:pt x="394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14" y="0"/>
                  </a:lnTo>
                  <a:lnTo>
                    <a:pt x="421" y="0"/>
                  </a:lnTo>
                  <a:lnTo>
                    <a:pt x="650" y="0"/>
                  </a:lnTo>
                  <a:lnTo>
                    <a:pt x="650" y="0"/>
                  </a:lnTo>
                  <a:lnTo>
                    <a:pt x="650" y="203"/>
                  </a:lnTo>
                  <a:lnTo>
                    <a:pt x="650" y="236"/>
                  </a:lnTo>
                  <a:lnTo>
                    <a:pt x="644" y="269"/>
                  </a:lnTo>
                  <a:lnTo>
                    <a:pt x="637" y="302"/>
                  </a:lnTo>
                  <a:lnTo>
                    <a:pt x="637" y="335"/>
                  </a:lnTo>
                  <a:lnTo>
                    <a:pt x="624" y="368"/>
                  </a:lnTo>
                  <a:lnTo>
                    <a:pt x="624" y="381"/>
                  </a:lnTo>
                  <a:lnTo>
                    <a:pt x="618" y="400"/>
                  </a:lnTo>
                  <a:lnTo>
                    <a:pt x="611" y="427"/>
                  </a:lnTo>
                  <a:lnTo>
                    <a:pt x="604" y="446"/>
                  </a:lnTo>
                  <a:lnTo>
                    <a:pt x="598" y="459"/>
                  </a:lnTo>
                  <a:lnTo>
                    <a:pt x="585" y="486"/>
                  </a:lnTo>
                  <a:lnTo>
                    <a:pt x="572" y="519"/>
                  </a:lnTo>
                  <a:lnTo>
                    <a:pt x="558" y="545"/>
                  </a:lnTo>
                  <a:lnTo>
                    <a:pt x="552" y="558"/>
                  </a:lnTo>
                  <a:lnTo>
                    <a:pt x="539" y="571"/>
                  </a:lnTo>
                  <a:lnTo>
                    <a:pt x="532" y="584"/>
                  </a:lnTo>
                  <a:lnTo>
                    <a:pt x="526" y="604"/>
                  </a:lnTo>
                  <a:lnTo>
                    <a:pt x="506" y="630"/>
                  </a:lnTo>
                  <a:lnTo>
                    <a:pt x="486" y="656"/>
                  </a:lnTo>
                  <a:lnTo>
                    <a:pt x="467" y="683"/>
                  </a:lnTo>
                  <a:lnTo>
                    <a:pt x="453" y="689"/>
                  </a:lnTo>
                  <a:lnTo>
                    <a:pt x="447" y="702"/>
                  </a:lnTo>
                  <a:lnTo>
                    <a:pt x="434" y="715"/>
                  </a:lnTo>
                  <a:lnTo>
                    <a:pt x="427" y="722"/>
                  </a:lnTo>
                  <a:lnTo>
                    <a:pt x="401" y="748"/>
                  </a:lnTo>
                  <a:lnTo>
                    <a:pt x="381" y="761"/>
                  </a:lnTo>
                  <a:lnTo>
                    <a:pt x="381" y="768"/>
                  </a:lnTo>
                  <a:lnTo>
                    <a:pt x="381" y="768"/>
                  </a:lnTo>
                  <a:lnTo>
                    <a:pt x="381" y="768"/>
                  </a:lnTo>
                  <a:lnTo>
                    <a:pt x="381" y="768"/>
                  </a:lnTo>
                  <a:lnTo>
                    <a:pt x="368" y="775"/>
                  </a:lnTo>
                  <a:lnTo>
                    <a:pt x="355" y="788"/>
                  </a:lnTo>
                  <a:lnTo>
                    <a:pt x="329" y="807"/>
                  </a:lnTo>
                  <a:lnTo>
                    <a:pt x="316" y="801"/>
                  </a:lnTo>
                  <a:lnTo>
                    <a:pt x="302" y="788"/>
                  </a:lnTo>
                  <a:lnTo>
                    <a:pt x="289" y="781"/>
                  </a:lnTo>
                  <a:lnTo>
                    <a:pt x="283" y="775"/>
                  </a:lnTo>
                  <a:lnTo>
                    <a:pt x="270" y="761"/>
                  </a:lnTo>
                  <a:lnTo>
                    <a:pt x="256" y="755"/>
                  </a:lnTo>
                  <a:lnTo>
                    <a:pt x="250" y="742"/>
                  </a:lnTo>
                  <a:lnTo>
                    <a:pt x="237" y="735"/>
                  </a:lnTo>
                  <a:lnTo>
                    <a:pt x="224" y="722"/>
                  </a:lnTo>
                  <a:lnTo>
                    <a:pt x="217" y="715"/>
                  </a:lnTo>
                  <a:lnTo>
                    <a:pt x="204" y="702"/>
                  </a:lnTo>
                  <a:lnTo>
                    <a:pt x="197" y="689"/>
                  </a:lnTo>
                  <a:lnTo>
                    <a:pt x="178" y="670"/>
                  </a:lnTo>
                  <a:lnTo>
                    <a:pt x="158" y="650"/>
                  </a:lnTo>
                  <a:lnTo>
                    <a:pt x="151" y="637"/>
                  </a:lnTo>
                  <a:lnTo>
                    <a:pt x="138" y="624"/>
                  </a:lnTo>
                  <a:lnTo>
                    <a:pt x="132" y="610"/>
                  </a:lnTo>
                  <a:lnTo>
                    <a:pt x="125" y="597"/>
                  </a:lnTo>
                  <a:lnTo>
                    <a:pt x="105" y="578"/>
                  </a:lnTo>
                  <a:lnTo>
                    <a:pt x="92" y="551"/>
                  </a:lnTo>
                  <a:lnTo>
                    <a:pt x="79" y="525"/>
                  </a:lnTo>
                  <a:lnTo>
                    <a:pt x="66" y="499"/>
                  </a:lnTo>
                  <a:lnTo>
                    <a:pt x="60" y="473"/>
                  </a:lnTo>
                  <a:lnTo>
                    <a:pt x="53" y="459"/>
                  </a:lnTo>
                  <a:lnTo>
                    <a:pt x="46" y="446"/>
                  </a:lnTo>
                  <a:lnTo>
                    <a:pt x="40" y="433"/>
                  </a:lnTo>
                  <a:lnTo>
                    <a:pt x="33" y="413"/>
                  </a:lnTo>
                  <a:lnTo>
                    <a:pt x="33" y="400"/>
                  </a:lnTo>
                  <a:lnTo>
                    <a:pt x="27" y="381"/>
                  </a:lnTo>
                  <a:lnTo>
                    <a:pt x="20" y="361"/>
                  </a:lnTo>
                  <a:lnTo>
                    <a:pt x="20" y="348"/>
                  </a:lnTo>
                  <a:lnTo>
                    <a:pt x="14" y="328"/>
                  </a:lnTo>
                  <a:lnTo>
                    <a:pt x="14" y="315"/>
                  </a:lnTo>
                  <a:lnTo>
                    <a:pt x="7" y="295"/>
                  </a:lnTo>
                  <a:lnTo>
                    <a:pt x="7" y="276"/>
                  </a:lnTo>
                  <a:lnTo>
                    <a:pt x="0" y="243"/>
                  </a:lnTo>
                  <a:lnTo>
                    <a:pt x="0" y="223"/>
                  </a:lnTo>
                  <a:lnTo>
                    <a:pt x="0" y="210"/>
                  </a:lnTo>
                  <a:lnTo>
                    <a:pt x="0" y="190"/>
                  </a:lnTo>
                  <a:lnTo>
                    <a:pt x="0" y="171"/>
                  </a:lnTo>
                  <a:lnTo>
                    <a:pt x="0" y="151"/>
                  </a:lnTo>
                  <a:lnTo>
                    <a:pt x="0" y="125"/>
                  </a:lnTo>
                  <a:lnTo>
                    <a:pt x="0" y="98"/>
                  </a:lnTo>
                  <a:lnTo>
                    <a:pt x="0" y="79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0" name="Freeform 116"/>
            <p:cNvSpPr>
              <a:spLocks/>
            </p:cNvSpPr>
            <p:nvPr/>
          </p:nvSpPr>
          <p:spPr bwMode="auto">
            <a:xfrm>
              <a:off x="-1083" y="843"/>
              <a:ext cx="790" cy="927"/>
            </a:xfrm>
            <a:custGeom>
              <a:avLst/>
              <a:gdLst/>
              <a:ahLst/>
              <a:cxnLst>
                <a:cxn ang="0">
                  <a:pos x="558" y="46"/>
                </a:cxn>
                <a:cxn ang="0">
                  <a:pos x="551" y="98"/>
                </a:cxn>
                <a:cxn ang="0">
                  <a:pos x="486" y="137"/>
                </a:cxn>
                <a:cxn ang="0">
                  <a:pos x="426" y="151"/>
                </a:cxn>
                <a:cxn ang="0">
                  <a:pos x="407" y="190"/>
                </a:cxn>
                <a:cxn ang="0">
                  <a:pos x="446" y="216"/>
                </a:cxn>
                <a:cxn ang="0">
                  <a:pos x="505" y="262"/>
                </a:cxn>
                <a:cxn ang="0">
                  <a:pos x="505" y="308"/>
                </a:cxn>
                <a:cxn ang="0">
                  <a:pos x="512" y="354"/>
                </a:cxn>
                <a:cxn ang="0">
                  <a:pos x="459" y="367"/>
                </a:cxn>
                <a:cxn ang="0">
                  <a:pos x="420" y="315"/>
                </a:cxn>
                <a:cxn ang="0">
                  <a:pos x="400" y="282"/>
                </a:cxn>
                <a:cxn ang="0">
                  <a:pos x="420" y="203"/>
                </a:cxn>
                <a:cxn ang="0">
                  <a:pos x="348" y="282"/>
                </a:cxn>
                <a:cxn ang="0">
                  <a:pos x="367" y="433"/>
                </a:cxn>
                <a:cxn ang="0">
                  <a:pos x="400" y="499"/>
                </a:cxn>
                <a:cxn ang="0">
                  <a:pos x="440" y="485"/>
                </a:cxn>
                <a:cxn ang="0">
                  <a:pos x="361" y="584"/>
                </a:cxn>
                <a:cxn ang="0">
                  <a:pos x="275" y="663"/>
                </a:cxn>
                <a:cxn ang="0">
                  <a:pos x="361" y="505"/>
                </a:cxn>
                <a:cxn ang="0">
                  <a:pos x="302" y="466"/>
                </a:cxn>
                <a:cxn ang="0">
                  <a:pos x="256" y="505"/>
                </a:cxn>
                <a:cxn ang="0">
                  <a:pos x="216" y="558"/>
                </a:cxn>
                <a:cxn ang="0">
                  <a:pos x="164" y="538"/>
                </a:cxn>
                <a:cxn ang="0">
                  <a:pos x="190" y="485"/>
                </a:cxn>
                <a:cxn ang="0">
                  <a:pos x="216" y="446"/>
                </a:cxn>
                <a:cxn ang="0">
                  <a:pos x="315" y="446"/>
                </a:cxn>
                <a:cxn ang="0">
                  <a:pos x="275" y="426"/>
                </a:cxn>
                <a:cxn ang="0">
                  <a:pos x="236" y="393"/>
                </a:cxn>
                <a:cxn ang="0">
                  <a:pos x="190" y="354"/>
                </a:cxn>
                <a:cxn ang="0">
                  <a:pos x="210" y="321"/>
                </a:cxn>
                <a:cxn ang="0">
                  <a:pos x="262" y="354"/>
                </a:cxn>
                <a:cxn ang="0">
                  <a:pos x="295" y="426"/>
                </a:cxn>
                <a:cxn ang="0">
                  <a:pos x="348" y="420"/>
                </a:cxn>
                <a:cxn ang="0">
                  <a:pos x="216" y="269"/>
                </a:cxn>
                <a:cxn ang="0">
                  <a:pos x="151" y="295"/>
                </a:cxn>
                <a:cxn ang="0">
                  <a:pos x="92" y="302"/>
                </a:cxn>
                <a:cxn ang="0">
                  <a:pos x="124" y="249"/>
                </a:cxn>
                <a:cxn ang="0">
                  <a:pos x="197" y="249"/>
                </a:cxn>
                <a:cxn ang="0">
                  <a:pos x="229" y="249"/>
                </a:cxn>
                <a:cxn ang="0">
                  <a:pos x="151" y="190"/>
                </a:cxn>
                <a:cxn ang="0">
                  <a:pos x="39" y="170"/>
                </a:cxn>
                <a:cxn ang="0">
                  <a:pos x="26" y="118"/>
                </a:cxn>
                <a:cxn ang="0">
                  <a:pos x="0" y="19"/>
                </a:cxn>
                <a:cxn ang="0">
                  <a:pos x="72" y="39"/>
                </a:cxn>
                <a:cxn ang="0">
                  <a:pos x="118" y="65"/>
                </a:cxn>
                <a:cxn ang="0">
                  <a:pos x="151" y="105"/>
                </a:cxn>
                <a:cxn ang="0">
                  <a:pos x="170" y="203"/>
                </a:cxn>
                <a:cxn ang="0">
                  <a:pos x="315" y="328"/>
                </a:cxn>
                <a:cxn ang="0">
                  <a:pos x="321" y="236"/>
                </a:cxn>
                <a:cxn ang="0">
                  <a:pos x="249" y="170"/>
                </a:cxn>
                <a:cxn ang="0">
                  <a:pos x="243" y="118"/>
                </a:cxn>
                <a:cxn ang="0">
                  <a:pos x="275" y="98"/>
                </a:cxn>
                <a:cxn ang="0">
                  <a:pos x="308" y="131"/>
                </a:cxn>
                <a:cxn ang="0">
                  <a:pos x="328" y="177"/>
                </a:cxn>
                <a:cxn ang="0">
                  <a:pos x="335" y="249"/>
                </a:cxn>
                <a:cxn ang="0">
                  <a:pos x="387" y="197"/>
                </a:cxn>
                <a:cxn ang="0">
                  <a:pos x="374" y="144"/>
                </a:cxn>
                <a:cxn ang="0">
                  <a:pos x="400" y="78"/>
                </a:cxn>
                <a:cxn ang="0">
                  <a:pos x="446" y="46"/>
                </a:cxn>
              </a:cxnLst>
              <a:rect l="0" t="0" r="r" b="b"/>
              <a:pathLst>
                <a:path w="577" h="676">
                  <a:moveTo>
                    <a:pt x="518" y="0"/>
                  </a:moveTo>
                  <a:lnTo>
                    <a:pt x="518" y="0"/>
                  </a:lnTo>
                  <a:lnTo>
                    <a:pt x="512" y="6"/>
                  </a:lnTo>
                  <a:lnTo>
                    <a:pt x="512" y="13"/>
                  </a:lnTo>
                  <a:lnTo>
                    <a:pt x="512" y="19"/>
                  </a:lnTo>
                  <a:lnTo>
                    <a:pt x="512" y="19"/>
                  </a:lnTo>
                  <a:lnTo>
                    <a:pt x="512" y="26"/>
                  </a:lnTo>
                  <a:lnTo>
                    <a:pt x="518" y="26"/>
                  </a:lnTo>
                  <a:lnTo>
                    <a:pt x="518" y="32"/>
                  </a:lnTo>
                  <a:lnTo>
                    <a:pt x="525" y="32"/>
                  </a:lnTo>
                  <a:lnTo>
                    <a:pt x="525" y="32"/>
                  </a:lnTo>
                  <a:lnTo>
                    <a:pt x="525" y="39"/>
                  </a:lnTo>
                  <a:lnTo>
                    <a:pt x="531" y="39"/>
                  </a:lnTo>
                  <a:lnTo>
                    <a:pt x="531" y="39"/>
                  </a:lnTo>
                  <a:lnTo>
                    <a:pt x="538" y="39"/>
                  </a:lnTo>
                  <a:lnTo>
                    <a:pt x="545" y="39"/>
                  </a:lnTo>
                  <a:lnTo>
                    <a:pt x="551" y="46"/>
                  </a:lnTo>
                  <a:lnTo>
                    <a:pt x="558" y="46"/>
                  </a:lnTo>
                  <a:lnTo>
                    <a:pt x="577" y="39"/>
                  </a:lnTo>
                  <a:lnTo>
                    <a:pt x="571" y="46"/>
                  </a:lnTo>
                  <a:lnTo>
                    <a:pt x="564" y="46"/>
                  </a:lnTo>
                  <a:lnTo>
                    <a:pt x="558" y="52"/>
                  </a:lnTo>
                  <a:lnTo>
                    <a:pt x="551" y="59"/>
                  </a:lnTo>
                  <a:lnTo>
                    <a:pt x="545" y="59"/>
                  </a:lnTo>
                  <a:lnTo>
                    <a:pt x="545" y="65"/>
                  </a:lnTo>
                  <a:lnTo>
                    <a:pt x="545" y="65"/>
                  </a:lnTo>
                  <a:lnTo>
                    <a:pt x="538" y="72"/>
                  </a:lnTo>
                  <a:lnTo>
                    <a:pt x="538" y="72"/>
                  </a:lnTo>
                  <a:lnTo>
                    <a:pt x="538" y="78"/>
                  </a:lnTo>
                  <a:lnTo>
                    <a:pt x="538" y="78"/>
                  </a:lnTo>
                  <a:lnTo>
                    <a:pt x="538" y="85"/>
                  </a:lnTo>
                  <a:lnTo>
                    <a:pt x="538" y="92"/>
                  </a:lnTo>
                  <a:lnTo>
                    <a:pt x="545" y="92"/>
                  </a:lnTo>
                  <a:lnTo>
                    <a:pt x="545" y="98"/>
                  </a:lnTo>
                  <a:lnTo>
                    <a:pt x="545" y="98"/>
                  </a:lnTo>
                  <a:lnTo>
                    <a:pt x="551" y="98"/>
                  </a:lnTo>
                  <a:lnTo>
                    <a:pt x="551" y="105"/>
                  </a:lnTo>
                  <a:lnTo>
                    <a:pt x="558" y="105"/>
                  </a:lnTo>
                  <a:lnTo>
                    <a:pt x="558" y="105"/>
                  </a:lnTo>
                  <a:lnTo>
                    <a:pt x="551" y="105"/>
                  </a:lnTo>
                  <a:lnTo>
                    <a:pt x="545" y="105"/>
                  </a:lnTo>
                  <a:lnTo>
                    <a:pt x="531" y="105"/>
                  </a:lnTo>
                  <a:lnTo>
                    <a:pt x="525" y="111"/>
                  </a:lnTo>
                  <a:lnTo>
                    <a:pt x="518" y="111"/>
                  </a:lnTo>
                  <a:lnTo>
                    <a:pt x="512" y="111"/>
                  </a:lnTo>
                  <a:lnTo>
                    <a:pt x="505" y="118"/>
                  </a:lnTo>
                  <a:lnTo>
                    <a:pt x="499" y="118"/>
                  </a:lnTo>
                  <a:lnTo>
                    <a:pt x="499" y="124"/>
                  </a:lnTo>
                  <a:lnTo>
                    <a:pt x="499" y="124"/>
                  </a:lnTo>
                  <a:lnTo>
                    <a:pt x="499" y="131"/>
                  </a:lnTo>
                  <a:lnTo>
                    <a:pt x="499" y="137"/>
                  </a:lnTo>
                  <a:lnTo>
                    <a:pt x="499" y="144"/>
                  </a:lnTo>
                  <a:lnTo>
                    <a:pt x="492" y="137"/>
                  </a:lnTo>
                  <a:lnTo>
                    <a:pt x="486" y="137"/>
                  </a:lnTo>
                  <a:lnTo>
                    <a:pt x="479" y="137"/>
                  </a:lnTo>
                  <a:lnTo>
                    <a:pt x="479" y="137"/>
                  </a:lnTo>
                  <a:lnTo>
                    <a:pt x="472" y="137"/>
                  </a:lnTo>
                  <a:lnTo>
                    <a:pt x="472" y="137"/>
                  </a:lnTo>
                  <a:lnTo>
                    <a:pt x="466" y="144"/>
                  </a:lnTo>
                  <a:lnTo>
                    <a:pt x="466" y="151"/>
                  </a:lnTo>
                  <a:lnTo>
                    <a:pt x="459" y="151"/>
                  </a:lnTo>
                  <a:lnTo>
                    <a:pt x="459" y="157"/>
                  </a:lnTo>
                  <a:lnTo>
                    <a:pt x="453" y="151"/>
                  </a:lnTo>
                  <a:lnTo>
                    <a:pt x="446" y="151"/>
                  </a:lnTo>
                  <a:lnTo>
                    <a:pt x="446" y="151"/>
                  </a:lnTo>
                  <a:lnTo>
                    <a:pt x="440" y="144"/>
                  </a:lnTo>
                  <a:lnTo>
                    <a:pt x="440" y="144"/>
                  </a:lnTo>
                  <a:lnTo>
                    <a:pt x="433" y="144"/>
                  </a:lnTo>
                  <a:lnTo>
                    <a:pt x="433" y="144"/>
                  </a:lnTo>
                  <a:lnTo>
                    <a:pt x="426" y="144"/>
                  </a:lnTo>
                  <a:lnTo>
                    <a:pt x="426" y="151"/>
                  </a:lnTo>
                  <a:lnTo>
                    <a:pt x="426" y="151"/>
                  </a:lnTo>
                  <a:lnTo>
                    <a:pt x="420" y="151"/>
                  </a:lnTo>
                  <a:lnTo>
                    <a:pt x="413" y="151"/>
                  </a:lnTo>
                  <a:lnTo>
                    <a:pt x="407" y="157"/>
                  </a:lnTo>
                  <a:lnTo>
                    <a:pt x="407" y="164"/>
                  </a:lnTo>
                  <a:lnTo>
                    <a:pt x="400" y="164"/>
                  </a:lnTo>
                  <a:lnTo>
                    <a:pt x="400" y="170"/>
                  </a:lnTo>
                  <a:lnTo>
                    <a:pt x="394" y="177"/>
                  </a:lnTo>
                  <a:lnTo>
                    <a:pt x="394" y="183"/>
                  </a:lnTo>
                  <a:lnTo>
                    <a:pt x="394" y="183"/>
                  </a:lnTo>
                  <a:lnTo>
                    <a:pt x="394" y="190"/>
                  </a:lnTo>
                  <a:lnTo>
                    <a:pt x="394" y="190"/>
                  </a:lnTo>
                  <a:lnTo>
                    <a:pt x="394" y="190"/>
                  </a:lnTo>
                  <a:lnTo>
                    <a:pt x="400" y="190"/>
                  </a:lnTo>
                  <a:lnTo>
                    <a:pt x="400" y="190"/>
                  </a:lnTo>
                  <a:lnTo>
                    <a:pt x="400" y="190"/>
                  </a:lnTo>
                  <a:lnTo>
                    <a:pt x="407" y="190"/>
                  </a:lnTo>
                  <a:lnTo>
                    <a:pt x="407" y="190"/>
                  </a:lnTo>
                  <a:lnTo>
                    <a:pt x="407" y="190"/>
                  </a:lnTo>
                  <a:lnTo>
                    <a:pt x="413" y="190"/>
                  </a:lnTo>
                  <a:lnTo>
                    <a:pt x="413" y="183"/>
                  </a:lnTo>
                  <a:lnTo>
                    <a:pt x="420" y="177"/>
                  </a:lnTo>
                  <a:lnTo>
                    <a:pt x="426" y="170"/>
                  </a:lnTo>
                  <a:lnTo>
                    <a:pt x="426" y="170"/>
                  </a:lnTo>
                  <a:lnTo>
                    <a:pt x="426" y="170"/>
                  </a:lnTo>
                  <a:lnTo>
                    <a:pt x="426" y="170"/>
                  </a:lnTo>
                  <a:lnTo>
                    <a:pt x="433" y="177"/>
                  </a:lnTo>
                  <a:lnTo>
                    <a:pt x="433" y="177"/>
                  </a:lnTo>
                  <a:lnTo>
                    <a:pt x="426" y="183"/>
                  </a:lnTo>
                  <a:lnTo>
                    <a:pt x="426" y="190"/>
                  </a:lnTo>
                  <a:lnTo>
                    <a:pt x="426" y="190"/>
                  </a:lnTo>
                  <a:lnTo>
                    <a:pt x="426" y="197"/>
                  </a:lnTo>
                  <a:lnTo>
                    <a:pt x="426" y="203"/>
                  </a:lnTo>
                  <a:lnTo>
                    <a:pt x="433" y="203"/>
                  </a:lnTo>
                  <a:lnTo>
                    <a:pt x="440" y="210"/>
                  </a:lnTo>
                  <a:lnTo>
                    <a:pt x="440" y="210"/>
                  </a:lnTo>
                  <a:lnTo>
                    <a:pt x="446" y="216"/>
                  </a:lnTo>
                  <a:lnTo>
                    <a:pt x="453" y="216"/>
                  </a:lnTo>
                  <a:lnTo>
                    <a:pt x="459" y="223"/>
                  </a:lnTo>
                  <a:lnTo>
                    <a:pt x="466" y="223"/>
                  </a:lnTo>
                  <a:lnTo>
                    <a:pt x="472" y="223"/>
                  </a:lnTo>
                  <a:lnTo>
                    <a:pt x="486" y="229"/>
                  </a:lnTo>
                  <a:lnTo>
                    <a:pt x="492" y="229"/>
                  </a:lnTo>
                  <a:lnTo>
                    <a:pt x="505" y="229"/>
                  </a:lnTo>
                  <a:lnTo>
                    <a:pt x="505" y="229"/>
                  </a:lnTo>
                  <a:lnTo>
                    <a:pt x="499" y="236"/>
                  </a:lnTo>
                  <a:lnTo>
                    <a:pt x="499" y="236"/>
                  </a:lnTo>
                  <a:lnTo>
                    <a:pt x="499" y="242"/>
                  </a:lnTo>
                  <a:lnTo>
                    <a:pt x="492" y="242"/>
                  </a:lnTo>
                  <a:lnTo>
                    <a:pt x="499" y="249"/>
                  </a:lnTo>
                  <a:lnTo>
                    <a:pt x="499" y="249"/>
                  </a:lnTo>
                  <a:lnTo>
                    <a:pt x="499" y="256"/>
                  </a:lnTo>
                  <a:lnTo>
                    <a:pt x="499" y="256"/>
                  </a:lnTo>
                  <a:lnTo>
                    <a:pt x="505" y="262"/>
                  </a:lnTo>
                  <a:lnTo>
                    <a:pt x="505" y="262"/>
                  </a:lnTo>
                  <a:lnTo>
                    <a:pt x="505" y="269"/>
                  </a:lnTo>
                  <a:lnTo>
                    <a:pt x="512" y="269"/>
                  </a:lnTo>
                  <a:lnTo>
                    <a:pt x="512" y="269"/>
                  </a:lnTo>
                  <a:lnTo>
                    <a:pt x="518" y="275"/>
                  </a:lnTo>
                  <a:lnTo>
                    <a:pt x="531" y="282"/>
                  </a:lnTo>
                  <a:lnTo>
                    <a:pt x="525" y="282"/>
                  </a:lnTo>
                  <a:lnTo>
                    <a:pt x="518" y="282"/>
                  </a:lnTo>
                  <a:lnTo>
                    <a:pt x="518" y="282"/>
                  </a:lnTo>
                  <a:lnTo>
                    <a:pt x="512" y="282"/>
                  </a:lnTo>
                  <a:lnTo>
                    <a:pt x="512" y="282"/>
                  </a:lnTo>
                  <a:lnTo>
                    <a:pt x="505" y="282"/>
                  </a:lnTo>
                  <a:lnTo>
                    <a:pt x="505" y="288"/>
                  </a:lnTo>
                  <a:lnTo>
                    <a:pt x="505" y="288"/>
                  </a:lnTo>
                  <a:lnTo>
                    <a:pt x="505" y="288"/>
                  </a:lnTo>
                  <a:lnTo>
                    <a:pt x="499" y="295"/>
                  </a:lnTo>
                  <a:lnTo>
                    <a:pt x="499" y="295"/>
                  </a:lnTo>
                  <a:lnTo>
                    <a:pt x="505" y="302"/>
                  </a:lnTo>
                  <a:lnTo>
                    <a:pt x="505" y="308"/>
                  </a:lnTo>
                  <a:lnTo>
                    <a:pt x="505" y="308"/>
                  </a:lnTo>
                  <a:lnTo>
                    <a:pt x="512" y="315"/>
                  </a:lnTo>
                  <a:lnTo>
                    <a:pt x="518" y="321"/>
                  </a:lnTo>
                  <a:lnTo>
                    <a:pt x="531" y="334"/>
                  </a:lnTo>
                  <a:lnTo>
                    <a:pt x="538" y="334"/>
                  </a:lnTo>
                  <a:lnTo>
                    <a:pt x="538" y="341"/>
                  </a:lnTo>
                  <a:lnTo>
                    <a:pt x="545" y="341"/>
                  </a:lnTo>
                  <a:lnTo>
                    <a:pt x="538" y="341"/>
                  </a:lnTo>
                  <a:lnTo>
                    <a:pt x="538" y="341"/>
                  </a:lnTo>
                  <a:lnTo>
                    <a:pt x="531" y="341"/>
                  </a:lnTo>
                  <a:lnTo>
                    <a:pt x="531" y="341"/>
                  </a:lnTo>
                  <a:lnTo>
                    <a:pt x="525" y="341"/>
                  </a:lnTo>
                  <a:lnTo>
                    <a:pt x="525" y="341"/>
                  </a:lnTo>
                  <a:lnTo>
                    <a:pt x="518" y="348"/>
                  </a:lnTo>
                  <a:lnTo>
                    <a:pt x="518" y="348"/>
                  </a:lnTo>
                  <a:lnTo>
                    <a:pt x="512" y="348"/>
                  </a:lnTo>
                  <a:lnTo>
                    <a:pt x="512" y="354"/>
                  </a:lnTo>
                  <a:lnTo>
                    <a:pt x="512" y="354"/>
                  </a:lnTo>
                  <a:lnTo>
                    <a:pt x="512" y="354"/>
                  </a:lnTo>
                  <a:lnTo>
                    <a:pt x="512" y="361"/>
                  </a:lnTo>
                  <a:lnTo>
                    <a:pt x="512" y="367"/>
                  </a:lnTo>
                  <a:lnTo>
                    <a:pt x="512" y="380"/>
                  </a:lnTo>
                  <a:lnTo>
                    <a:pt x="512" y="393"/>
                  </a:lnTo>
                  <a:lnTo>
                    <a:pt x="505" y="387"/>
                  </a:lnTo>
                  <a:lnTo>
                    <a:pt x="499" y="380"/>
                  </a:lnTo>
                  <a:lnTo>
                    <a:pt x="499" y="374"/>
                  </a:lnTo>
                  <a:lnTo>
                    <a:pt x="492" y="367"/>
                  </a:lnTo>
                  <a:lnTo>
                    <a:pt x="486" y="361"/>
                  </a:lnTo>
                  <a:lnTo>
                    <a:pt x="479" y="361"/>
                  </a:lnTo>
                  <a:lnTo>
                    <a:pt x="479" y="361"/>
                  </a:lnTo>
                  <a:lnTo>
                    <a:pt x="472" y="361"/>
                  </a:lnTo>
                  <a:lnTo>
                    <a:pt x="472" y="361"/>
                  </a:lnTo>
                  <a:lnTo>
                    <a:pt x="466" y="361"/>
                  </a:lnTo>
                  <a:lnTo>
                    <a:pt x="466" y="367"/>
                  </a:lnTo>
                  <a:lnTo>
                    <a:pt x="459" y="367"/>
                  </a:lnTo>
                  <a:lnTo>
                    <a:pt x="459" y="367"/>
                  </a:lnTo>
                  <a:lnTo>
                    <a:pt x="459" y="374"/>
                  </a:lnTo>
                  <a:lnTo>
                    <a:pt x="453" y="374"/>
                  </a:lnTo>
                  <a:lnTo>
                    <a:pt x="453" y="380"/>
                  </a:lnTo>
                  <a:lnTo>
                    <a:pt x="453" y="380"/>
                  </a:lnTo>
                  <a:lnTo>
                    <a:pt x="453" y="380"/>
                  </a:lnTo>
                  <a:lnTo>
                    <a:pt x="453" y="374"/>
                  </a:lnTo>
                  <a:lnTo>
                    <a:pt x="446" y="367"/>
                  </a:lnTo>
                  <a:lnTo>
                    <a:pt x="446" y="361"/>
                  </a:lnTo>
                  <a:lnTo>
                    <a:pt x="446" y="348"/>
                  </a:lnTo>
                  <a:lnTo>
                    <a:pt x="440" y="341"/>
                  </a:lnTo>
                  <a:lnTo>
                    <a:pt x="440" y="334"/>
                  </a:lnTo>
                  <a:lnTo>
                    <a:pt x="440" y="328"/>
                  </a:lnTo>
                  <a:lnTo>
                    <a:pt x="433" y="328"/>
                  </a:lnTo>
                  <a:lnTo>
                    <a:pt x="433" y="328"/>
                  </a:lnTo>
                  <a:lnTo>
                    <a:pt x="426" y="321"/>
                  </a:lnTo>
                  <a:lnTo>
                    <a:pt x="426" y="321"/>
                  </a:lnTo>
                  <a:lnTo>
                    <a:pt x="420" y="315"/>
                  </a:lnTo>
                  <a:lnTo>
                    <a:pt x="420" y="315"/>
                  </a:lnTo>
                  <a:lnTo>
                    <a:pt x="413" y="315"/>
                  </a:lnTo>
                  <a:lnTo>
                    <a:pt x="407" y="315"/>
                  </a:lnTo>
                  <a:lnTo>
                    <a:pt x="407" y="315"/>
                  </a:lnTo>
                  <a:lnTo>
                    <a:pt x="400" y="315"/>
                  </a:lnTo>
                  <a:lnTo>
                    <a:pt x="394" y="321"/>
                  </a:lnTo>
                  <a:lnTo>
                    <a:pt x="400" y="315"/>
                  </a:lnTo>
                  <a:lnTo>
                    <a:pt x="400" y="308"/>
                  </a:lnTo>
                  <a:lnTo>
                    <a:pt x="407" y="308"/>
                  </a:lnTo>
                  <a:lnTo>
                    <a:pt x="407" y="302"/>
                  </a:lnTo>
                  <a:lnTo>
                    <a:pt x="407" y="302"/>
                  </a:lnTo>
                  <a:lnTo>
                    <a:pt x="407" y="295"/>
                  </a:lnTo>
                  <a:lnTo>
                    <a:pt x="407" y="295"/>
                  </a:lnTo>
                  <a:lnTo>
                    <a:pt x="407" y="288"/>
                  </a:lnTo>
                  <a:lnTo>
                    <a:pt x="407" y="288"/>
                  </a:lnTo>
                  <a:lnTo>
                    <a:pt x="407" y="282"/>
                  </a:lnTo>
                  <a:lnTo>
                    <a:pt x="407" y="282"/>
                  </a:lnTo>
                  <a:lnTo>
                    <a:pt x="400" y="282"/>
                  </a:lnTo>
                  <a:lnTo>
                    <a:pt x="400" y="282"/>
                  </a:lnTo>
                  <a:lnTo>
                    <a:pt x="400" y="282"/>
                  </a:lnTo>
                  <a:lnTo>
                    <a:pt x="400" y="282"/>
                  </a:lnTo>
                  <a:lnTo>
                    <a:pt x="394" y="282"/>
                  </a:lnTo>
                  <a:lnTo>
                    <a:pt x="394" y="282"/>
                  </a:lnTo>
                  <a:lnTo>
                    <a:pt x="387" y="282"/>
                  </a:lnTo>
                  <a:lnTo>
                    <a:pt x="394" y="269"/>
                  </a:lnTo>
                  <a:lnTo>
                    <a:pt x="394" y="262"/>
                  </a:lnTo>
                  <a:lnTo>
                    <a:pt x="400" y="256"/>
                  </a:lnTo>
                  <a:lnTo>
                    <a:pt x="407" y="242"/>
                  </a:lnTo>
                  <a:lnTo>
                    <a:pt x="413" y="236"/>
                  </a:lnTo>
                  <a:lnTo>
                    <a:pt x="420" y="229"/>
                  </a:lnTo>
                  <a:lnTo>
                    <a:pt x="426" y="223"/>
                  </a:lnTo>
                  <a:lnTo>
                    <a:pt x="433" y="210"/>
                  </a:lnTo>
                  <a:lnTo>
                    <a:pt x="433" y="210"/>
                  </a:lnTo>
                  <a:lnTo>
                    <a:pt x="426" y="210"/>
                  </a:lnTo>
                  <a:lnTo>
                    <a:pt x="426" y="203"/>
                  </a:lnTo>
                  <a:lnTo>
                    <a:pt x="420" y="203"/>
                  </a:lnTo>
                  <a:lnTo>
                    <a:pt x="420" y="203"/>
                  </a:lnTo>
                  <a:lnTo>
                    <a:pt x="413" y="203"/>
                  </a:lnTo>
                  <a:lnTo>
                    <a:pt x="413" y="197"/>
                  </a:lnTo>
                  <a:lnTo>
                    <a:pt x="407" y="197"/>
                  </a:lnTo>
                  <a:lnTo>
                    <a:pt x="407" y="197"/>
                  </a:lnTo>
                  <a:lnTo>
                    <a:pt x="407" y="203"/>
                  </a:lnTo>
                  <a:lnTo>
                    <a:pt x="400" y="203"/>
                  </a:lnTo>
                  <a:lnTo>
                    <a:pt x="394" y="203"/>
                  </a:lnTo>
                  <a:lnTo>
                    <a:pt x="387" y="210"/>
                  </a:lnTo>
                  <a:lnTo>
                    <a:pt x="387" y="216"/>
                  </a:lnTo>
                  <a:lnTo>
                    <a:pt x="380" y="216"/>
                  </a:lnTo>
                  <a:lnTo>
                    <a:pt x="380" y="223"/>
                  </a:lnTo>
                  <a:lnTo>
                    <a:pt x="367" y="229"/>
                  </a:lnTo>
                  <a:lnTo>
                    <a:pt x="367" y="236"/>
                  </a:lnTo>
                  <a:lnTo>
                    <a:pt x="361" y="242"/>
                  </a:lnTo>
                  <a:lnTo>
                    <a:pt x="354" y="256"/>
                  </a:lnTo>
                  <a:lnTo>
                    <a:pt x="354" y="262"/>
                  </a:lnTo>
                  <a:lnTo>
                    <a:pt x="348" y="275"/>
                  </a:lnTo>
                  <a:lnTo>
                    <a:pt x="348" y="282"/>
                  </a:lnTo>
                  <a:lnTo>
                    <a:pt x="341" y="288"/>
                  </a:lnTo>
                  <a:lnTo>
                    <a:pt x="341" y="295"/>
                  </a:lnTo>
                  <a:lnTo>
                    <a:pt x="341" y="308"/>
                  </a:lnTo>
                  <a:lnTo>
                    <a:pt x="341" y="315"/>
                  </a:lnTo>
                  <a:lnTo>
                    <a:pt x="341" y="321"/>
                  </a:lnTo>
                  <a:lnTo>
                    <a:pt x="341" y="334"/>
                  </a:lnTo>
                  <a:lnTo>
                    <a:pt x="341" y="341"/>
                  </a:lnTo>
                  <a:lnTo>
                    <a:pt x="341" y="341"/>
                  </a:lnTo>
                  <a:lnTo>
                    <a:pt x="341" y="348"/>
                  </a:lnTo>
                  <a:lnTo>
                    <a:pt x="341" y="348"/>
                  </a:lnTo>
                  <a:lnTo>
                    <a:pt x="341" y="354"/>
                  </a:lnTo>
                  <a:lnTo>
                    <a:pt x="341" y="361"/>
                  </a:lnTo>
                  <a:lnTo>
                    <a:pt x="348" y="374"/>
                  </a:lnTo>
                  <a:lnTo>
                    <a:pt x="354" y="393"/>
                  </a:lnTo>
                  <a:lnTo>
                    <a:pt x="361" y="407"/>
                  </a:lnTo>
                  <a:lnTo>
                    <a:pt x="367" y="420"/>
                  </a:lnTo>
                  <a:lnTo>
                    <a:pt x="367" y="426"/>
                  </a:lnTo>
                  <a:lnTo>
                    <a:pt x="367" y="433"/>
                  </a:lnTo>
                  <a:lnTo>
                    <a:pt x="374" y="446"/>
                  </a:lnTo>
                  <a:lnTo>
                    <a:pt x="374" y="459"/>
                  </a:lnTo>
                  <a:lnTo>
                    <a:pt x="374" y="466"/>
                  </a:lnTo>
                  <a:lnTo>
                    <a:pt x="374" y="479"/>
                  </a:lnTo>
                  <a:lnTo>
                    <a:pt x="374" y="492"/>
                  </a:lnTo>
                  <a:lnTo>
                    <a:pt x="374" y="505"/>
                  </a:lnTo>
                  <a:lnTo>
                    <a:pt x="374" y="512"/>
                  </a:lnTo>
                  <a:lnTo>
                    <a:pt x="374" y="512"/>
                  </a:lnTo>
                  <a:lnTo>
                    <a:pt x="374" y="518"/>
                  </a:lnTo>
                  <a:lnTo>
                    <a:pt x="380" y="518"/>
                  </a:lnTo>
                  <a:lnTo>
                    <a:pt x="380" y="518"/>
                  </a:lnTo>
                  <a:lnTo>
                    <a:pt x="380" y="518"/>
                  </a:lnTo>
                  <a:lnTo>
                    <a:pt x="380" y="512"/>
                  </a:lnTo>
                  <a:lnTo>
                    <a:pt x="387" y="512"/>
                  </a:lnTo>
                  <a:lnTo>
                    <a:pt x="387" y="505"/>
                  </a:lnTo>
                  <a:lnTo>
                    <a:pt x="394" y="505"/>
                  </a:lnTo>
                  <a:lnTo>
                    <a:pt x="394" y="499"/>
                  </a:lnTo>
                  <a:lnTo>
                    <a:pt x="400" y="499"/>
                  </a:lnTo>
                  <a:lnTo>
                    <a:pt x="400" y="492"/>
                  </a:lnTo>
                  <a:lnTo>
                    <a:pt x="407" y="485"/>
                  </a:lnTo>
                  <a:lnTo>
                    <a:pt x="413" y="485"/>
                  </a:lnTo>
                  <a:lnTo>
                    <a:pt x="420" y="479"/>
                  </a:lnTo>
                  <a:lnTo>
                    <a:pt x="426" y="472"/>
                  </a:lnTo>
                  <a:lnTo>
                    <a:pt x="433" y="472"/>
                  </a:lnTo>
                  <a:lnTo>
                    <a:pt x="446" y="466"/>
                  </a:lnTo>
                  <a:lnTo>
                    <a:pt x="472" y="453"/>
                  </a:lnTo>
                  <a:lnTo>
                    <a:pt x="479" y="466"/>
                  </a:lnTo>
                  <a:lnTo>
                    <a:pt x="492" y="479"/>
                  </a:lnTo>
                  <a:lnTo>
                    <a:pt x="479" y="479"/>
                  </a:lnTo>
                  <a:lnTo>
                    <a:pt x="472" y="479"/>
                  </a:lnTo>
                  <a:lnTo>
                    <a:pt x="466" y="479"/>
                  </a:lnTo>
                  <a:lnTo>
                    <a:pt x="459" y="479"/>
                  </a:lnTo>
                  <a:lnTo>
                    <a:pt x="453" y="479"/>
                  </a:lnTo>
                  <a:lnTo>
                    <a:pt x="446" y="479"/>
                  </a:lnTo>
                  <a:lnTo>
                    <a:pt x="440" y="485"/>
                  </a:lnTo>
                  <a:lnTo>
                    <a:pt x="440" y="485"/>
                  </a:lnTo>
                  <a:lnTo>
                    <a:pt x="433" y="485"/>
                  </a:lnTo>
                  <a:lnTo>
                    <a:pt x="426" y="492"/>
                  </a:lnTo>
                  <a:lnTo>
                    <a:pt x="420" y="492"/>
                  </a:lnTo>
                  <a:lnTo>
                    <a:pt x="413" y="499"/>
                  </a:lnTo>
                  <a:lnTo>
                    <a:pt x="413" y="499"/>
                  </a:lnTo>
                  <a:lnTo>
                    <a:pt x="407" y="505"/>
                  </a:lnTo>
                  <a:lnTo>
                    <a:pt x="407" y="512"/>
                  </a:lnTo>
                  <a:lnTo>
                    <a:pt x="400" y="518"/>
                  </a:lnTo>
                  <a:lnTo>
                    <a:pt x="394" y="525"/>
                  </a:lnTo>
                  <a:lnTo>
                    <a:pt x="387" y="544"/>
                  </a:lnTo>
                  <a:lnTo>
                    <a:pt x="380" y="558"/>
                  </a:lnTo>
                  <a:lnTo>
                    <a:pt x="367" y="577"/>
                  </a:lnTo>
                  <a:lnTo>
                    <a:pt x="367" y="577"/>
                  </a:lnTo>
                  <a:lnTo>
                    <a:pt x="367" y="584"/>
                  </a:lnTo>
                  <a:lnTo>
                    <a:pt x="367" y="584"/>
                  </a:lnTo>
                  <a:lnTo>
                    <a:pt x="361" y="584"/>
                  </a:lnTo>
                  <a:lnTo>
                    <a:pt x="361" y="584"/>
                  </a:lnTo>
                  <a:lnTo>
                    <a:pt x="361" y="584"/>
                  </a:lnTo>
                  <a:lnTo>
                    <a:pt x="361" y="584"/>
                  </a:lnTo>
                  <a:lnTo>
                    <a:pt x="354" y="597"/>
                  </a:lnTo>
                  <a:lnTo>
                    <a:pt x="348" y="610"/>
                  </a:lnTo>
                  <a:lnTo>
                    <a:pt x="341" y="623"/>
                  </a:lnTo>
                  <a:lnTo>
                    <a:pt x="335" y="630"/>
                  </a:lnTo>
                  <a:lnTo>
                    <a:pt x="328" y="643"/>
                  </a:lnTo>
                  <a:lnTo>
                    <a:pt x="328" y="650"/>
                  </a:lnTo>
                  <a:lnTo>
                    <a:pt x="321" y="656"/>
                  </a:lnTo>
                  <a:lnTo>
                    <a:pt x="315" y="663"/>
                  </a:lnTo>
                  <a:lnTo>
                    <a:pt x="302" y="676"/>
                  </a:lnTo>
                  <a:lnTo>
                    <a:pt x="302" y="676"/>
                  </a:lnTo>
                  <a:lnTo>
                    <a:pt x="289" y="676"/>
                  </a:lnTo>
                  <a:lnTo>
                    <a:pt x="275" y="676"/>
                  </a:lnTo>
                  <a:lnTo>
                    <a:pt x="269" y="676"/>
                  </a:lnTo>
                  <a:lnTo>
                    <a:pt x="256" y="676"/>
                  </a:lnTo>
                  <a:lnTo>
                    <a:pt x="262" y="676"/>
                  </a:lnTo>
                  <a:lnTo>
                    <a:pt x="269" y="669"/>
                  </a:lnTo>
                  <a:lnTo>
                    <a:pt x="275" y="663"/>
                  </a:lnTo>
                  <a:lnTo>
                    <a:pt x="282" y="656"/>
                  </a:lnTo>
                  <a:lnTo>
                    <a:pt x="289" y="650"/>
                  </a:lnTo>
                  <a:lnTo>
                    <a:pt x="295" y="643"/>
                  </a:lnTo>
                  <a:lnTo>
                    <a:pt x="308" y="630"/>
                  </a:lnTo>
                  <a:lnTo>
                    <a:pt x="321" y="610"/>
                  </a:lnTo>
                  <a:lnTo>
                    <a:pt x="328" y="597"/>
                  </a:lnTo>
                  <a:lnTo>
                    <a:pt x="335" y="590"/>
                  </a:lnTo>
                  <a:lnTo>
                    <a:pt x="341" y="584"/>
                  </a:lnTo>
                  <a:lnTo>
                    <a:pt x="348" y="564"/>
                  </a:lnTo>
                  <a:lnTo>
                    <a:pt x="354" y="558"/>
                  </a:lnTo>
                  <a:lnTo>
                    <a:pt x="354" y="551"/>
                  </a:lnTo>
                  <a:lnTo>
                    <a:pt x="354" y="544"/>
                  </a:lnTo>
                  <a:lnTo>
                    <a:pt x="354" y="538"/>
                  </a:lnTo>
                  <a:lnTo>
                    <a:pt x="361" y="531"/>
                  </a:lnTo>
                  <a:lnTo>
                    <a:pt x="361" y="525"/>
                  </a:lnTo>
                  <a:lnTo>
                    <a:pt x="361" y="518"/>
                  </a:lnTo>
                  <a:lnTo>
                    <a:pt x="361" y="512"/>
                  </a:lnTo>
                  <a:lnTo>
                    <a:pt x="361" y="505"/>
                  </a:lnTo>
                  <a:lnTo>
                    <a:pt x="361" y="505"/>
                  </a:lnTo>
                  <a:lnTo>
                    <a:pt x="354" y="505"/>
                  </a:lnTo>
                  <a:lnTo>
                    <a:pt x="354" y="499"/>
                  </a:lnTo>
                  <a:lnTo>
                    <a:pt x="354" y="492"/>
                  </a:lnTo>
                  <a:lnTo>
                    <a:pt x="348" y="492"/>
                  </a:lnTo>
                  <a:lnTo>
                    <a:pt x="348" y="479"/>
                  </a:lnTo>
                  <a:lnTo>
                    <a:pt x="348" y="479"/>
                  </a:lnTo>
                  <a:lnTo>
                    <a:pt x="348" y="472"/>
                  </a:lnTo>
                  <a:lnTo>
                    <a:pt x="341" y="472"/>
                  </a:lnTo>
                  <a:lnTo>
                    <a:pt x="341" y="466"/>
                  </a:lnTo>
                  <a:lnTo>
                    <a:pt x="341" y="459"/>
                  </a:lnTo>
                  <a:lnTo>
                    <a:pt x="335" y="459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1" y="459"/>
                  </a:lnTo>
                  <a:lnTo>
                    <a:pt x="315" y="459"/>
                  </a:lnTo>
                  <a:lnTo>
                    <a:pt x="308" y="466"/>
                  </a:lnTo>
                  <a:lnTo>
                    <a:pt x="302" y="466"/>
                  </a:lnTo>
                  <a:lnTo>
                    <a:pt x="302" y="466"/>
                  </a:lnTo>
                  <a:lnTo>
                    <a:pt x="295" y="466"/>
                  </a:lnTo>
                  <a:lnTo>
                    <a:pt x="295" y="472"/>
                  </a:lnTo>
                  <a:lnTo>
                    <a:pt x="295" y="472"/>
                  </a:lnTo>
                  <a:lnTo>
                    <a:pt x="295" y="479"/>
                  </a:lnTo>
                  <a:lnTo>
                    <a:pt x="289" y="485"/>
                  </a:lnTo>
                  <a:lnTo>
                    <a:pt x="289" y="492"/>
                  </a:lnTo>
                  <a:lnTo>
                    <a:pt x="282" y="505"/>
                  </a:lnTo>
                  <a:lnTo>
                    <a:pt x="282" y="512"/>
                  </a:lnTo>
                  <a:lnTo>
                    <a:pt x="275" y="525"/>
                  </a:lnTo>
                  <a:lnTo>
                    <a:pt x="275" y="518"/>
                  </a:lnTo>
                  <a:lnTo>
                    <a:pt x="269" y="518"/>
                  </a:lnTo>
                  <a:lnTo>
                    <a:pt x="269" y="512"/>
                  </a:lnTo>
                  <a:lnTo>
                    <a:pt x="269" y="512"/>
                  </a:lnTo>
                  <a:lnTo>
                    <a:pt x="262" y="512"/>
                  </a:lnTo>
                  <a:lnTo>
                    <a:pt x="262" y="512"/>
                  </a:lnTo>
                  <a:lnTo>
                    <a:pt x="262" y="505"/>
                  </a:lnTo>
                  <a:lnTo>
                    <a:pt x="256" y="505"/>
                  </a:lnTo>
                  <a:lnTo>
                    <a:pt x="256" y="505"/>
                  </a:lnTo>
                  <a:lnTo>
                    <a:pt x="249" y="505"/>
                  </a:lnTo>
                  <a:lnTo>
                    <a:pt x="249" y="512"/>
                  </a:lnTo>
                  <a:lnTo>
                    <a:pt x="249" y="512"/>
                  </a:lnTo>
                  <a:lnTo>
                    <a:pt x="243" y="512"/>
                  </a:lnTo>
                  <a:lnTo>
                    <a:pt x="243" y="512"/>
                  </a:lnTo>
                  <a:lnTo>
                    <a:pt x="243" y="512"/>
                  </a:lnTo>
                  <a:lnTo>
                    <a:pt x="236" y="518"/>
                  </a:lnTo>
                  <a:lnTo>
                    <a:pt x="236" y="525"/>
                  </a:lnTo>
                  <a:lnTo>
                    <a:pt x="229" y="531"/>
                  </a:lnTo>
                  <a:lnTo>
                    <a:pt x="229" y="531"/>
                  </a:lnTo>
                  <a:lnTo>
                    <a:pt x="229" y="538"/>
                  </a:lnTo>
                  <a:lnTo>
                    <a:pt x="229" y="544"/>
                  </a:lnTo>
                  <a:lnTo>
                    <a:pt x="229" y="551"/>
                  </a:lnTo>
                  <a:lnTo>
                    <a:pt x="229" y="564"/>
                  </a:lnTo>
                  <a:lnTo>
                    <a:pt x="223" y="564"/>
                  </a:lnTo>
                  <a:lnTo>
                    <a:pt x="223" y="558"/>
                  </a:lnTo>
                  <a:lnTo>
                    <a:pt x="216" y="558"/>
                  </a:lnTo>
                  <a:lnTo>
                    <a:pt x="210" y="558"/>
                  </a:lnTo>
                  <a:lnTo>
                    <a:pt x="210" y="558"/>
                  </a:lnTo>
                  <a:lnTo>
                    <a:pt x="203" y="558"/>
                  </a:lnTo>
                  <a:lnTo>
                    <a:pt x="197" y="558"/>
                  </a:lnTo>
                  <a:lnTo>
                    <a:pt x="190" y="558"/>
                  </a:lnTo>
                  <a:lnTo>
                    <a:pt x="190" y="564"/>
                  </a:lnTo>
                  <a:lnTo>
                    <a:pt x="184" y="564"/>
                  </a:lnTo>
                  <a:lnTo>
                    <a:pt x="177" y="564"/>
                  </a:lnTo>
                  <a:lnTo>
                    <a:pt x="177" y="564"/>
                  </a:lnTo>
                  <a:lnTo>
                    <a:pt x="164" y="571"/>
                  </a:lnTo>
                  <a:lnTo>
                    <a:pt x="157" y="577"/>
                  </a:lnTo>
                  <a:lnTo>
                    <a:pt x="164" y="571"/>
                  </a:lnTo>
                  <a:lnTo>
                    <a:pt x="164" y="564"/>
                  </a:lnTo>
                  <a:lnTo>
                    <a:pt x="164" y="558"/>
                  </a:lnTo>
                  <a:lnTo>
                    <a:pt x="164" y="551"/>
                  </a:lnTo>
                  <a:lnTo>
                    <a:pt x="164" y="551"/>
                  </a:lnTo>
                  <a:lnTo>
                    <a:pt x="164" y="544"/>
                  </a:lnTo>
                  <a:lnTo>
                    <a:pt x="164" y="538"/>
                  </a:lnTo>
                  <a:lnTo>
                    <a:pt x="164" y="538"/>
                  </a:lnTo>
                  <a:lnTo>
                    <a:pt x="164" y="531"/>
                  </a:lnTo>
                  <a:lnTo>
                    <a:pt x="164" y="531"/>
                  </a:lnTo>
                  <a:lnTo>
                    <a:pt x="157" y="525"/>
                  </a:lnTo>
                  <a:lnTo>
                    <a:pt x="157" y="525"/>
                  </a:lnTo>
                  <a:lnTo>
                    <a:pt x="157" y="525"/>
                  </a:lnTo>
                  <a:lnTo>
                    <a:pt x="157" y="518"/>
                  </a:lnTo>
                  <a:lnTo>
                    <a:pt x="151" y="518"/>
                  </a:lnTo>
                  <a:lnTo>
                    <a:pt x="151" y="518"/>
                  </a:lnTo>
                  <a:lnTo>
                    <a:pt x="144" y="518"/>
                  </a:lnTo>
                  <a:lnTo>
                    <a:pt x="164" y="512"/>
                  </a:lnTo>
                  <a:lnTo>
                    <a:pt x="170" y="505"/>
                  </a:lnTo>
                  <a:lnTo>
                    <a:pt x="170" y="505"/>
                  </a:lnTo>
                  <a:lnTo>
                    <a:pt x="177" y="505"/>
                  </a:lnTo>
                  <a:lnTo>
                    <a:pt x="184" y="499"/>
                  </a:lnTo>
                  <a:lnTo>
                    <a:pt x="190" y="492"/>
                  </a:lnTo>
                  <a:lnTo>
                    <a:pt x="190" y="485"/>
                  </a:lnTo>
                  <a:lnTo>
                    <a:pt x="190" y="485"/>
                  </a:lnTo>
                  <a:lnTo>
                    <a:pt x="190" y="479"/>
                  </a:lnTo>
                  <a:lnTo>
                    <a:pt x="190" y="479"/>
                  </a:lnTo>
                  <a:lnTo>
                    <a:pt x="190" y="472"/>
                  </a:lnTo>
                  <a:lnTo>
                    <a:pt x="190" y="472"/>
                  </a:lnTo>
                  <a:lnTo>
                    <a:pt x="184" y="472"/>
                  </a:lnTo>
                  <a:lnTo>
                    <a:pt x="184" y="466"/>
                  </a:lnTo>
                  <a:lnTo>
                    <a:pt x="184" y="466"/>
                  </a:lnTo>
                  <a:lnTo>
                    <a:pt x="177" y="466"/>
                  </a:lnTo>
                  <a:lnTo>
                    <a:pt x="177" y="466"/>
                  </a:lnTo>
                  <a:lnTo>
                    <a:pt x="170" y="459"/>
                  </a:lnTo>
                  <a:lnTo>
                    <a:pt x="170" y="459"/>
                  </a:lnTo>
                  <a:lnTo>
                    <a:pt x="170" y="459"/>
                  </a:lnTo>
                  <a:lnTo>
                    <a:pt x="170" y="459"/>
                  </a:lnTo>
                  <a:lnTo>
                    <a:pt x="177" y="459"/>
                  </a:lnTo>
                  <a:lnTo>
                    <a:pt x="184" y="453"/>
                  </a:lnTo>
                  <a:lnTo>
                    <a:pt x="197" y="453"/>
                  </a:lnTo>
                  <a:lnTo>
                    <a:pt x="210" y="453"/>
                  </a:lnTo>
                  <a:lnTo>
                    <a:pt x="216" y="446"/>
                  </a:lnTo>
                  <a:lnTo>
                    <a:pt x="229" y="446"/>
                  </a:lnTo>
                  <a:lnTo>
                    <a:pt x="243" y="446"/>
                  </a:lnTo>
                  <a:lnTo>
                    <a:pt x="249" y="446"/>
                  </a:lnTo>
                  <a:lnTo>
                    <a:pt x="256" y="446"/>
                  </a:lnTo>
                  <a:lnTo>
                    <a:pt x="262" y="446"/>
                  </a:lnTo>
                  <a:lnTo>
                    <a:pt x="269" y="453"/>
                  </a:lnTo>
                  <a:lnTo>
                    <a:pt x="275" y="453"/>
                  </a:lnTo>
                  <a:lnTo>
                    <a:pt x="282" y="453"/>
                  </a:lnTo>
                  <a:lnTo>
                    <a:pt x="289" y="453"/>
                  </a:lnTo>
                  <a:lnTo>
                    <a:pt x="289" y="459"/>
                  </a:lnTo>
                  <a:lnTo>
                    <a:pt x="295" y="459"/>
                  </a:lnTo>
                  <a:lnTo>
                    <a:pt x="295" y="459"/>
                  </a:lnTo>
                  <a:lnTo>
                    <a:pt x="302" y="459"/>
                  </a:lnTo>
                  <a:lnTo>
                    <a:pt x="302" y="459"/>
                  </a:lnTo>
                  <a:lnTo>
                    <a:pt x="308" y="453"/>
                  </a:lnTo>
                  <a:lnTo>
                    <a:pt x="308" y="453"/>
                  </a:lnTo>
                  <a:lnTo>
                    <a:pt x="308" y="453"/>
                  </a:lnTo>
                  <a:lnTo>
                    <a:pt x="315" y="446"/>
                  </a:lnTo>
                  <a:lnTo>
                    <a:pt x="315" y="446"/>
                  </a:lnTo>
                  <a:lnTo>
                    <a:pt x="315" y="446"/>
                  </a:lnTo>
                  <a:lnTo>
                    <a:pt x="308" y="439"/>
                  </a:lnTo>
                  <a:lnTo>
                    <a:pt x="308" y="439"/>
                  </a:lnTo>
                  <a:lnTo>
                    <a:pt x="308" y="439"/>
                  </a:lnTo>
                  <a:lnTo>
                    <a:pt x="308" y="439"/>
                  </a:lnTo>
                  <a:lnTo>
                    <a:pt x="302" y="439"/>
                  </a:lnTo>
                  <a:lnTo>
                    <a:pt x="295" y="439"/>
                  </a:lnTo>
                  <a:lnTo>
                    <a:pt x="289" y="439"/>
                  </a:lnTo>
                  <a:lnTo>
                    <a:pt x="282" y="439"/>
                  </a:lnTo>
                  <a:lnTo>
                    <a:pt x="275" y="439"/>
                  </a:lnTo>
                  <a:lnTo>
                    <a:pt x="269" y="433"/>
                  </a:lnTo>
                  <a:lnTo>
                    <a:pt x="269" y="433"/>
                  </a:lnTo>
                  <a:lnTo>
                    <a:pt x="269" y="433"/>
                  </a:lnTo>
                  <a:lnTo>
                    <a:pt x="269" y="433"/>
                  </a:lnTo>
                  <a:lnTo>
                    <a:pt x="269" y="426"/>
                  </a:lnTo>
                  <a:lnTo>
                    <a:pt x="275" y="426"/>
                  </a:lnTo>
                  <a:lnTo>
                    <a:pt x="275" y="426"/>
                  </a:lnTo>
                  <a:lnTo>
                    <a:pt x="275" y="420"/>
                  </a:lnTo>
                  <a:lnTo>
                    <a:pt x="275" y="420"/>
                  </a:lnTo>
                  <a:lnTo>
                    <a:pt x="275" y="420"/>
                  </a:lnTo>
                  <a:lnTo>
                    <a:pt x="275" y="413"/>
                  </a:lnTo>
                  <a:lnTo>
                    <a:pt x="275" y="413"/>
                  </a:lnTo>
                  <a:lnTo>
                    <a:pt x="262" y="413"/>
                  </a:lnTo>
                  <a:lnTo>
                    <a:pt x="249" y="413"/>
                  </a:lnTo>
                  <a:lnTo>
                    <a:pt x="236" y="413"/>
                  </a:lnTo>
                  <a:lnTo>
                    <a:pt x="229" y="413"/>
                  </a:lnTo>
                  <a:lnTo>
                    <a:pt x="223" y="413"/>
                  </a:lnTo>
                  <a:lnTo>
                    <a:pt x="229" y="407"/>
                  </a:lnTo>
                  <a:lnTo>
                    <a:pt x="229" y="407"/>
                  </a:lnTo>
                  <a:lnTo>
                    <a:pt x="229" y="407"/>
                  </a:lnTo>
                  <a:lnTo>
                    <a:pt x="229" y="400"/>
                  </a:lnTo>
                  <a:lnTo>
                    <a:pt x="236" y="400"/>
                  </a:lnTo>
                  <a:lnTo>
                    <a:pt x="236" y="400"/>
                  </a:lnTo>
                  <a:lnTo>
                    <a:pt x="236" y="393"/>
                  </a:lnTo>
                  <a:lnTo>
                    <a:pt x="236" y="393"/>
                  </a:lnTo>
                  <a:lnTo>
                    <a:pt x="229" y="393"/>
                  </a:lnTo>
                  <a:lnTo>
                    <a:pt x="229" y="387"/>
                  </a:lnTo>
                  <a:lnTo>
                    <a:pt x="229" y="387"/>
                  </a:lnTo>
                  <a:lnTo>
                    <a:pt x="229" y="387"/>
                  </a:lnTo>
                  <a:lnTo>
                    <a:pt x="223" y="380"/>
                  </a:lnTo>
                  <a:lnTo>
                    <a:pt x="223" y="380"/>
                  </a:lnTo>
                  <a:lnTo>
                    <a:pt x="216" y="380"/>
                  </a:lnTo>
                  <a:lnTo>
                    <a:pt x="216" y="380"/>
                  </a:lnTo>
                  <a:lnTo>
                    <a:pt x="210" y="380"/>
                  </a:lnTo>
                  <a:lnTo>
                    <a:pt x="203" y="380"/>
                  </a:lnTo>
                  <a:lnTo>
                    <a:pt x="190" y="380"/>
                  </a:lnTo>
                  <a:lnTo>
                    <a:pt x="190" y="374"/>
                  </a:lnTo>
                  <a:lnTo>
                    <a:pt x="190" y="367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190" y="354"/>
                  </a:lnTo>
                  <a:lnTo>
                    <a:pt x="190" y="354"/>
                  </a:lnTo>
                  <a:lnTo>
                    <a:pt x="190" y="354"/>
                  </a:lnTo>
                  <a:lnTo>
                    <a:pt x="190" y="354"/>
                  </a:lnTo>
                  <a:lnTo>
                    <a:pt x="190" y="354"/>
                  </a:lnTo>
                  <a:lnTo>
                    <a:pt x="190" y="348"/>
                  </a:lnTo>
                  <a:lnTo>
                    <a:pt x="184" y="348"/>
                  </a:lnTo>
                  <a:lnTo>
                    <a:pt x="184" y="341"/>
                  </a:lnTo>
                  <a:lnTo>
                    <a:pt x="177" y="341"/>
                  </a:lnTo>
                  <a:lnTo>
                    <a:pt x="170" y="334"/>
                  </a:lnTo>
                  <a:lnTo>
                    <a:pt x="170" y="334"/>
                  </a:lnTo>
                  <a:lnTo>
                    <a:pt x="177" y="334"/>
                  </a:lnTo>
                  <a:lnTo>
                    <a:pt x="184" y="334"/>
                  </a:lnTo>
                  <a:lnTo>
                    <a:pt x="190" y="334"/>
                  </a:lnTo>
                  <a:lnTo>
                    <a:pt x="197" y="334"/>
                  </a:lnTo>
                  <a:lnTo>
                    <a:pt x="203" y="328"/>
                  </a:lnTo>
                  <a:lnTo>
                    <a:pt x="203" y="328"/>
                  </a:lnTo>
                  <a:lnTo>
                    <a:pt x="203" y="328"/>
                  </a:lnTo>
                  <a:lnTo>
                    <a:pt x="210" y="328"/>
                  </a:lnTo>
                  <a:lnTo>
                    <a:pt x="210" y="321"/>
                  </a:lnTo>
                  <a:lnTo>
                    <a:pt x="210" y="321"/>
                  </a:lnTo>
                  <a:lnTo>
                    <a:pt x="216" y="315"/>
                  </a:lnTo>
                  <a:lnTo>
                    <a:pt x="216" y="315"/>
                  </a:lnTo>
                  <a:lnTo>
                    <a:pt x="223" y="328"/>
                  </a:lnTo>
                  <a:lnTo>
                    <a:pt x="229" y="328"/>
                  </a:lnTo>
                  <a:lnTo>
                    <a:pt x="236" y="334"/>
                  </a:lnTo>
                  <a:lnTo>
                    <a:pt x="236" y="334"/>
                  </a:lnTo>
                  <a:lnTo>
                    <a:pt x="236" y="334"/>
                  </a:lnTo>
                  <a:lnTo>
                    <a:pt x="243" y="334"/>
                  </a:lnTo>
                  <a:lnTo>
                    <a:pt x="243" y="334"/>
                  </a:lnTo>
                  <a:lnTo>
                    <a:pt x="243" y="334"/>
                  </a:lnTo>
                  <a:lnTo>
                    <a:pt x="249" y="334"/>
                  </a:lnTo>
                  <a:lnTo>
                    <a:pt x="249" y="334"/>
                  </a:lnTo>
                  <a:lnTo>
                    <a:pt x="249" y="328"/>
                  </a:lnTo>
                  <a:lnTo>
                    <a:pt x="256" y="334"/>
                  </a:lnTo>
                  <a:lnTo>
                    <a:pt x="256" y="348"/>
                  </a:lnTo>
                  <a:lnTo>
                    <a:pt x="262" y="348"/>
                  </a:lnTo>
                  <a:lnTo>
                    <a:pt x="262" y="354"/>
                  </a:lnTo>
                  <a:lnTo>
                    <a:pt x="262" y="354"/>
                  </a:lnTo>
                  <a:lnTo>
                    <a:pt x="269" y="354"/>
                  </a:lnTo>
                  <a:lnTo>
                    <a:pt x="269" y="361"/>
                  </a:lnTo>
                  <a:lnTo>
                    <a:pt x="269" y="361"/>
                  </a:lnTo>
                  <a:lnTo>
                    <a:pt x="275" y="361"/>
                  </a:lnTo>
                  <a:lnTo>
                    <a:pt x="275" y="361"/>
                  </a:lnTo>
                  <a:lnTo>
                    <a:pt x="275" y="361"/>
                  </a:lnTo>
                  <a:lnTo>
                    <a:pt x="282" y="361"/>
                  </a:lnTo>
                  <a:lnTo>
                    <a:pt x="282" y="354"/>
                  </a:lnTo>
                  <a:lnTo>
                    <a:pt x="282" y="354"/>
                  </a:lnTo>
                  <a:lnTo>
                    <a:pt x="282" y="354"/>
                  </a:lnTo>
                  <a:lnTo>
                    <a:pt x="282" y="367"/>
                  </a:lnTo>
                  <a:lnTo>
                    <a:pt x="282" y="387"/>
                  </a:lnTo>
                  <a:lnTo>
                    <a:pt x="282" y="400"/>
                  </a:lnTo>
                  <a:lnTo>
                    <a:pt x="275" y="413"/>
                  </a:lnTo>
                  <a:lnTo>
                    <a:pt x="282" y="413"/>
                  </a:lnTo>
                  <a:lnTo>
                    <a:pt x="282" y="420"/>
                  </a:lnTo>
                  <a:lnTo>
                    <a:pt x="289" y="420"/>
                  </a:lnTo>
                  <a:lnTo>
                    <a:pt x="295" y="426"/>
                  </a:lnTo>
                  <a:lnTo>
                    <a:pt x="295" y="433"/>
                  </a:lnTo>
                  <a:lnTo>
                    <a:pt x="302" y="433"/>
                  </a:lnTo>
                  <a:lnTo>
                    <a:pt x="308" y="433"/>
                  </a:lnTo>
                  <a:lnTo>
                    <a:pt x="315" y="433"/>
                  </a:lnTo>
                  <a:lnTo>
                    <a:pt x="315" y="439"/>
                  </a:lnTo>
                  <a:lnTo>
                    <a:pt x="328" y="446"/>
                  </a:lnTo>
                  <a:lnTo>
                    <a:pt x="348" y="459"/>
                  </a:lnTo>
                  <a:lnTo>
                    <a:pt x="348" y="459"/>
                  </a:lnTo>
                  <a:lnTo>
                    <a:pt x="348" y="459"/>
                  </a:lnTo>
                  <a:lnTo>
                    <a:pt x="348" y="459"/>
                  </a:lnTo>
                  <a:lnTo>
                    <a:pt x="354" y="453"/>
                  </a:lnTo>
                  <a:lnTo>
                    <a:pt x="354" y="453"/>
                  </a:lnTo>
                  <a:lnTo>
                    <a:pt x="354" y="453"/>
                  </a:lnTo>
                  <a:lnTo>
                    <a:pt x="354" y="453"/>
                  </a:lnTo>
                  <a:lnTo>
                    <a:pt x="354" y="446"/>
                  </a:lnTo>
                  <a:lnTo>
                    <a:pt x="354" y="446"/>
                  </a:lnTo>
                  <a:lnTo>
                    <a:pt x="348" y="433"/>
                  </a:lnTo>
                  <a:lnTo>
                    <a:pt x="348" y="420"/>
                  </a:lnTo>
                  <a:lnTo>
                    <a:pt x="341" y="407"/>
                  </a:lnTo>
                  <a:lnTo>
                    <a:pt x="335" y="400"/>
                  </a:lnTo>
                  <a:lnTo>
                    <a:pt x="335" y="387"/>
                  </a:lnTo>
                  <a:lnTo>
                    <a:pt x="328" y="374"/>
                  </a:lnTo>
                  <a:lnTo>
                    <a:pt x="321" y="367"/>
                  </a:lnTo>
                  <a:lnTo>
                    <a:pt x="315" y="354"/>
                  </a:lnTo>
                  <a:lnTo>
                    <a:pt x="315" y="341"/>
                  </a:lnTo>
                  <a:lnTo>
                    <a:pt x="308" y="334"/>
                  </a:lnTo>
                  <a:lnTo>
                    <a:pt x="295" y="321"/>
                  </a:lnTo>
                  <a:lnTo>
                    <a:pt x="289" y="315"/>
                  </a:lnTo>
                  <a:lnTo>
                    <a:pt x="282" y="302"/>
                  </a:lnTo>
                  <a:lnTo>
                    <a:pt x="275" y="295"/>
                  </a:lnTo>
                  <a:lnTo>
                    <a:pt x="262" y="282"/>
                  </a:lnTo>
                  <a:lnTo>
                    <a:pt x="256" y="275"/>
                  </a:lnTo>
                  <a:lnTo>
                    <a:pt x="256" y="275"/>
                  </a:lnTo>
                  <a:lnTo>
                    <a:pt x="243" y="275"/>
                  </a:lnTo>
                  <a:lnTo>
                    <a:pt x="223" y="269"/>
                  </a:lnTo>
                  <a:lnTo>
                    <a:pt x="216" y="269"/>
                  </a:lnTo>
                  <a:lnTo>
                    <a:pt x="210" y="269"/>
                  </a:lnTo>
                  <a:lnTo>
                    <a:pt x="203" y="269"/>
                  </a:lnTo>
                  <a:lnTo>
                    <a:pt x="203" y="262"/>
                  </a:lnTo>
                  <a:lnTo>
                    <a:pt x="197" y="262"/>
                  </a:lnTo>
                  <a:lnTo>
                    <a:pt x="197" y="269"/>
                  </a:lnTo>
                  <a:lnTo>
                    <a:pt x="197" y="275"/>
                  </a:lnTo>
                  <a:lnTo>
                    <a:pt x="190" y="282"/>
                  </a:lnTo>
                  <a:lnTo>
                    <a:pt x="177" y="295"/>
                  </a:lnTo>
                  <a:lnTo>
                    <a:pt x="177" y="295"/>
                  </a:lnTo>
                  <a:lnTo>
                    <a:pt x="170" y="302"/>
                  </a:lnTo>
                  <a:lnTo>
                    <a:pt x="157" y="315"/>
                  </a:lnTo>
                  <a:lnTo>
                    <a:pt x="157" y="315"/>
                  </a:lnTo>
                  <a:lnTo>
                    <a:pt x="157" y="308"/>
                  </a:lnTo>
                  <a:lnTo>
                    <a:pt x="157" y="302"/>
                  </a:lnTo>
                  <a:lnTo>
                    <a:pt x="151" y="302"/>
                  </a:lnTo>
                  <a:lnTo>
                    <a:pt x="151" y="295"/>
                  </a:lnTo>
                  <a:lnTo>
                    <a:pt x="151" y="295"/>
                  </a:lnTo>
                  <a:lnTo>
                    <a:pt x="151" y="295"/>
                  </a:lnTo>
                  <a:lnTo>
                    <a:pt x="151" y="295"/>
                  </a:lnTo>
                  <a:lnTo>
                    <a:pt x="144" y="295"/>
                  </a:lnTo>
                  <a:lnTo>
                    <a:pt x="144" y="295"/>
                  </a:lnTo>
                  <a:lnTo>
                    <a:pt x="138" y="295"/>
                  </a:lnTo>
                  <a:lnTo>
                    <a:pt x="138" y="295"/>
                  </a:lnTo>
                  <a:lnTo>
                    <a:pt x="131" y="295"/>
                  </a:lnTo>
                  <a:lnTo>
                    <a:pt x="131" y="295"/>
                  </a:lnTo>
                  <a:lnTo>
                    <a:pt x="124" y="302"/>
                  </a:lnTo>
                  <a:lnTo>
                    <a:pt x="124" y="302"/>
                  </a:lnTo>
                  <a:lnTo>
                    <a:pt x="124" y="302"/>
                  </a:lnTo>
                  <a:lnTo>
                    <a:pt x="118" y="315"/>
                  </a:lnTo>
                  <a:lnTo>
                    <a:pt x="111" y="308"/>
                  </a:lnTo>
                  <a:lnTo>
                    <a:pt x="105" y="302"/>
                  </a:lnTo>
                  <a:lnTo>
                    <a:pt x="105" y="302"/>
                  </a:lnTo>
                  <a:lnTo>
                    <a:pt x="105" y="302"/>
                  </a:lnTo>
                  <a:lnTo>
                    <a:pt x="98" y="302"/>
                  </a:lnTo>
                  <a:lnTo>
                    <a:pt x="98" y="302"/>
                  </a:lnTo>
                  <a:lnTo>
                    <a:pt x="92" y="302"/>
                  </a:lnTo>
                  <a:lnTo>
                    <a:pt x="78" y="295"/>
                  </a:lnTo>
                  <a:lnTo>
                    <a:pt x="78" y="295"/>
                  </a:lnTo>
                  <a:lnTo>
                    <a:pt x="78" y="295"/>
                  </a:lnTo>
                  <a:lnTo>
                    <a:pt x="85" y="295"/>
                  </a:lnTo>
                  <a:lnTo>
                    <a:pt x="85" y="288"/>
                  </a:lnTo>
                  <a:lnTo>
                    <a:pt x="85" y="288"/>
                  </a:lnTo>
                  <a:lnTo>
                    <a:pt x="92" y="282"/>
                  </a:lnTo>
                  <a:lnTo>
                    <a:pt x="92" y="275"/>
                  </a:lnTo>
                  <a:lnTo>
                    <a:pt x="92" y="269"/>
                  </a:lnTo>
                  <a:lnTo>
                    <a:pt x="92" y="269"/>
                  </a:lnTo>
                  <a:lnTo>
                    <a:pt x="92" y="262"/>
                  </a:lnTo>
                  <a:lnTo>
                    <a:pt x="92" y="256"/>
                  </a:lnTo>
                  <a:lnTo>
                    <a:pt x="92" y="256"/>
                  </a:lnTo>
                  <a:lnTo>
                    <a:pt x="105" y="256"/>
                  </a:lnTo>
                  <a:lnTo>
                    <a:pt x="111" y="256"/>
                  </a:lnTo>
                  <a:lnTo>
                    <a:pt x="118" y="256"/>
                  </a:lnTo>
                  <a:lnTo>
                    <a:pt x="124" y="256"/>
                  </a:lnTo>
                  <a:lnTo>
                    <a:pt x="124" y="249"/>
                  </a:lnTo>
                  <a:lnTo>
                    <a:pt x="131" y="249"/>
                  </a:lnTo>
                  <a:lnTo>
                    <a:pt x="138" y="249"/>
                  </a:lnTo>
                  <a:lnTo>
                    <a:pt x="138" y="242"/>
                  </a:lnTo>
                  <a:lnTo>
                    <a:pt x="138" y="242"/>
                  </a:lnTo>
                  <a:lnTo>
                    <a:pt x="144" y="236"/>
                  </a:lnTo>
                  <a:lnTo>
                    <a:pt x="138" y="236"/>
                  </a:lnTo>
                  <a:lnTo>
                    <a:pt x="138" y="229"/>
                  </a:lnTo>
                  <a:lnTo>
                    <a:pt x="138" y="229"/>
                  </a:lnTo>
                  <a:lnTo>
                    <a:pt x="131" y="223"/>
                  </a:lnTo>
                  <a:lnTo>
                    <a:pt x="131" y="223"/>
                  </a:lnTo>
                  <a:lnTo>
                    <a:pt x="138" y="223"/>
                  </a:lnTo>
                  <a:lnTo>
                    <a:pt x="144" y="223"/>
                  </a:lnTo>
                  <a:lnTo>
                    <a:pt x="151" y="229"/>
                  </a:lnTo>
                  <a:lnTo>
                    <a:pt x="164" y="229"/>
                  </a:lnTo>
                  <a:lnTo>
                    <a:pt x="177" y="236"/>
                  </a:lnTo>
                  <a:lnTo>
                    <a:pt x="184" y="242"/>
                  </a:lnTo>
                  <a:lnTo>
                    <a:pt x="190" y="249"/>
                  </a:lnTo>
                  <a:lnTo>
                    <a:pt x="197" y="249"/>
                  </a:lnTo>
                  <a:lnTo>
                    <a:pt x="203" y="256"/>
                  </a:lnTo>
                  <a:lnTo>
                    <a:pt x="210" y="262"/>
                  </a:lnTo>
                  <a:lnTo>
                    <a:pt x="210" y="262"/>
                  </a:lnTo>
                  <a:lnTo>
                    <a:pt x="210" y="262"/>
                  </a:lnTo>
                  <a:lnTo>
                    <a:pt x="210" y="262"/>
                  </a:lnTo>
                  <a:lnTo>
                    <a:pt x="216" y="262"/>
                  </a:lnTo>
                  <a:lnTo>
                    <a:pt x="216" y="262"/>
                  </a:lnTo>
                  <a:lnTo>
                    <a:pt x="223" y="262"/>
                  </a:lnTo>
                  <a:lnTo>
                    <a:pt x="229" y="262"/>
                  </a:lnTo>
                  <a:lnTo>
                    <a:pt x="229" y="262"/>
                  </a:lnTo>
                  <a:lnTo>
                    <a:pt x="229" y="262"/>
                  </a:lnTo>
                  <a:lnTo>
                    <a:pt x="229" y="262"/>
                  </a:lnTo>
                  <a:lnTo>
                    <a:pt x="236" y="256"/>
                  </a:lnTo>
                  <a:lnTo>
                    <a:pt x="236" y="256"/>
                  </a:lnTo>
                  <a:lnTo>
                    <a:pt x="236" y="256"/>
                  </a:lnTo>
                  <a:lnTo>
                    <a:pt x="236" y="256"/>
                  </a:lnTo>
                  <a:lnTo>
                    <a:pt x="229" y="249"/>
                  </a:lnTo>
                  <a:lnTo>
                    <a:pt x="229" y="249"/>
                  </a:lnTo>
                  <a:lnTo>
                    <a:pt x="229" y="242"/>
                  </a:lnTo>
                  <a:lnTo>
                    <a:pt x="223" y="242"/>
                  </a:lnTo>
                  <a:lnTo>
                    <a:pt x="216" y="236"/>
                  </a:lnTo>
                  <a:lnTo>
                    <a:pt x="216" y="229"/>
                  </a:lnTo>
                  <a:lnTo>
                    <a:pt x="203" y="223"/>
                  </a:lnTo>
                  <a:lnTo>
                    <a:pt x="197" y="223"/>
                  </a:lnTo>
                  <a:lnTo>
                    <a:pt x="197" y="216"/>
                  </a:lnTo>
                  <a:lnTo>
                    <a:pt x="190" y="216"/>
                  </a:lnTo>
                  <a:lnTo>
                    <a:pt x="184" y="216"/>
                  </a:lnTo>
                  <a:lnTo>
                    <a:pt x="177" y="216"/>
                  </a:lnTo>
                  <a:lnTo>
                    <a:pt x="170" y="210"/>
                  </a:lnTo>
                  <a:lnTo>
                    <a:pt x="164" y="210"/>
                  </a:lnTo>
                  <a:lnTo>
                    <a:pt x="164" y="210"/>
                  </a:lnTo>
                  <a:lnTo>
                    <a:pt x="157" y="203"/>
                  </a:lnTo>
                  <a:lnTo>
                    <a:pt x="157" y="203"/>
                  </a:lnTo>
                  <a:lnTo>
                    <a:pt x="151" y="203"/>
                  </a:lnTo>
                  <a:lnTo>
                    <a:pt x="151" y="197"/>
                  </a:lnTo>
                  <a:lnTo>
                    <a:pt x="151" y="190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38" y="190"/>
                  </a:lnTo>
                  <a:lnTo>
                    <a:pt x="138" y="190"/>
                  </a:lnTo>
                  <a:lnTo>
                    <a:pt x="138" y="190"/>
                  </a:lnTo>
                  <a:lnTo>
                    <a:pt x="124" y="190"/>
                  </a:lnTo>
                  <a:lnTo>
                    <a:pt x="111" y="190"/>
                  </a:lnTo>
                  <a:lnTo>
                    <a:pt x="92" y="190"/>
                  </a:lnTo>
                  <a:lnTo>
                    <a:pt x="78" y="190"/>
                  </a:lnTo>
                  <a:lnTo>
                    <a:pt x="72" y="190"/>
                  </a:lnTo>
                  <a:lnTo>
                    <a:pt x="65" y="183"/>
                  </a:lnTo>
                  <a:lnTo>
                    <a:pt x="59" y="183"/>
                  </a:lnTo>
                  <a:lnTo>
                    <a:pt x="52" y="183"/>
                  </a:lnTo>
                  <a:lnTo>
                    <a:pt x="52" y="177"/>
                  </a:lnTo>
                  <a:lnTo>
                    <a:pt x="46" y="177"/>
                  </a:lnTo>
                  <a:lnTo>
                    <a:pt x="39" y="170"/>
                  </a:lnTo>
                  <a:lnTo>
                    <a:pt x="33" y="170"/>
                  </a:lnTo>
                  <a:lnTo>
                    <a:pt x="39" y="164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46" y="157"/>
                  </a:lnTo>
                  <a:lnTo>
                    <a:pt x="52" y="157"/>
                  </a:lnTo>
                  <a:lnTo>
                    <a:pt x="52" y="157"/>
                  </a:lnTo>
                  <a:lnTo>
                    <a:pt x="52" y="151"/>
                  </a:lnTo>
                  <a:lnTo>
                    <a:pt x="52" y="151"/>
                  </a:lnTo>
                  <a:lnTo>
                    <a:pt x="52" y="144"/>
                  </a:lnTo>
                  <a:lnTo>
                    <a:pt x="46" y="144"/>
                  </a:lnTo>
                  <a:lnTo>
                    <a:pt x="46" y="144"/>
                  </a:lnTo>
                  <a:lnTo>
                    <a:pt x="46" y="137"/>
                  </a:lnTo>
                  <a:lnTo>
                    <a:pt x="39" y="131"/>
                  </a:lnTo>
                  <a:lnTo>
                    <a:pt x="39" y="124"/>
                  </a:lnTo>
                  <a:lnTo>
                    <a:pt x="33" y="118"/>
                  </a:lnTo>
                  <a:lnTo>
                    <a:pt x="26" y="118"/>
                  </a:lnTo>
                  <a:lnTo>
                    <a:pt x="13" y="105"/>
                  </a:lnTo>
                  <a:lnTo>
                    <a:pt x="19" y="105"/>
                  </a:lnTo>
                  <a:lnTo>
                    <a:pt x="19" y="105"/>
                  </a:lnTo>
                  <a:lnTo>
                    <a:pt x="26" y="105"/>
                  </a:lnTo>
                  <a:lnTo>
                    <a:pt x="26" y="105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26" y="85"/>
                  </a:lnTo>
                  <a:lnTo>
                    <a:pt x="26" y="78"/>
                  </a:lnTo>
                  <a:lnTo>
                    <a:pt x="26" y="72"/>
                  </a:lnTo>
                  <a:lnTo>
                    <a:pt x="19" y="65"/>
                  </a:lnTo>
                  <a:lnTo>
                    <a:pt x="19" y="59"/>
                  </a:lnTo>
                  <a:lnTo>
                    <a:pt x="13" y="46"/>
                  </a:lnTo>
                  <a:lnTo>
                    <a:pt x="6" y="32"/>
                  </a:lnTo>
                  <a:lnTo>
                    <a:pt x="6" y="26"/>
                  </a:lnTo>
                  <a:lnTo>
                    <a:pt x="0" y="19"/>
                  </a:lnTo>
                  <a:lnTo>
                    <a:pt x="13" y="26"/>
                  </a:lnTo>
                  <a:lnTo>
                    <a:pt x="19" y="32"/>
                  </a:lnTo>
                  <a:lnTo>
                    <a:pt x="19" y="39"/>
                  </a:lnTo>
                  <a:lnTo>
                    <a:pt x="26" y="39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9" y="46"/>
                  </a:lnTo>
                  <a:lnTo>
                    <a:pt x="59" y="46"/>
                  </a:lnTo>
                  <a:lnTo>
                    <a:pt x="59" y="46"/>
                  </a:lnTo>
                  <a:lnTo>
                    <a:pt x="65" y="46"/>
                  </a:lnTo>
                  <a:lnTo>
                    <a:pt x="65" y="39"/>
                  </a:lnTo>
                  <a:lnTo>
                    <a:pt x="72" y="39"/>
                  </a:lnTo>
                  <a:lnTo>
                    <a:pt x="72" y="32"/>
                  </a:lnTo>
                  <a:lnTo>
                    <a:pt x="72" y="39"/>
                  </a:lnTo>
                  <a:lnTo>
                    <a:pt x="72" y="39"/>
                  </a:lnTo>
                  <a:lnTo>
                    <a:pt x="78" y="46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85" y="52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92" y="59"/>
                  </a:lnTo>
                  <a:lnTo>
                    <a:pt x="92" y="59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105" y="59"/>
                  </a:lnTo>
                  <a:lnTo>
                    <a:pt x="111" y="59"/>
                  </a:lnTo>
                  <a:lnTo>
                    <a:pt x="111" y="59"/>
                  </a:lnTo>
                  <a:lnTo>
                    <a:pt x="118" y="52"/>
                  </a:lnTo>
                  <a:lnTo>
                    <a:pt x="118" y="65"/>
                  </a:lnTo>
                  <a:lnTo>
                    <a:pt x="118" y="65"/>
                  </a:lnTo>
                  <a:lnTo>
                    <a:pt x="118" y="72"/>
                  </a:lnTo>
                  <a:lnTo>
                    <a:pt x="118" y="78"/>
                  </a:lnTo>
                  <a:lnTo>
                    <a:pt x="118" y="85"/>
                  </a:lnTo>
                  <a:lnTo>
                    <a:pt x="118" y="92"/>
                  </a:lnTo>
                  <a:lnTo>
                    <a:pt x="118" y="92"/>
                  </a:lnTo>
                  <a:lnTo>
                    <a:pt x="124" y="98"/>
                  </a:lnTo>
                  <a:lnTo>
                    <a:pt x="124" y="105"/>
                  </a:lnTo>
                  <a:lnTo>
                    <a:pt x="124" y="105"/>
                  </a:lnTo>
                  <a:lnTo>
                    <a:pt x="131" y="105"/>
                  </a:lnTo>
                  <a:lnTo>
                    <a:pt x="131" y="111"/>
                  </a:lnTo>
                  <a:lnTo>
                    <a:pt x="131" y="111"/>
                  </a:lnTo>
                  <a:lnTo>
                    <a:pt x="138" y="111"/>
                  </a:lnTo>
                  <a:lnTo>
                    <a:pt x="138" y="111"/>
                  </a:lnTo>
                  <a:lnTo>
                    <a:pt x="144" y="111"/>
                  </a:lnTo>
                  <a:lnTo>
                    <a:pt x="144" y="111"/>
                  </a:lnTo>
                  <a:lnTo>
                    <a:pt x="151" y="111"/>
                  </a:lnTo>
                  <a:lnTo>
                    <a:pt x="151" y="105"/>
                  </a:lnTo>
                  <a:lnTo>
                    <a:pt x="151" y="105"/>
                  </a:lnTo>
                  <a:lnTo>
                    <a:pt x="157" y="98"/>
                  </a:lnTo>
                  <a:lnTo>
                    <a:pt x="157" y="98"/>
                  </a:lnTo>
                  <a:lnTo>
                    <a:pt x="157" y="92"/>
                  </a:lnTo>
                  <a:lnTo>
                    <a:pt x="157" y="105"/>
                  </a:lnTo>
                  <a:lnTo>
                    <a:pt x="157" y="118"/>
                  </a:lnTo>
                  <a:lnTo>
                    <a:pt x="157" y="131"/>
                  </a:lnTo>
                  <a:lnTo>
                    <a:pt x="157" y="137"/>
                  </a:lnTo>
                  <a:lnTo>
                    <a:pt x="157" y="151"/>
                  </a:lnTo>
                  <a:lnTo>
                    <a:pt x="157" y="164"/>
                  </a:lnTo>
                  <a:lnTo>
                    <a:pt x="151" y="177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57" y="197"/>
                  </a:lnTo>
                  <a:lnTo>
                    <a:pt x="157" y="197"/>
                  </a:lnTo>
                  <a:lnTo>
                    <a:pt x="164" y="203"/>
                  </a:lnTo>
                  <a:lnTo>
                    <a:pt x="170" y="203"/>
                  </a:lnTo>
                  <a:lnTo>
                    <a:pt x="170" y="203"/>
                  </a:lnTo>
                  <a:lnTo>
                    <a:pt x="177" y="203"/>
                  </a:lnTo>
                  <a:lnTo>
                    <a:pt x="177" y="203"/>
                  </a:lnTo>
                  <a:lnTo>
                    <a:pt x="184" y="203"/>
                  </a:lnTo>
                  <a:lnTo>
                    <a:pt x="184" y="203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4" y="197"/>
                  </a:lnTo>
                  <a:lnTo>
                    <a:pt x="184" y="190"/>
                  </a:lnTo>
                  <a:lnTo>
                    <a:pt x="184" y="190"/>
                  </a:lnTo>
                  <a:lnTo>
                    <a:pt x="190" y="203"/>
                  </a:lnTo>
                  <a:lnTo>
                    <a:pt x="203" y="210"/>
                  </a:lnTo>
                  <a:lnTo>
                    <a:pt x="229" y="236"/>
                  </a:lnTo>
                  <a:lnTo>
                    <a:pt x="275" y="282"/>
                  </a:lnTo>
                  <a:lnTo>
                    <a:pt x="295" y="302"/>
                  </a:lnTo>
                  <a:lnTo>
                    <a:pt x="315" y="321"/>
                  </a:lnTo>
                  <a:lnTo>
                    <a:pt x="315" y="328"/>
                  </a:lnTo>
                  <a:lnTo>
                    <a:pt x="315" y="328"/>
                  </a:lnTo>
                  <a:lnTo>
                    <a:pt x="321" y="328"/>
                  </a:lnTo>
                  <a:lnTo>
                    <a:pt x="321" y="321"/>
                  </a:lnTo>
                  <a:lnTo>
                    <a:pt x="321" y="315"/>
                  </a:lnTo>
                  <a:lnTo>
                    <a:pt x="321" y="308"/>
                  </a:lnTo>
                  <a:lnTo>
                    <a:pt x="328" y="295"/>
                  </a:lnTo>
                  <a:lnTo>
                    <a:pt x="328" y="282"/>
                  </a:lnTo>
                  <a:lnTo>
                    <a:pt x="335" y="269"/>
                  </a:lnTo>
                  <a:lnTo>
                    <a:pt x="328" y="262"/>
                  </a:lnTo>
                  <a:lnTo>
                    <a:pt x="328" y="256"/>
                  </a:lnTo>
                  <a:lnTo>
                    <a:pt x="328" y="249"/>
                  </a:lnTo>
                  <a:lnTo>
                    <a:pt x="321" y="242"/>
                  </a:lnTo>
                  <a:lnTo>
                    <a:pt x="321" y="242"/>
                  </a:lnTo>
                  <a:lnTo>
                    <a:pt x="321" y="236"/>
                  </a:lnTo>
                  <a:lnTo>
                    <a:pt x="321" y="236"/>
                  </a:lnTo>
                  <a:lnTo>
                    <a:pt x="321" y="236"/>
                  </a:lnTo>
                  <a:lnTo>
                    <a:pt x="321" y="236"/>
                  </a:lnTo>
                  <a:lnTo>
                    <a:pt x="321" y="236"/>
                  </a:lnTo>
                  <a:lnTo>
                    <a:pt x="321" y="236"/>
                  </a:lnTo>
                  <a:lnTo>
                    <a:pt x="308" y="236"/>
                  </a:lnTo>
                  <a:lnTo>
                    <a:pt x="302" y="229"/>
                  </a:lnTo>
                  <a:lnTo>
                    <a:pt x="295" y="229"/>
                  </a:lnTo>
                  <a:lnTo>
                    <a:pt x="289" y="223"/>
                  </a:lnTo>
                  <a:lnTo>
                    <a:pt x="289" y="223"/>
                  </a:lnTo>
                  <a:lnTo>
                    <a:pt x="282" y="216"/>
                  </a:lnTo>
                  <a:lnTo>
                    <a:pt x="275" y="216"/>
                  </a:lnTo>
                  <a:lnTo>
                    <a:pt x="269" y="210"/>
                  </a:lnTo>
                  <a:lnTo>
                    <a:pt x="256" y="203"/>
                  </a:lnTo>
                  <a:lnTo>
                    <a:pt x="243" y="190"/>
                  </a:lnTo>
                  <a:lnTo>
                    <a:pt x="223" y="170"/>
                  </a:lnTo>
                  <a:lnTo>
                    <a:pt x="229" y="170"/>
                  </a:lnTo>
                  <a:lnTo>
                    <a:pt x="236" y="170"/>
                  </a:lnTo>
                  <a:lnTo>
                    <a:pt x="236" y="170"/>
                  </a:lnTo>
                  <a:lnTo>
                    <a:pt x="243" y="170"/>
                  </a:lnTo>
                  <a:lnTo>
                    <a:pt x="243" y="170"/>
                  </a:lnTo>
                  <a:lnTo>
                    <a:pt x="243" y="170"/>
                  </a:lnTo>
                  <a:lnTo>
                    <a:pt x="249" y="170"/>
                  </a:lnTo>
                  <a:lnTo>
                    <a:pt x="249" y="164"/>
                  </a:lnTo>
                  <a:lnTo>
                    <a:pt x="249" y="164"/>
                  </a:lnTo>
                  <a:lnTo>
                    <a:pt x="249" y="164"/>
                  </a:lnTo>
                  <a:lnTo>
                    <a:pt x="249" y="157"/>
                  </a:lnTo>
                  <a:lnTo>
                    <a:pt x="243" y="157"/>
                  </a:lnTo>
                  <a:lnTo>
                    <a:pt x="243" y="151"/>
                  </a:lnTo>
                  <a:lnTo>
                    <a:pt x="243" y="151"/>
                  </a:lnTo>
                  <a:lnTo>
                    <a:pt x="236" y="137"/>
                  </a:lnTo>
                  <a:lnTo>
                    <a:pt x="229" y="137"/>
                  </a:lnTo>
                  <a:lnTo>
                    <a:pt x="229" y="131"/>
                  </a:lnTo>
                  <a:lnTo>
                    <a:pt x="223" y="124"/>
                  </a:lnTo>
                  <a:lnTo>
                    <a:pt x="223" y="124"/>
                  </a:lnTo>
                  <a:lnTo>
                    <a:pt x="223" y="118"/>
                  </a:lnTo>
                  <a:lnTo>
                    <a:pt x="229" y="118"/>
                  </a:lnTo>
                  <a:lnTo>
                    <a:pt x="236" y="118"/>
                  </a:lnTo>
                  <a:lnTo>
                    <a:pt x="236" y="118"/>
                  </a:lnTo>
                  <a:lnTo>
                    <a:pt x="243" y="118"/>
                  </a:lnTo>
                  <a:lnTo>
                    <a:pt x="243" y="118"/>
                  </a:lnTo>
                  <a:lnTo>
                    <a:pt x="243" y="111"/>
                  </a:lnTo>
                  <a:lnTo>
                    <a:pt x="249" y="105"/>
                  </a:lnTo>
                  <a:lnTo>
                    <a:pt x="249" y="98"/>
                  </a:lnTo>
                  <a:lnTo>
                    <a:pt x="243" y="92"/>
                  </a:lnTo>
                  <a:lnTo>
                    <a:pt x="243" y="72"/>
                  </a:lnTo>
                  <a:lnTo>
                    <a:pt x="249" y="59"/>
                  </a:lnTo>
                  <a:lnTo>
                    <a:pt x="249" y="52"/>
                  </a:lnTo>
                  <a:lnTo>
                    <a:pt x="249" y="32"/>
                  </a:lnTo>
                  <a:lnTo>
                    <a:pt x="249" y="32"/>
                  </a:lnTo>
                  <a:lnTo>
                    <a:pt x="249" y="46"/>
                  </a:lnTo>
                  <a:lnTo>
                    <a:pt x="256" y="52"/>
                  </a:lnTo>
                  <a:lnTo>
                    <a:pt x="256" y="65"/>
                  </a:lnTo>
                  <a:lnTo>
                    <a:pt x="256" y="72"/>
                  </a:lnTo>
                  <a:lnTo>
                    <a:pt x="262" y="78"/>
                  </a:lnTo>
                  <a:lnTo>
                    <a:pt x="262" y="85"/>
                  </a:lnTo>
                  <a:lnTo>
                    <a:pt x="269" y="92"/>
                  </a:lnTo>
                  <a:lnTo>
                    <a:pt x="269" y="98"/>
                  </a:lnTo>
                  <a:lnTo>
                    <a:pt x="275" y="98"/>
                  </a:lnTo>
                  <a:lnTo>
                    <a:pt x="275" y="105"/>
                  </a:lnTo>
                  <a:lnTo>
                    <a:pt x="275" y="105"/>
                  </a:lnTo>
                  <a:lnTo>
                    <a:pt x="282" y="105"/>
                  </a:lnTo>
                  <a:lnTo>
                    <a:pt x="282" y="105"/>
                  </a:lnTo>
                  <a:lnTo>
                    <a:pt x="289" y="105"/>
                  </a:lnTo>
                  <a:lnTo>
                    <a:pt x="289" y="98"/>
                  </a:lnTo>
                  <a:lnTo>
                    <a:pt x="289" y="98"/>
                  </a:lnTo>
                  <a:lnTo>
                    <a:pt x="295" y="98"/>
                  </a:lnTo>
                  <a:lnTo>
                    <a:pt x="295" y="98"/>
                  </a:lnTo>
                  <a:lnTo>
                    <a:pt x="295" y="92"/>
                  </a:lnTo>
                  <a:lnTo>
                    <a:pt x="295" y="85"/>
                  </a:lnTo>
                  <a:lnTo>
                    <a:pt x="302" y="98"/>
                  </a:lnTo>
                  <a:lnTo>
                    <a:pt x="302" y="105"/>
                  </a:lnTo>
                  <a:lnTo>
                    <a:pt x="302" y="118"/>
                  </a:lnTo>
                  <a:lnTo>
                    <a:pt x="302" y="124"/>
                  </a:lnTo>
                  <a:lnTo>
                    <a:pt x="302" y="124"/>
                  </a:lnTo>
                  <a:lnTo>
                    <a:pt x="308" y="131"/>
                  </a:lnTo>
                  <a:lnTo>
                    <a:pt x="308" y="131"/>
                  </a:lnTo>
                  <a:lnTo>
                    <a:pt x="308" y="131"/>
                  </a:lnTo>
                  <a:lnTo>
                    <a:pt x="315" y="131"/>
                  </a:lnTo>
                  <a:lnTo>
                    <a:pt x="315" y="131"/>
                  </a:lnTo>
                  <a:lnTo>
                    <a:pt x="315" y="131"/>
                  </a:lnTo>
                  <a:lnTo>
                    <a:pt x="321" y="124"/>
                  </a:lnTo>
                  <a:lnTo>
                    <a:pt x="321" y="124"/>
                  </a:lnTo>
                  <a:lnTo>
                    <a:pt x="328" y="118"/>
                  </a:lnTo>
                  <a:lnTo>
                    <a:pt x="328" y="124"/>
                  </a:lnTo>
                  <a:lnTo>
                    <a:pt x="328" y="131"/>
                  </a:lnTo>
                  <a:lnTo>
                    <a:pt x="328" y="137"/>
                  </a:lnTo>
                  <a:lnTo>
                    <a:pt x="321" y="144"/>
                  </a:lnTo>
                  <a:lnTo>
                    <a:pt x="321" y="151"/>
                  </a:lnTo>
                  <a:lnTo>
                    <a:pt x="321" y="151"/>
                  </a:lnTo>
                  <a:lnTo>
                    <a:pt x="321" y="157"/>
                  </a:lnTo>
                  <a:lnTo>
                    <a:pt x="321" y="164"/>
                  </a:lnTo>
                  <a:lnTo>
                    <a:pt x="321" y="170"/>
                  </a:lnTo>
                  <a:lnTo>
                    <a:pt x="328" y="170"/>
                  </a:lnTo>
                  <a:lnTo>
                    <a:pt x="328" y="177"/>
                  </a:lnTo>
                  <a:lnTo>
                    <a:pt x="328" y="177"/>
                  </a:lnTo>
                  <a:lnTo>
                    <a:pt x="328" y="177"/>
                  </a:lnTo>
                  <a:lnTo>
                    <a:pt x="335" y="177"/>
                  </a:lnTo>
                  <a:lnTo>
                    <a:pt x="335" y="177"/>
                  </a:lnTo>
                  <a:lnTo>
                    <a:pt x="341" y="170"/>
                  </a:lnTo>
                  <a:lnTo>
                    <a:pt x="348" y="170"/>
                  </a:lnTo>
                  <a:lnTo>
                    <a:pt x="341" y="190"/>
                  </a:lnTo>
                  <a:lnTo>
                    <a:pt x="341" y="197"/>
                  </a:lnTo>
                  <a:lnTo>
                    <a:pt x="341" y="203"/>
                  </a:lnTo>
                  <a:lnTo>
                    <a:pt x="341" y="210"/>
                  </a:lnTo>
                  <a:lnTo>
                    <a:pt x="335" y="216"/>
                  </a:lnTo>
                  <a:lnTo>
                    <a:pt x="335" y="223"/>
                  </a:lnTo>
                  <a:lnTo>
                    <a:pt x="335" y="229"/>
                  </a:lnTo>
                  <a:lnTo>
                    <a:pt x="328" y="236"/>
                  </a:lnTo>
                  <a:lnTo>
                    <a:pt x="328" y="242"/>
                  </a:lnTo>
                  <a:lnTo>
                    <a:pt x="328" y="242"/>
                  </a:lnTo>
                  <a:lnTo>
                    <a:pt x="328" y="249"/>
                  </a:lnTo>
                  <a:lnTo>
                    <a:pt x="335" y="249"/>
                  </a:lnTo>
                  <a:lnTo>
                    <a:pt x="335" y="249"/>
                  </a:lnTo>
                  <a:lnTo>
                    <a:pt x="335" y="256"/>
                  </a:lnTo>
                  <a:lnTo>
                    <a:pt x="335" y="256"/>
                  </a:lnTo>
                  <a:lnTo>
                    <a:pt x="341" y="256"/>
                  </a:lnTo>
                  <a:lnTo>
                    <a:pt x="341" y="256"/>
                  </a:lnTo>
                  <a:lnTo>
                    <a:pt x="348" y="249"/>
                  </a:lnTo>
                  <a:lnTo>
                    <a:pt x="348" y="249"/>
                  </a:lnTo>
                  <a:lnTo>
                    <a:pt x="348" y="249"/>
                  </a:lnTo>
                  <a:lnTo>
                    <a:pt x="348" y="242"/>
                  </a:lnTo>
                  <a:lnTo>
                    <a:pt x="354" y="242"/>
                  </a:lnTo>
                  <a:lnTo>
                    <a:pt x="354" y="236"/>
                  </a:lnTo>
                  <a:lnTo>
                    <a:pt x="367" y="216"/>
                  </a:lnTo>
                  <a:lnTo>
                    <a:pt x="374" y="210"/>
                  </a:lnTo>
                  <a:lnTo>
                    <a:pt x="374" y="210"/>
                  </a:lnTo>
                  <a:lnTo>
                    <a:pt x="380" y="203"/>
                  </a:lnTo>
                  <a:lnTo>
                    <a:pt x="387" y="203"/>
                  </a:lnTo>
                  <a:lnTo>
                    <a:pt x="387" y="197"/>
                  </a:lnTo>
                  <a:lnTo>
                    <a:pt x="387" y="197"/>
                  </a:lnTo>
                  <a:lnTo>
                    <a:pt x="387" y="190"/>
                  </a:lnTo>
                  <a:lnTo>
                    <a:pt x="387" y="183"/>
                  </a:lnTo>
                  <a:lnTo>
                    <a:pt x="394" y="177"/>
                  </a:lnTo>
                  <a:lnTo>
                    <a:pt x="394" y="177"/>
                  </a:lnTo>
                  <a:lnTo>
                    <a:pt x="394" y="177"/>
                  </a:lnTo>
                  <a:lnTo>
                    <a:pt x="394" y="177"/>
                  </a:lnTo>
                  <a:lnTo>
                    <a:pt x="394" y="177"/>
                  </a:lnTo>
                  <a:lnTo>
                    <a:pt x="387" y="170"/>
                  </a:lnTo>
                  <a:lnTo>
                    <a:pt x="387" y="170"/>
                  </a:lnTo>
                  <a:lnTo>
                    <a:pt x="387" y="170"/>
                  </a:lnTo>
                  <a:lnTo>
                    <a:pt x="387" y="170"/>
                  </a:lnTo>
                  <a:lnTo>
                    <a:pt x="380" y="170"/>
                  </a:lnTo>
                  <a:lnTo>
                    <a:pt x="380" y="164"/>
                  </a:lnTo>
                  <a:lnTo>
                    <a:pt x="380" y="157"/>
                  </a:lnTo>
                  <a:lnTo>
                    <a:pt x="374" y="157"/>
                  </a:lnTo>
                  <a:lnTo>
                    <a:pt x="374" y="151"/>
                  </a:lnTo>
                  <a:lnTo>
                    <a:pt x="374" y="151"/>
                  </a:lnTo>
                  <a:lnTo>
                    <a:pt x="374" y="144"/>
                  </a:lnTo>
                  <a:lnTo>
                    <a:pt x="367" y="137"/>
                  </a:lnTo>
                  <a:lnTo>
                    <a:pt x="367" y="131"/>
                  </a:lnTo>
                  <a:lnTo>
                    <a:pt x="367" y="131"/>
                  </a:lnTo>
                  <a:lnTo>
                    <a:pt x="367" y="118"/>
                  </a:lnTo>
                  <a:lnTo>
                    <a:pt x="367" y="111"/>
                  </a:lnTo>
                  <a:lnTo>
                    <a:pt x="367" y="98"/>
                  </a:lnTo>
                  <a:lnTo>
                    <a:pt x="367" y="92"/>
                  </a:lnTo>
                  <a:lnTo>
                    <a:pt x="367" y="85"/>
                  </a:lnTo>
                  <a:lnTo>
                    <a:pt x="374" y="78"/>
                  </a:lnTo>
                  <a:lnTo>
                    <a:pt x="374" y="78"/>
                  </a:lnTo>
                  <a:lnTo>
                    <a:pt x="374" y="78"/>
                  </a:lnTo>
                  <a:lnTo>
                    <a:pt x="374" y="78"/>
                  </a:lnTo>
                  <a:lnTo>
                    <a:pt x="380" y="78"/>
                  </a:lnTo>
                  <a:lnTo>
                    <a:pt x="380" y="78"/>
                  </a:lnTo>
                  <a:lnTo>
                    <a:pt x="387" y="78"/>
                  </a:lnTo>
                  <a:lnTo>
                    <a:pt x="387" y="78"/>
                  </a:lnTo>
                  <a:lnTo>
                    <a:pt x="394" y="78"/>
                  </a:lnTo>
                  <a:lnTo>
                    <a:pt x="400" y="78"/>
                  </a:lnTo>
                  <a:lnTo>
                    <a:pt x="400" y="72"/>
                  </a:lnTo>
                  <a:lnTo>
                    <a:pt x="407" y="72"/>
                  </a:lnTo>
                  <a:lnTo>
                    <a:pt x="407" y="72"/>
                  </a:lnTo>
                  <a:lnTo>
                    <a:pt x="413" y="65"/>
                  </a:lnTo>
                  <a:lnTo>
                    <a:pt x="413" y="65"/>
                  </a:lnTo>
                  <a:lnTo>
                    <a:pt x="413" y="59"/>
                  </a:lnTo>
                  <a:lnTo>
                    <a:pt x="420" y="59"/>
                  </a:lnTo>
                  <a:lnTo>
                    <a:pt x="420" y="52"/>
                  </a:lnTo>
                  <a:lnTo>
                    <a:pt x="426" y="39"/>
                  </a:lnTo>
                  <a:lnTo>
                    <a:pt x="433" y="26"/>
                  </a:lnTo>
                  <a:lnTo>
                    <a:pt x="433" y="26"/>
                  </a:lnTo>
                  <a:lnTo>
                    <a:pt x="433" y="32"/>
                  </a:lnTo>
                  <a:lnTo>
                    <a:pt x="433" y="32"/>
                  </a:lnTo>
                  <a:lnTo>
                    <a:pt x="440" y="39"/>
                  </a:lnTo>
                  <a:lnTo>
                    <a:pt x="440" y="39"/>
                  </a:lnTo>
                  <a:lnTo>
                    <a:pt x="440" y="39"/>
                  </a:lnTo>
                  <a:lnTo>
                    <a:pt x="446" y="46"/>
                  </a:lnTo>
                  <a:lnTo>
                    <a:pt x="446" y="46"/>
                  </a:lnTo>
                  <a:lnTo>
                    <a:pt x="453" y="46"/>
                  </a:lnTo>
                  <a:lnTo>
                    <a:pt x="459" y="46"/>
                  </a:lnTo>
                  <a:lnTo>
                    <a:pt x="466" y="46"/>
                  </a:lnTo>
                  <a:lnTo>
                    <a:pt x="466" y="39"/>
                  </a:lnTo>
                  <a:lnTo>
                    <a:pt x="472" y="39"/>
                  </a:lnTo>
                  <a:lnTo>
                    <a:pt x="479" y="39"/>
                  </a:lnTo>
                  <a:lnTo>
                    <a:pt x="486" y="32"/>
                  </a:lnTo>
                  <a:lnTo>
                    <a:pt x="486" y="32"/>
                  </a:lnTo>
                  <a:lnTo>
                    <a:pt x="492" y="26"/>
                  </a:lnTo>
                  <a:lnTo>
                    <a:pt x="499" y="19"/>
                  </a:lnTo>
                  <a:lnTo>
                    <a:pt x="505" y="13"/>
                  </a:lnTo>
                  <a:lnTo>
                    <a:pt x="512" y="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1" name="Freeform 117"/>
            <p:cNvSpPr>
              <a:spLocks/>
            </p:cNvSpPr>
            <p:nvPr/>
          </p:nvSpPr>
          <p:spPr bwMode="auto">
            <a:xfrm>
              <a:off x="-679" y="1212"/>
              <a:ext cx="28" cy="2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19"/>
                </a:cxn>
                <a:cxn ang="0">
                  <a:pos x="13" y="19"/>
                </a:cxn>
                <a:cxn ang="0">
                  <a:pos x="13" y="19"/>
                </a:cxn>
                <a:cxn ang="0">
                  <a:pos x="13" y="19"/>
                </a:cxn>
                <a:cxn ang="0">
                  <a:pos x="7" y="19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20" y="0"/>
                </a:cxn>
              </a:cxnLst>
              <a:rect l="0" t="0" r="r" b="b"/>
              <a:pathLst>
                <a:path w="20" h="19"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2" name="Freeform 118"/>
            <p:cNvSpPr>
              <a:spLocks/>
            </p:cNvSpPr>
            <p:nvPr/>
          </p:nvSpPr>
          <p:spPr bwMode="auto">
            <a:xfrm>
              <a:off x="-606" y="1257"/>
              <a:ext cx="35" cy="2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26" y="13"/>
                </a:cxn>
                <a:cxn ang="0">
                  <a:pos x="26" y="13"/>
                </a:cxn>
                <a:cxn ang="0">
                  <a:pos x="26" y="13"/>
                </a:cxn>
                <a:cxn ang="0">
                  <a:pos x="19" y="19"/>
                </a:cxn>
                <a:cxn ang="0">
                  <a:pos x="19" y="19"/>
                </a:cxn>
                <a:cxn ang="0">
                  <a:pos x="19" y="19"/>
                </a:cxn>
                <a:cxn ang="0">
                  <a:pos x="19" y="19"/>
                </a:cxn>
                <a:cxn ang="0">
                  <a:pos x="13" y="19"/>
                </a:cxn>
                <a:cxn ang="0">
                  <a:pos x="13" y="19"/>
                </a:cxn>
                <a:cxn ang="0">
                  <a:pos x="13" y="19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26" h="19">
                  <a:moveTo>
                    <a:pt x="19" y="0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3" name="Freeform 119"/>
            <p:cNvSpPr>
              <a:spLocks/>
            </p:cNvSpPr>
            <p:nvPr/>
          </p:nvSpPr>
          <p:spPr bwMode="auto">
            <a:xfrm>
              <a:off x="-598" y="1311"/>
              <a:ext cx="27" cy="2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0"/>
                </a:cxn>
                <a:cxn ang="0">
                  <a:pos x="20" y="7"/>
                </a:cxn>
                <a:cxn ang="0">
                  <a:pos x="20" y="7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0" y="2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0" h="20">
                  <a:moveTo>
                    <a:pt x="20" y="0"/>
                  </a:moveTo>
                  <a:lnTo>
                    <a:pt x="20" y="0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4" name="Freeform 120"/>
            <p:cNvSpPr>
              <a:spLocks/>
            </p:cNvSpPr>
            <p:nvPr/>
          </p:nvSpPr>
          <p:spPr bwMode="auto">
            <a:xfrm>
              <a:off x="-273" y="132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5" name="Freeform 121"/>
            <p:cNvSpPr>
              <a:spLocks/>
            </p:cNvSpPr>
            <p:nvPr/>
          </p:nvSpPr>
          <p:spPr bwMode="auto">
            <a:xfrm>
              <a:off x="-661" y="1500"/>
              <a:ext cx="37" cy="27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7" y="6"/>
                </a:cxn>
                <a:cxn ang="0">
                  <a:pos x="27" y="6"/>
                </a:cxn>
                <a:cxn ang="0">
                  <a:pos x="27" y="13"/>
                </a:cxn>
                <a:cxn ang="0">
                  <a:pos x="27" y="13"/>
                </a:cxn>
                <a:cxn ang="0">
                  <a:pos x="27" y="13"/>
                </a:cxn>
                <a:cxn ang="0">
                  <a:pos x="27" y="20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3" y="20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6"/>
                </a:cxn>
              </a:cxnLst>
              <a:rect l="0" t="0" r="r" b="b"/>
              <a:pathLst>
                <a:path w="27" h="20">
                  <a:moveTo>
                    <a:pt x="27" y="6"/>
                  </a:moveTo>
                  <a:lnTo>
                    <a:pt x="27" y="6"/>
                  </a:lnTo>
                  <a:lnTo>
                    <a:pt x="27" y="6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6"/>
                  </a:lnTo>
                  <a:lnTo>
                    <a:pt x="7" y="6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6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6" name="Freeform 122"/>
            <p:cNvSpPr>
              <a:spLocks/>
            </p:cNvSpPr>
            <p:nvPr/>
          </p:nvSpPr>
          <p:spPr bwMode="auto">
            <a:xfrm>
              <a:off x="-543" y="1589"/>
              <a:ext cx="35" cy="27"/>
            </a:xfrm>
            <a:custGeom>
              <a:avLst/>
              <a:gdLst/>
              <a:ahLst/>
              <a:cxnLst>
                <a:cxn ang="0">
                  <a:pos x="26" y="7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19" y="20"/>
                </a:cxn>
                <a:cxn ang="0">
                  <a:pos x="19" y="20"/>
                </a:cxn>
                <a:cxn ang="0">
                  <a:pos x="19" y="2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6" y="7"/>
                </a:cxn>
              </a:cxnLst>
              <a:rect l="0" t="0" r="r" b="b"/>
              <a:pathLst>
                <a:path w="26" h="20">
                  <a:moveTo>
                    <a:pt x="26" y="7"/>
                  </a:moveTo>
                  <a:lnTo>
                    <a:pt x="26" y="7"/>
                  </a:lnTo>
                  <a:lnTo>
                    <a:pt x="26" y="7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-517" y="1634"/>
              <a:ext cx="27" cy="37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7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3" y="27"/>
                </a:cxn>
                <a:cxn ang="0">
                  <a:pos x="7" y="27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0" y="7"/>
                </a:cxn>
                <a:cxn ang="0">
                  <a:pos x="20" y="7"/>
                </a:cxn>
              </a:cxnLst>
              <a:rect l="0" t="0" r="r" b="b"/>
              <a:pathLst>
                <a:path w="20" h="27">
                  <a:moveTo>
                    <a:pt x="20" y="7"/>
                  </a:moveTo>
                  <a:lnTo>
                    <a:pt x="20" y="7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7"/>
                  </a:lnTo>
                  <a:lnTo>
                    <a:pt x="7" y="27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7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8" name="Freeform 124"/>
            <p:cNvSpPr>
              <a:spLocks/>
            </p:cNvSpPr>
            <p:nvPr/>
          </p:nvSpPr>
          <p:spPr bwMode="auto">
            <a:xfrm>
              <a:off x="-571" y="1634"/>
              <a:ext cx="36" cy="37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7"/>
                </a:cxn>
                <a:cxn ang="0">
                  <a:pos x="26" y="7"/>
                </a:cxn>
                <a:cxn ang="0">
                  <a:pos x="26" y="13"/>
                </a:cxn>
                <a:cxn ang="0">
                  <a:pos x="26" y="13"/>
                </a:cxn>
                <a:cxn ang="0">
                  <a:pos x="26" y="13"/>
                </a:cxn>
                <a:cxn ang="0">
                  <a:pos x="26" y="20"/>
                </a:cxn>
                <a:cxn ang="0">
                  <a:pos x="26" y="20"/>
                </a:cxn>
                <a:cxn ang="0">
                  <a:pos x="20" y="20"/>
                </a:cxn>
                <a:cxn ang="0">
                  <a:pos x="20" y="27"/>
                </a:cxn>
                <a:cxn ang="0">
                  <a:pos x="20" y="27"/>
                </a:cxn>
                <a:cxn ang="0">
                  <a:pos x="13" y="27"/>
                </a:cxn>
                <a:cxn ang="0">
                  <a:pos x="13" y="27"/>
                </a:cxn>
                <a:cxn ang="0">
                  <a:pos x="6" y="27"/>
                </a:cxn>
                <a:cxn ang="0">
                  <a:pos x="6" y="27"/>
                </a:cxn>
                <a:cxn ang="0">
                  <a:pos x="6" y="20"/>
                </a:cxn>
                <a:cxn ang="0">
                  <a:pos x="0" y="2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0" y="7"/>
                </a:cxn>
                <a:cxn ang="0">
                  <a:pos x="20" y="7"/>
                </a:cxn>
              </a:cxnLst>
              <a:rect l="0" t="0" r="r" b="b"/>
              <a:pathLst>
                <a:path w="26" h="27">
                  <a:moveTo>
                    <a:pt x="20" y="7"/>
                  </a:moveTo>
                  <a:lnTo>
                    <a:pt x="20" y="7"/>
                  </a:lnTo>
                  <a:lnTo>
                    <a:pt x="26" y="7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0" y="20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49" name="Freeform 125"/>
            <p:cNvSpPr>
              <a:spLocks/>
            </p:cNvSpPr>
            <p:nvPr/>
          </p:nvSpPr>
          <p:spPr bwMode="auto">
            <a:xfrm>
              <a:off x="-732" y="1841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50" name="Freeform 126"/>
            <p:cNvSpPr>
              <a:spLocks/>
            </p:cNvSpPr>
            <p:nvPr/>
          </p:nvSpPr>
          <p:spPr bwMode="auto">
            <a:xfrm>
              <a:off x="-616" y="1859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-984" y="3325"/>
              <a:ext cx="539" cy="378"/>
            </a:xfrm>
            <a:custGeom>
              <a:avLst/>
              <a:gdLst/>
              <a:ahLst/>
              <a:cxnLst>
                <a:cxn ang="0">
                  <a:pos x="33" y="184"/>
                </a:cxn>
                <a:cxn ang="0">
                  <a:pos x="46" y="165"/>
                </a:cxn>
                <a:cxn ang="0">
                  <a:pos x="66" y="138"/>
                </a:cxn>
                <a:cxn ang="0">
                  <a:pos x="85" y="99"/>
                </a:cxn>
                <a:cxn ang="0">
                  <a:pos x="98" y="73"/>
                </a:cxn>
                <a:cxn ang="0">
                  <a:pos x="105" y="46"/>
                </a:cxn>
                <a:cxn ang="0">
                  <a:pos x="112" y="20"/>
                </a:cxn>
                <a:cxn ang="0">
                  <a:pos x="112" y="14"/>
                </a:cxn>
                <a:cxn ang="0">
                  <a:pos x="112" y="53"/>
                </a:cxn>
                <a:cxn ang="0">
                  <a:pos x="112" y="79"/>
                </a:cxn>
                <a:cxn ang="0">
                  <a:pos x="105" y="99"/>
                </a:cxn>
                <a:cxn ang="0">
                  <a:pos x="112" y="112"/>
                </a:cxn>
                <a:cxn ang="0">
                  <a:pos x="138" y="86"/>
                </a:cxn>
                <a:cxn ang="0">
                  <a:pos x="171" y="73"/>
                </a:cxn>
                <a:cxn ang="0">
                  <a:pos x="203" y="60"/>
                </a:cxn>
                <a:cxn ang="0">
                  <a:pos x="243" y="46"/>
                </a:cxn>
                <a:cxn ang="0">
                  <a:pos x="282" y="40"/>
                </a:cxn>
                <a:cxn ang="0">
                  <a:pos x="322" y="40"/>
                </a:cxn>
                <a:cxn ang="0">
                  <a:pos x="361" y="40"/>
                </a:cxn>
                <a:cxn ang="0">
                  <a:pos x="394" y="53"/>
                </a:cxn>
                <a:cxn ang="0">
                  <a:pos x="374" y="99"/>
                </a:cxn>
                <a:cxn ang="0">
                  <a:pos x="341" y="92"/>
                </a:cxn>
                <a:cxn ang="0">
                  <a:pos x="302" y="92"/>
                </a:cxn>
                <a:cxn ang="0">
                  <a:pos x="256" y="92"/>
                </a:cxn>
                <a:cxn ang="0">
                  <a:pos x="249" y="99"/>
                </a:cxn>
                <a:cxn ang="0">
                  <a:pos x="263" y="112"/>
                </a:cxn>
                <a:cxn ang="0">
                  <a:pos x="276" y="125"/>
                </a:cxn>
                <a:cxn ang="0">
                  <a:pos x="282" y="138"/>
                </a:cxn>
                <a:cxn ang="0">
                  <a:pos x="282" y="151"/>
                </a:cxn>
                <a:cxn ang="0">
                  <a:pos x="276" y="171"/>
                </a:cxn>
                <a:cxn ang="0">
                  <a:pos x="269" y="151"/>
                </a:cxn>
                <a:cxn ang="0">
                  <a:pos x="263" y="138"/>
                </a:cxn>
                <a:cxn ang="0">
                  <a:pos x="249" y="125"/>
                </a:cxn>
                <a:cxn ang="0">
                  <a:pos x="236" y="119"/>
                </a:cxn>
                <a:cxn ang="0">
                  <a:pos x="217" y="112"/>
                </a:cxn>
                <a:cxn ang="0">
                  <a:pos x="203" y="112"/>
                </a:cxn>
                <a:cxn ang="0">
                  <a:pos x="177" y="112"/>
                </a:cxn>
                <a:cxn ang="0">
                  <a:pos x="138" y="138"/>
                </a:cxn>
                <a:cxn ang="0">
                  <a:pos x="112" y="151"/>
                </a:cxn>
                <a:cxn ang="0">
                  <a:pos x="72" y="178"/>
                </a:cxn>
                <a:cxn ang="0">
                  <a:pos x="46" y="217"/>
                </a:cxn>
                <a:cxn ang="0">
                  <a:pos x="13" y="250"/>
                </a:cxn>
                <a:cxn ang="0">
                  <a:pos x="0" y="237"/>
                </a:cxn>
                <a:cxn ang="0">
                  <a:pos x="20" y="204"/>
                </a:cxn>
              </a:cxnLst>
              <a:rect l="0" t="0" r="r" b="b"/>
              <a:pathLst>
                <a:path w="394" h="276">
                  <a:moveTo>
                    <a:pt x="26" y="191"/>
                  </a:moveTo>
                  <a:lnTo>
                    <a:pt x="26" y="191"/>
                  </a:lnTo>
                  <a:lnTo>
                    <a:pt x="33" y="184"/>
                  </a:lnTo>
                  <a:lnTo>
                    <a:pt x="39" y="178"/>
                  </a:lnTo>
                  <a:lnTo>
                    <a:pt x="39" y="171"/>
                  </a:lnTo>
                  <a:lnTo>
                    <a:pt x="46" y="165"/>
                  </a:lnTo>
                  <a:lnTo>
                    <a:pt x="52" y="158"/>
                  </a:lnTo>
                  <a:lnTo>
                    <a:pt x="59" y="151"/>
                  </a:lnTo>
                  <a:lnTo>
                    <a:pt x="66" y="138"/>
                  </a:lnTo>
                  <a:lnTo>
                    <a:pt x="72" y="119"/>
                  </a:lnTo>
                  <a:lnTo>
                    <a:pt x="79" y="105"/>
                  </a:lnTo>
                  <a:lnTo>
                    <a:pt x="85" y="99"/>
                  </a:lnTo>
                  <a:lnTo>
                    <a:pt x="92" y="92"/>
                  </a:lnTo>
                  <a:lnTo>
                    <a:pt x="98" y="79"/>
                  </a:lnTo>
                  <a:lnTo>
                    <a:pt x="98" y="73"/>
                  </a:lnTo>
                  <a:lnTo>
                    <a:pt x="98" y="60"/>
                  </a:lnTo>
                  <a:lnTo>
                    <a:pt x="105" y="53"/>
                  </a:lnTo>
                  <a:lnTo>
                    <a:pt x="105" y="46"/>
                  </a:lnTo>
                  <a:lnTo>
                    <a:pt x="105" y="40"/>
                  </a:lnTo>
                  <a:lnTo>
                    <a:pt x="105" y="33"/>
                  </a:lnTo>
                  <a:lnTo>
                    <a:pt x="112" y="20"/>
                  </a:lnTo>
                  <a:lnTo>
                    <a:pt x="112" y="14"/>
                  </a:lnTo>
                  <a:lnTo>
                    <a:pt x="112" y="0"/>
                  </a:lnTo>
                  <a:lnTo>
                    <a:pt x="112" y="14"/>
                  </a:lnTo>
                  <a:lnTo>
                    <a:pt x="112" y="27"/>
                  </a:lnTo>
                  <a:lnTo>
                    <a:pt x="112" y="40"/>
                  </a:lnTo>
                  <a:lnTo>
                    <a:pt x="112" y="53"/>
                  </a:lnTo>
                  <a:lnTo>
                    <a:pt x="112" y="60"/>
                  </a:lnTo>
                  <a:lnTo>
                    <a:pt x="112" y="66"/>
                  </a:lnTo>
                  <a:lnTo>
                    <a:pt x="112" y="79"/>
                  </a:lnTo>
                  <a:lnTo>
                    <a:pt x="112" y="86"/>
                  </a:lnTo>
                  <a:lnTo>
                    <a:pt x="105" y="92"/>
                  </a:lnTo>
                  <a:lnTo>
                    <a:pt x="105" y="99"/>
                  </a:lnTo>
                  <a:lnTo>
                    <a:pt x="105" y="112"/>
                  </a:lnTo>
                  <a:lnTo>
                    <a:pt x="98" y="119"/>
                  </a:lnTo>
                  <a:lnTo>
                    <a:pt x="112" y="112"/>
                  </a:lnTo>
                  <a:lnTo>
                    <a:pt x="118" y="105"/>
                  </a:lnTo>
                  <a:lnTo>
                    <a:pt x="125" y="92"/>
                  </a:lnTo>
                  <a:lnTo>
                    <a:pt x="138" y="86"/>
                  </a:lnTo>
                  <a:lnTo>
                    <a:pt x="151" y="86"/>
                  </a:lnTo>
                  <a:lnTo>
                    <a:pt x="157" y="79"/>
                  </a:lnTo>
                  <a:lnTo>
                    <a:pt x="171" y="73"/>
                  </a:lnTo>
                  <a:lnTo>
                    <a:pt x="177" y="66"/>
                  </a:lnTo>
                  <a:lnTo>
                    <a:pt x="190" y="60"/>
                  </a:lnTo>
                  <a:lnTo>
                    <a:pt x="203" y="60"/>
                  </a:lnTo>
                  <a:lnTo>
                    <a:pt x="223" y="53"/>
                  </a:lnTo>
                  <a:lnTo>
                    <a:pt x="236" y="46"/>
                  </a:lnTo>
                  <a:lnTo>
                    <a:pt x="243" y="46"/>
                  </a:lnTo>
                  <a:lnTo>
                    <a:pt x="256" y="40"/>
                  </a:lnTo>
                  <a:lnTo>
                    <a:pt x="269" y="40"/>
                  </a:lnTo>
                  <a:lnTo>
                    <a:pt x="282" y="40"/>
                  </a:lnTo>
                  <a:lnTo>
                    <a:pt x="295" y="40"/>
                  </a:lnTo>
                  <a:lnTo>
                    <a:pt x="302" y="40"/>
                  </a:lnTo>
                  <a:lnTo>
                    <a:pt x="322" y="40"/>
                  </a:lnTo>
                  <a:lnTo>
                    <a:pt x="335" y="40"/>
                  </a:lnTo>
                  <a:lnTo>
                    <a:pt x="348" y="40"/>
                  </a:lnTo>
                  <a:lnTo>
                    <a:pt x="361" y="40"/>
                  </a:lnTo>
                  <a:lnTo>
                    <a:pt x="368" y="46"/>
                  </a:lnTo>
                  <a:lnTo>
                    <a:pt x="381" y="46"/>
                  </a:lnTo>
                  <a:lnTo>
                    <a:pt x="394" y="53"/>
                  </a:lnTo>
                  <a:lnTo>
                    <a:pt x="394" y="105"/>
                  </a:lnTo>
                  <a:lnTo>
                    <a:pt x="381" y="99"/>
                  </a:lnTo>
                  <a:lnTo>
                    <a:pt x="374" y="99"/>
                  </a:lnTo>
                  <a:lnTo>
                    <a:pt x="368" y="99"/>
                  </a:lnTo>
                  <a:lnTo>
                    <a:pt x="348" y="92"/>
                  </a:lnTo>
                  <a:lnTo>
                    <a:pt x="341" y="92"/>
                  </a:lnTo>
                  <a:lnTo>
                    <a:pt x="335" y="92"/>
                  </a:lnTo>
                  <a:lnTo>
                    <a:pt x="322" y="92"/>
                  </a:lnTo>
                  <a:lnTo>
                    <a:pt x="302" y="92"/>
                  </a:lnTo>
                  <a:lnTo>
                    <a:pt x="282" y="92"/>
                  </a:lnTo>
                  <a:lnTo>
                    <a:pt x="269" y="92"/>
                  </a:lnTo>
                  <a:lnTo>
                    <a:pt x="256" y="92"/>
                  </a:lnTo>
                  <a:lnTo>
                    <a:pt x="243" y="92"/>
                  </a:lnTo>
                  <a:lnTo>
                    <a:pt x="249" y="99"/>
                  </a:lnTo>
                  <a:lnTo>
                    <a:pt x="249" y="99"/>
                  </a:lnTo>
                  <a:lnTo>
                    <a:pt x="256" y="105"/>
                  </a:lnTo>
                  <a:lnTo>
                    <a:pt x="263" y="105"/>
                  </a:lnTo>
                  <a:lnTo>
                    <a:pt x="263" y="112"/>
                  </a:lnTo>
                  <a:lnTo>
                    <a:pt x="269" y="119"/>
                  </a:lnTo>
                  <a:lnTo>
                    <a:pt x="269" y="119"/>
                  </a:lnTo>
                  <a:lnTo>
                    <a:pt x="276" y="125"/>
                  </a:lnTo>
                  <a:lnTo>
                    <a:pt x="276" y="132"/>
                  </a:lnTo>
                  <a:lnTo>
                    <a:pt x="276" y="138"/>
                  </a:lnTo>
                  <a:lnTo>
                    <a:pt x="282" y="138"/>
                  </a:lnTo>
                  <a:lnTo>
                    <a:pt x="282" y="145"/>
                  </a:lnTo>
                  <a:lnTo>
                    <a:pt x="282" y="151"/>
                  </a:lnTo>
                  <a:lnTo>
                    <a:pt x="282" y="151"/>
                  </a:lnTo>
                  <a:lnTo>
                    <a:pt x="282" y="165"/>
                  </a:lnTo>
                  <a:lnTo>
                    <a:pt x="276" y="178"/>
                  </a:lnTo>
                  <a:lnTo>
                    <a:pt x="276" y="171"/>
                  </a:lnTo>
                  <a:lnTo>
                    <a:pt x="276" y="165"/>
                  </a:lnTo>
                  <a:lnTo>
                    <a:pt x="269" y="158"/>
                  </a:lnTo>
                  <a:lnTo>
                    <a:pt x="269" y="151"/>
                  </a:lnTo>
                  <a:lnTo>
                    <a:pt x="269" y="145"/>
                  </a:lnTo>
                  <a:lnTo>
                    <a:pt x="263" y="145"/>
                  </a:lnTo>
                  <a:lnTo>
                    <a:pt x="263" y="138"/>
                  </a:lnTo>
                  <a:lnTo>
                    <a:pt x="256" y="132"/>
                  </a:lnTo>
                  <a:lnTo>
                    <a:pt x="249" y="132"/>
                  </a:lnTo>
                  <a:lnTo>
                    <a:pt x="249" y="125"/>
                  </a:lnTo>
                  <a:lnTo>
                    <a:pt x="243" y="125"/>
                  </a:lnTo>
                  <a:lnTo>
                    <a:pt x="236" y="119"/>
                  </a:lnTo>
                  <a:lnTo>
                    <a:pt x="236" y="119"/>
                  </a:lnTo>
                  <a:lnTo>
                    <a:pt x="230" y="119"/>
                  </a:lnTo>
                  <a:lnTo>
                    <a:pt x="223" y="112"/>
                  </a:lnTo>
                  <a:lnTo>
                    <a:pt x="217" y="112"/>
                  </a:lnTo>
                  <a:lnTo>
                    <a:pt x="217" y="112"/>
                  </a:lnTo>
                  <a:lnTo>
                    <a:pt x="210" y="112"/>
                  </a:lnTo>
                  <a:lnTo>
                    <a:pt x="203" y="112"/>
                  </a:lnTo>
                  <a:lnTo>
                    <a:pt x="197" y="112"/>
                  </a:lnTo>
                  <a:lnTo>
                    <a:pt x="184" y="112"/>
                  </a:lnTo>
                  <a:lnTo>
                    <a:pt x="177" y="112"/>
                  </a:lnTo>
                  <a:lnTo>
                    <a:pt x="164" y="119"/>
                  </a:lnTo>
                  <a:lnTo>
                    <a:pt x="151" y="125"/>
                  </a:lnTo>
                  <a:lnTo>
                    <a:pt x="138" y="138"/>
                  </a:lnTo>
                  <a:lnTo>
                    <a:pt x="125" y="145"/>
                  </a:lnTo>
                  <a:lnTo>
                    <a:pt x="118" y="145"/>
                  </a:lnTo>
                  <a:lnTo>
                    <a:pt x="112" y="151"/>
                  </a:lnTo>
                  <a:lnTo>
                    <a:pt x="98" y="158"/>
                  </a:lnTo>
                  <a:lnTo>
                    <a:pt x="85" y="171"/>
                  </a:lnTo>
                  <a:lnTo>
                    <a:pt x="72" y="178"/>
                  </a:lnTo>
                  <a:lnTo>
                    <a:pt x="66" y="191"/>
                  </a:lnTo>
                  <a:lnTo>
                    <a:pt x="52" y="204"/>
                  </a:lnTo>
                  <a:lnTo>
                    <a:pt x="46" y="217"/>
                  </a:lnTo>
                  <a:lnTo>
                    <a:pt x="33" y="224"/>
                  </a:lnTo>
                  <a:lnTo>
                    <a:pt x="26" y="237"/>
                  </a:lnTo>
                  <a:lnTo>
                    <a:pt x="13" y="250"/>
                  </a:lnTo>
                  <a:lnTo>
                    <a:pt x="6" y="263"/>
                  </a:lnTo>
                  <a:lnTo>
                    <a:pt x="0" y="276"/>
                  </a:lnTo>
                  <a:lnTo>
                    <a:pt x="0" y="237"/>
                  </a:lnTo>
                  <a:lnTo>
                    <a:pt x="6" y="224"/>
                  </a:lnTo>
                  <a:lnTo>
                    <a:pt x="13" y="217"/>
                  </a:lnTo>
                  <a:lnTo>
                    <a:pt x="20" y="204"/>
                  </a:lnTo>
                  <a:lnTo>
                    <a:pt x="26" y="191"/>
                  </a:lnTo>
                  <a:lnTo>
                    <a:pt x="26" y="191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</p:grpSp>
      <p:grpSp>
        <p:nvGrpSpPr>
          <p:cNvPr id="1161" name="Group 137"/>
          <p:cNvGrpSpPr>
            <a:grpSpLocks/>
          </p:cNvGrpSpPr>
          <p:nvPr/>
        </p:nvGrpSpPr>
        <p:grpSpPr bwMode="auto">
          <a:xfrm>
            <a:off x="7832725" y="6454775"/>
            <a:ext cx="838200" cy="409575"/>
            <a:chOff x="4934" y="4066"/>
            <a:chExt cx="528" cy="258"/>
          </a:xfrm>
        </p:grpSpPr>
        <p:sp>
          <p:nvSpPr>
            <p:cNvPr id="1153" name="Freeform 129"/>
            <p:cNvSpPr>
              <a:spLocks/>
            </p:cNvSpPr>
            <p:nvPr/>
          </p:nvSpPr>
          <p:spPr bwMode="auto">
            <a:xfrm>
              <a:off x="5160" y="4066"/>
              <a:ext cx="302" cy="258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16" y="1"/>
                </a:cxn>
                <a:cxn ang="0">
                  <a:pos x="13" y="7"/>
                </a:cxn>
                <a:cxn ang="0">
                  <a:pos x="10" y="14"/>
                </a:cxn>
                <a:cxn ang="0">
                  <a:pos x="6" y="24"/>
                </a:cxn>
                <a:cxn ang="0">
                  <a:pos x="3" y="30"/>
                </a:cxn>
                <a:cxn ang="0">
                  <a:pos x="3" y="37"/>
                </a:cxn>
                <a:cxn ang="0">
                  <a:pos x="0" y="47"/>
                </a:cxn>
                <a:cxn ang="0">
                  <a:pos x="0" y="57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0" y="70"/>
                </a:cxn>
                <a:cxn ang="0">
                  <a:pos x="0" y="73"/>
                </a:cxn>
                <a:cxn ang="0">
                  <a:pos x="0" y="80"/>
                </a:cxn>
                <a:cxn ang="0">
                  <a:pos x="3" y="83"/>
                </a:cxn>
                <a:cxn ang="0">
                  <a:pos x="3" y="93"/>
                </a:cxn>
                <a:cxn ang="0">
                  <a:pos x="6" y="99"/>
                </a:cxn>
                <a:cxn ang="0">
                  <a:pos x="6" y="106"/>
                </a:cxn>
                <a:cxn ang="0">
                  <a:pos x="6" y="106"/>
                </a:cxn>
                <a:cxn ang="0">
                  <a:pos x="6" y="109"/>
                </a:cxn>
                <a:cxn ang="0">
                  <a:pos x="10" y="112"/>
                </a:cxn>
                <a:cxn ang="0">
                  <a:pos x="10" y="119"/>
                </a:cxn>
                <a:cxn ang="0">
                  <a:pos x="13" y="122"/>
                </a:cxn>
                <a:cxn ang="0">
                  <a:pos x="16" y="129"/>
                </a:cxn>
                <a:cxn ang="0">
                  <a:pos x="16" y="132"/>
                </a:cxn>
                <a:cxn ang="0">
                  <a:pos x="20" y="135"/>
                </a:cxn>
                <a:cxn ang="0">
                  <a:pos x="23" y="142"/>
                </a:cxn>
                <a:cxn ang="0">
                  <a:pos x="26" y="145"/>
                </a:cxn>
                <a:cxn ang="0">
                  <a:pos x="29" y="149"/>
                </a:cxn>
                <a:cxn ang="0">
                  <a:pos x="33" y="155"/>
                </a:cxn>
                <a:cxn ang="0">
                  <a:pos x="33" y="158"/>
                </a:cxn>
                <a:cxn ang="0">
                  <a:pos x="36" y="162"/>
                </a:cxn>
                <a:cxn ang="0">
                  <a:pos x="43" y="165"/>
                </a:cxn>
                <a:cxn ang="0">
                  <a:pos x="46" y="168"/>
                </a:cxn>
                <a:cxn ang="0">
                  <a:pos x="49" y="172"/>
                </a:cxn>
                <a:cxn ang="0">
                  <a:pos x="56" y="181"/>
                </a:cxn>
                <a:cxn ang="0">
                  <a:pos x="59" y="185"/>
                </a:cxn>
                <a:cxn ang="0">
                  <a:pos x="62" y="188"/>
                </a:cxn>
                <a:cxn ang="0">
                  <a:pos x="69" y="191"/>
                </a:cxn>
                <a:cxn ang="0">
                  <a:pos x="72" y="195"/>
                </a:cxn>
                <a:cxn ang="0">
                  <a:pos x="75" y="195"/>
                </a:cxn>
                <a:cxn ang="0">
                  <a:pos x="82" y="198"/>
                </a:cxn>
                <a:cxn ang="0">
                  <a:pos x="248" y="198"/>
                </a:cxn>
                <a:cxn ang="0">
                  <a:pos x="248" y="0"/>
                </a:cxn>
              </a:cxnLst>
              <a:rect l="0" t="0" r="r" b="b"/>
              <a:pathLst>
                <a:path w="248" h="198">
                  <a:moveTo>
                    <a:pt x="248" y="0"/>
                  </a:moveTo>
                  <a:lnTo>
                    <a:pt x="16" y="1"/>
                  </a:lnTo>
                  <a:lnTo>
                    <a:pt x="13" y="7"/>
                  </a:lnTo>
                  <a:lnTo>
                    <a:pt x="10" y="14"/>
                  </a:lnTo>
                  <a:lnTo>
                    <a:pt x="6" y="24"/>
                  </a:lnTo>
                  <a:lnTo>
                    <a:pt x="3" y="30"/>
                  </a:lnTo>
                  <a:lnTo>
                    <a:pt x="3" y="37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70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3" y="83"/>
                  </a:lnTo>
                  <a:lnTo>
                    <a:pt x="3" y="93"/>
                  </a:lnTo>
                  <a:lnTo>
                    <a:pt x="6" y="99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6" y="109"/>
                  </a:lnTo>
                  <a:lnTo>
                    <a:pt x="10" y="112"/>
                  </a:lnTo>
                  <a:lnTo>
                    <a:pt x="10" y="119"/>
                  </a:lnTo>
                  <a:lnTo>
                    <a:pt x="13" y="122"/>
                  </a:lnTo>
                  <a:lnTo>
                    <a:pt x="16" y="129"/>
                  </a:lnTo>
                  <a:lnTo>
                    <a:pt x="16" y="132"/>
                  </a:lnTo>
                  <a:lnTo>
                    <a:pt x="20" y="135"/>
                  </a:lnTo>
                  <a:lnTo>
                    <a:pt x="23" y="142"/>
                  </a:lnTo>
                  <a:lnTo>
                    <a:pt x="26" y="145"/>
                  </a:lnTo>
                  <a:lnTo>
                    <a:pt x="29" y="149"/>
                  </a:lnTo>
                  <a:lnTo>
                    <a:pt x="33" y="155"/>
                  </a:lnTo>
                  <a:lnTo>
                    <a:pt x="33" y="158"/>
                  </a:lnTo>
                  <a:lnTo>
                    <a:pt x="36" y="162"/>
                  </a:lnTo>
                  <a:lnTo>
                    <a:pt x="43" y="165"/>
                  </a:lnTo>
                  <a:lnTo>
                    <a:pt x="46" y="168"/>
                  </a:lnTo>
                  <a:lnTo>
                    <a:pt x="49" y="172"/>
                  </a:lnTo>
                  <a:lnTo>
                    <a:pt x="56" y="181"/>
                  </a:lnTo>
                  <a:lnTo>
                    <a:pt x="59" y="185"/>
                  </a:lnTo>
                  <a:lnTo>
                    <a:pt x="62" y="188"/>
                  </a:lnTo>
                  <a:lnTo>
                    <a:pt x="69" y="191"/>
                  </a:lnTo>
                  <a:lnTo>
                    <a:pt x="72" y="195"/>
                  </a:lnTo>
                  <a:lnTo>
                    <a:pt x="75" y="195"/>
                  </a:lnTo>
                  <a:lnTo>
                    <a:pt x="82" y="198"/>
                  </a:lnTo>
                  <a:lnTo>
                    <a:pt x="248" y="198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54" name="Freeform 130"/>
            <p:cNvSpPr>
              <a:spLocks/>
            </p:cNvSpPr>
            <p:nvPr/>
          </p:nvSpPr>
          <p:spPr bwMode="auto">
            <a:xfrm rot="-5400000">
              <a:off x="4950" y="4193"/>
              <a:ext cx="107" cy="140"/>
            </a:xfrm>
            <a:custGeom>
              <a:avLst/>
              <a:gdLst/>
              <a:ahLst/>
              <a:cxnLst>
                <a:cxn ang="0">
                  <a:pos x="85" y="223"/>
                </a:cxn>
                <a:cxn ang="0">
                  <a:pos x="72" y="217"/>
                </a:cxn>
                <a:cxn ang="0">
                  <a:pos x="59" y="210"/>
                </a:cxn>
                <a:cxn ang="0">
                  <a:pos x="39" y="191"/>
                </a:cxn>
                <a:cxn ang="0">
                  <a:pos x="7" y="158"/>
                </a:cxn>
                <a:cxn ang="0">
                  <a:pos x="26" y="164"/>
                </a:cxn>
                <a:cxn ang="0">
                  <a:pos x="39" y="164"/>
                </a:cxn>
                <a:cxn ang="0">
                  <a:pos x="46" y="164"/>
                </a:cxn>
                <a:cxn ang="0">
                  <a:pos x="46" y="151"/>
                </a:cxn>
                <a:cxn ang="0">
                  <a:pos x="39" y="145"/>
                </a:cxn>
                <a:cxn ang="0">
                  <a:pos x="33" y="131"/>
                </a:cxn>
                <a:cxn ang="0">
                  <a:pos x="26" y="125"/>
                </a:cxn>
                <a:cxn ang="0">
                  <a:pos x="7" y="112"/>
                </a:cxn>
                <a:cxn ang="0">
                  <a:pos x="7" y="105"/>
                </a:cxn>
                <a:cxn ang="0">
                  <a:pos x="20" y="99"/>
                </a:cxn>
                <a:cxn ang="0">
                  <a:pos x="26" y="92"/>
                </a:cxn>
                <a:cxn ang="0">
                  <a:pos x="26" y="79"/>
                </a:cxn>
                <a:cxn ang="0">
                  <a:pos x="20" y="66"/>
                </a:cxn>
                <a:cxn ang="0">
                  <a:pos x="20" y="59"/>
                </a:cxn>
                <a:cxn ang="0">
                  <a:pos x="33" y="59"/>
                </a:cxn>
                <a:cxn ang="0">
                  <a:pos x="39" y="59"/>
                </a:cxn>
                <a:cxn ang="0">
                  <a:pos x="46" y="46"/>
                </a:cxn>
                <a:cxn ang="0">
                  <a:pos x="46" y="40"/>
                </a:cxn>
                <a:cxn ang="0">
                  <a:pos x="46" y="13"/>
                </a:cxn>
                <a:cxn ang="0">
                  <a:pos x="53" y="13"/>
                </a:cxn>
                <a:cxn ang="0">
                  <a:pos x="66" y="33"/>
                </a:cxn>
                <a:cxn ang="0">
                  <a:pos x="85" y="66"/>
                </a:cxn>
                <a:cxn ang="0">
                  <a:pos x="99" y="79"/>
                </a:cxn>
                <a:cxn ang="0">
                  <a:pos x="105" y="79"/>
                </a:cxn>
                <a:cxn ang="0">
                  <a:pos x="112" y="79"/>
                </a:cxn>
                <a:cxn ang="0">
                  <a:pos x="118" y="92"/>
                </a:cxn>
                <a:cxn ang="0">
                  <a:pos x="125" y="112"/>
                </a:cxn>
                <a:cxn ang="0">
                  <a:pos x="131" y="131"/>
                </a:cxn>
                <a:cxn ang="0">
                  <a:pos x="144" y="138"/>
                </a:cxn>
                <a:cxn ang="0">
                  <a:pos x="151" y="138"/>
                </a:cxn>
                <a:cxn ang="0">
                  <a:pos x="164" y="131"/>
                </a:cxn>
                <a:cxn ang="0">
                  <a:pos x="164" y="158"/>
                </a:cxn>
                <a:cxn ang="0">
                  <a:pos x="151" y="184"/>
                </a:cxn>
                <a:cxn ang="0">
                  <a:pos x="144" y="204"/>
                </a:cxn>
                <a:cxn ang="0">
                  <a:pos x="131" y="217"/>
                </a:cxn>
                <a:cxn ang="0">
                  <a:pos x="118" y="230"/>
                </a:cxn>
                <a:cxn ang="0">
                  <a:pos x="105" y="230"/>
                </a:cxn>
                <a:cxn ang="0">
                  <a:pos x="99" y="184"/>
                </a:cxn>
                <a:cxn ang="0">
                  <a:pos x="92" y="145"/>
                </a:cxn>
                <a:cxn ang="0">
                  <a:pos x="79" y="105"/>
                </a:cxn>
                <a:cxn ang="0">
                  <a:pos x="59" y="59"/>
                </a:cxn>
                <a:cxn ang="0">
                  <a:pos x="79" y="125"/>
                </a:cxn>
                <a:cxn ang="0">
                  <a:pos x="85" y="151"/>
                </a:cxn>
                <a:cxn ang="0">
                  <a:pos x="92" y="177"/>
                </a:cxn>
                <a:cxn ang="0">
                  <a:pos x="92" y="223"/>
                </a:cxn>
              </a:cxnLst>
              <a:rect l="0" t="0" r="r" b="b"/>
              <a:pathLst>
                <a:path w="164" h="230">
                  <a:moveTo>
                    <a:pt x="92" y="223"/>
                  </a:moveTo>
                  <a:lnTo>
                    <a:pt x="92" y="223"/>
                  </a:lnTo>
                  <a:lnTo>
                    <a:pt x="85" y="223"/>
                  </a:lnTo>
                  <a:lnTo>
                    <a:pt x="85" y="223"/>
                  </a:lnTo>
                  <a:lnTo>
                    <a:pt x="79" y="223"/>
                  </a:lnTo>
                  <a:lnTo>
                    <a:pt x="72" y="217"/>
                  </a:lnTo>
                  <a:lnTo>
                    <a:pt x="66" y="217"/>
                  </a:lnTo>
                  <a:lnTo>
                    <a:pt x="59" y="210"/>
                  </a:lnTo>
                  <a:lnTo>
                    <a:pt x="59" y="210"/>
                  </a:lnTo>
                  <a:lnTo>
                    <a:pt x="46" y="204"/>
                  </a:lnTo>
                  <a:lnTo>
                    <a:pt x="39" y="197"/>
                  </a:lnTo>
                  <a:lnTo>
                    <a:pt x="39" y="191"/>
                  </a:lnTo>
                  <a:lnTo>
                    <a:pt x="26" y="177"/>
                  </a:lnTo>
                  <a:lnTo>
                    <a:pt x="20" y="171"/>
                  </a:lnTo>
                  <a:lnTo>
                    <a:pt x="7" y="158"/>
                  </a:lnTo>
                  <a:lnTo>
                    <a:pt x="20" y="164"/>
                  </a:lnTo>
                  <a:lnTo>
                    <a:pt x="20" y="164"/>
                  </a:lnTo>
                  <a:lnTo>
                    <a:pt x="26" y="164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39" y="164"/>
                  </a:lnTo>
                  <a:lnTo>
                    <a:pt x="39" y="164"/>
                  </a:lnTo>
                  <a:lnTo>
                    <a:pt x="39" y="164"/>
                  </a:lnTo>
                  <a:lnTo>
                    <a:pt x="46" y="164"/>
                  </a:lnTo>
                  <a:lnTo>
                    <a:pt x="46" y="158"/>
                  </a:lnTo>
                  <a:lnTo>
                    <a:pt x="46" y="158"/>
                  </a:lnTo>
                  <a:lnTo>
                    <a:pt x="46" y="151"/>
                  </a:lnTo>
                  <a:lnTo>
                    <a:pt x="46" y="151"/>
                  </a:lnTo>
                  <a:lnTo>
                    <a:pt x="39" y="145"/>
                  </a:lnTo>
                  <a:lnTo>
                    <a:pt x="39" y="145"/>
                  </a:lnTo>
                  <a:lnTo>
                    <a:pt x="39" y="138"/>
                  </a:lnTo>
                  <a:lnTo>
                    <a:pt x="33" y="138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26" y="125"/>
                  </a:lnTo>
                  <a:lnTo>
                    <a:pt x="26" y="125"/>
                  </a:lnTo>
                  <a:lnTo>
                    <a:pt x="20" y="118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0" y="105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26" y="85"/>
                  </a:lnTo>
                  <a:lnTo>
                    <a:pt x="26" y="79"/>
                  </a:lnTo>
                  <a:lnTo>
                    <a:pt x="20" y="79"/>
                  </a:lnTo>
                  <a:lnTo>
                    <a:pt x="20" y="72"/>
                  </a:lnTo>
                  <a:lnTo>
                    <a:pt x="20" y="66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20" y="59"/>
                  </a:lnTo>
                  <a:lnTo>
                    <a:pt x="26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9" y="59"/>
                  </a:lnTo>
                  <a:lnTo>
                    <a:pt x="39" y="59"/>
                  </a:lnTo>
                  <a:lnTo>
                    <a:pt x="46" y="53"/>
                  </a:lnTo>
                  <a:lnTo>
                    <a:pt x="46" y="53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6" y="33"/>
                  </a:lnTo>
                  <a:lnTo>
                    <a:pt x="46" y="26"/>
                  </a:lnTo>
                  <a:lnTo>
                    <a:pt x="46" y="13"/>
                  </a:lnTo>
                  <a:lnTo>
                    <a:pt x="46" y="7"/>
                  </a:lnTo>
                  <a:lnTo>
                    <a:pt x="46" y="0"/>
                  </a:lnTo>
                  <a:lnTo>
                    <a:pt x="53" y="13"/>
                  </a:lnTo>
                  <a:lnTo>
                    <a:pt x="53" y="20"/>
                  </a:lnTo>
                  <a:lnTo>
                    <a:pt x="59" y="26"/>
                  </a:lnTo>
                  <a:lnTo>
                    <a:pt x="66" y="33"/>
                  </a:lnTo>
                  <a:lnTo>
                    <a:pt x="72" y="40"/>
                  </a:lnTo>
                  <a:lnTo>
                    <a:pt x="79" y="53"/>
                  </a:lnTo>
                  <a:lnTo>
                    <a:pt x="85" y="66"/>
                  </a:lnTo>
                  <a:lnTo>
                    <a:pt x="92" y="66"/>
                  </a:lnTo>
                  <a:lnTo>
                    <a:pt x="92" y="72"/>
                  </a:lnTo>
                  <a:lnTo>
                    <a:pt x="99" y="79"/>
                  </a:lnTo>
                  <a:lnTo>
                    <a:pt x="99" y="79"/>
                  </a:lnTo>
                  <a:lnTo>
                    <a:pt x="105" y="79"/>
                  </a:lnTo>
                  <a:lnTo>
                    <a:pt x="105" y="79"/>
                  </a:lnTo>
                  <a:lnTo>
                    <a:pt x="112" y="79"/>
                  </a:lnTo>
                  <a:lnTo>
                    <a:pt x="112" y="79"/>
                  </a:lnTo>
                  <a:lnTo>
                    <a:pt x="112" y="79"/>
                  </a:lnTo>
                  <a:lnTo>
                    <a:pt x="118" y="79"/>
                  </a:lnTo>
                  <a:lnTo>
                    <a:pt x="118" y="72"/>
                  </a:lnTo>
                  <a:lnTo>
                    <a:pt x="118" y="92"/>
                  </a:lnTo>
                  <a:lnTo>
                    <a:pt x="118" y="99"/>
                  </a:lnTo>
                  <a:lnTo>
                    <a:pt x="125" y="105"/>
                  </a:lnTo>
                  <a:lnTo>
                    <a:pt x="125" y="112"/>
                  </a:lnTo>
                  <a:lnTo>
                    <a:pt x="125" y="118"/>
                  </a:lnTo>
                  <a:lnTo>
                    <a:pt x="131" y="125"/>
                  </a:lnTo>
                  <a:lnTo>
                    <a:pt x="131" y="131"/>
                  </a:lnTo>
                  <a:lnTo>
                    <a:pt x="138" y="131"/>
                  </a:lnTo>
                  <a:lnTo>
                    <a:pt x="138" y="138"/>
                  </a:lnTo>
                  <a:lnTo>
                    <a:pt x="144" y="138"/>
                  </a:lnTo>
                  <a:lnTo>
                    <a:pt x="144" y="138"/>
                  </a:lnTo>
                  <a:lnTo>
                    <a:pt x="151" y="138"/>
                  </a:lnTo>
                  <a:lnTo>
                    <a:pt x="151" y="138"/>
                  </a:lnTo>
                  <a:lnTo>
                    <a:pt x="158" y="138"/>
                  </a:lnTo>
                  <a:lnTo>
                    <a:pt x="158" y="138"/>
                  </a:lnTo>
                  <a:lnTo>
                    <a:pt x="164" y="131"/>
                  </a:lnTo>
                  <a:lnTo>
                    <a:pt x="164" y="131"/>
                  </a:lnTo>
                  <a:lnTo>
                    <a:pt x="164" y="145"/>
                  </a:lnTo>
                  <a:lnTo>
                    <a:pt x="164" y="158"/>
                  </a:lnTo>
                  <a:lnTo>
                    <a:pt x="158" y="171"/>
                  </a:lnTo>
                  <a:lnTo>
                    <a:pt x="158" y="177"/>
                  </a:lnTo>
                  <a:lnTo>
                    <a:pt x="151" y="184"/>
                  </a:lnTo>
                  <a:lnTo>
                    <a:pt x="151" y="191"/>
                  </a:lnTo>
                  <a:lnTo>
                    <a:pt x="144" y="197"/>
                  </a:lnTo>
                  <a:lnTo>
                    <a:pt x="144" y="204"/>
                  </a:lnTo>
                  <a:lnTo>
                    <a:pt x="138" y="210"/>
                  </a:lnTo>
                  <a:lnTo>
                    <a:pt x="138" y="210"/>
                  </a:lnTo>
                  <a:lnTo>
                    <a:pt x="131" y="217"/>
                  </a:lnTo>
                  <a:lnTo>
                    <a:pt x="125" y="223"/>
                  </a:lnTo>
                  <a:lnTo>
                    <a:pt x="118" y="223"/>
                  </a:lnTo>
                  <a:lnTo>
                    <a:pt x="118" y="230"/>
                  </a:lnTo>
                  <a:lnTo>
                    <a:pt x="112" y="230"/>
                  </a:lnTo>
                  <a:lnTo>
                    <a:pt x="112" y="230"/>
                  </a:lnTo>
                  <a:lnTo>
                    <a:pt x="105" y="230"/>
                  </a:lnTo>
                  <a:lnTo>
                    <a:pt x="105" y="230"/>
                  </a:lnTo>
                  <a:lnTo>
                    <a:pt x="105" y="210"/>
                  </a:lnTo>
                  <a:lnTo>
                    <a:pt x="99" y="184"/>
                  </a:lnTo>
                  <a:lnTo>
                    <a:pt x="99" y="171"/>
                  </a:lnTo>
                  <a:lnTo>
                    <a:pt x="99" y="158"/>
                  </a:lnTo>
                  <a:lnTo>
                    <a:pt x="92" y="145"/>
                  </a:lnTo>
                  <a:lnTo>
                    <a:pt x="92" y="131"/>
                  </a:lnTo>
                  <a:lnTo>
                    <a:pt x="85" y="118"/>
                  </a:lnTo>
                  <a:lnTo>
                    <a:pt x="79" y="105"/>
                  </a:lnTo>
                  <a:lnTo>
                    <a:pt x="72" y="79"/>
                  </a:lnTo>
                  <a:lnTo>
                    <a:pt x="66" y="66"/>
                  </a:lnTo>
                  <a:lnTo>
                    <a:pt x="59" y="59"/>
                  </a:lnTo>
                  <a:lnTo>
                    <a:pt x="72" y="92"/>
                  </a:lnTo>
                  <a:lnTo>
                    <a:pt x="79" y="105"/>
                  </a:lnTo>
                  <a:lnTo>
                    <a:pt x="79" y="125"/>
                  </a:lnTo>
                  <a:lnTo>
                    <a:pt x="85" y="138"/>
                  </a:lnTo>
                  <a:lnTo>
                    <a:pt x="85" y="145"/>
                  </a:lnTo>
                  <a:lnTo>
                    <a:pt x="85" y="151"/>
                  </a:lnTo>
                  <a:lnTo>
                    <a:pt x="85" y="158"/>
                  </a:lnTo>
                  <a:lnTo>
                    <a:pt x="92" y="171"/>
                  </a:lnTo>
                  <a:lnTo>
                    <a:pt x="92" y="177"/>
                  </a:lnTo>
                  <a:lnTo>
                    <a:pt x="92" y="191"/>
                  </a:lnTo>
                  <a:lnTo>
                    <a:pt x="92" y="210"/>
                  </a:lnTo>
                  <a:lnTo>
                    <a:pt x="92" y="2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55" name="Freeform 131"/>
            <p:cNvSpPr>
              <a:spLocks/>
            </p:cNvSpPr>
            <p:nvPr/>
          </p:nvSpPr>
          <p:spPr bwMode="auto">
            <a:xfrm rot="-5400000">
              <a:off x="5208" y="4085"/>
              <a:ext cx="119" cy="147"/>
            </a:xfrm>
            <a:custGeom>
              <a:avLst/>
              <a:gdLst/>
              <a:ahLst/>
              <a:cxnLst>
                <a:cxn ang="0">
                  <a:pos x="105" y="6"/>
                </a:cxn>
                <a:cxn ang="0">
                  <a:pos x="85" y="6"/>
                </a:cxn>
                <a:cxn ang="0">
                  <a:pos x="59" y="13"/>
                </a:cxn>
                <a:cxn ang="0">
                  <a:pos x="39" y="26"/>
                </a:cxn>
                <a:cxn ang="0">
                  <a:pos x="33" y="39"/>
                </a:cxn>
                <a:cxn ang="0">
                  <a:pos x="46" y="46"/>
                </a:cxn>
                <a:cxn ang="0">
                  <a:pos x="53" y="52"/>
                </a:cxn>
                <a:cxn ang="0">
                  <a:pos x="53" y="65"/>
                </a:cxn>
                <a:cxn ang="0">
                  <a:pos x="46" y="79"/>
                </a:cxn>
                <a:cxn ang="0">
                  <a:pos x="39" y="85"/>
                </a:cxn>
                <a:cxn ang="0">
                  <a:pos x="20" y="98"/>
                </a:cxn>
                <a:cxn ang="0">
                  <a:pos x="7" y="105"/>
                </a:cxn>
                <a:cxn ang="0">
                  <a:pos x="13" y="111"/>
                </a:cxn>
                <a:cxn ang="0">
                  <a:pos x="20" y="125"/>
                </a:cxn>
                <a:cxn ang="0">
                  <a:pos x="20" y="131"/>
                </a:cxn>
                <a:cxn ang="0">
                  <a:pos x="20" y="138"/>
                </a:cxn>
                <a:cxn ang="0">
                  <a:pos x="13" y="151"/>
                </a:cxn>
                <a:cxn ang="0">
                  <a:pos x="7" y="164"/>
                </a:cxn>
                <a:cxn ang="0">
                  <a:pos x="26" y="164"/>
                </a:cxn>
                <a:cxn ang="0">
                  <a:pos x="33" y="171"/>
                </a:cxn>
                <a:cxn ang="0">
                  <a:pos x="39" y="184"/>
                </a:cxn>
                <a:cxn ang="0">
                  <a:pos x="39" y="197"/>
                </a:cxn>
                <a:cxn ang="0">
                  <a:pos x="39" y="216"/>
                </a:cxn>
                <a:cxn ang="0">
                  <a:pos x="33" y="236"/>
                </a:cxn>
                <a:cxn ang="0">
                  <a:pos x="39" y="236"/>
                </a:cxn>
                <a:cxn ang="0">
                  <a:pos x="59" y="223"/>
                </a:cxn>
                <a:cxn ang="0">
                  <a:pos x="79" y="197"/>
                </a:cxn>
                <a:cxn ang="0">
                  <a:pos x="99" y="184"/>
                </a:cxn>
                <a:cxn ang="0">
                  <a:pos x="105" y="177"/>
                </a:cxn>
                <a:cxn ang="0">
                  <a:pos x="118" y="184"/>
                </a:cxn>
                <a:cxn ang="0">
                  <a:pos x="125" y="190"/>
                </a:cxn>
                <a:cxn ang="0">
                  <a:pos x="131" y="164"/>
                </a:cxn>
                <a:cxn ang="0">
                  <a:pos x="131" y="151"/>
                </a:cxn>
                <a:cxn ang="0">
                  <a:pos x="138" y="138"/>
                </a:cxn>
                <a:cxn ang="0">
                  <a:pos x="151" y="131"/>
                </a:cxn>
                <a:cxn ang="0">
                  <a:pos x="164" y="125"/>
                </a:cxn>
                <a:cxn ang="0">
                  <a:pos x="171" y="131"/>
                </a:cxn>
                <a:cxn ang="0">
                  <a:pos x="184" y="118"/>
                </a:cxn>
                <a:cxn ang="0">
                  <a:pos x="177" y="92"/>
                </a:cxn>
                <a:cxn ang="0">
                  <a:pos x="171" y="65"/>
                </a:cxn>
                <a:cxn ang="0">
                  <a:pos x="158" y="39"/>
                </a:cxn>
                <a:cxn ang="0">
                  <a:pos x="144" y="20"/>
                </a:cxn>
                <a:cxn ang="0">
                  <a:pos x="138" y="6"/>
                </a:cxn>
                <a:cxn ang="0">
                  <a:pos x="125" y="0"/>
                </a:cxn>
                <a:cxn ang="0">
                  <a:pos x="112" y="65"/>
                </a:cxn>
                <a:cxn ang="0">
                  <a:pos x="105" y="98"/>
                </a:cxn>
                <a:cxn ang="0">
                  <a:pos x="92" y="125"/>
                </a:cxn>
                <a:cxn ang="0">
                  <a:pos x="72" y="164"/>
                </a:cxn>
                <a:cxn ang="0">
                  <a:pos x="66" y="171"/>
                </a:cxn>
                <a:cxn ang="0">
                  <a:pos x="92" y="98"/>
                </a:cxn>
                <a:cxn ang="0">
                  <a:pos x="99" y="65"/>
                </a:cxn>
                <a:cxn ang="0">
                  <a:pos x="112" y="13"/>
                </a:cxn>
              </a:cxnLst>
              <a:rect l="0" t="0" r="r" b="b"/>
              <a:pathLst>
                <a:path w="184" h="243">
                  <a:moveTo>
                    <a:pt x="112" y="13"/>
                  </a:moveTo>
                  <a:lnTo>
                    <a:pt x="112" y="13"/>
                  </a:lnTo>
                  <a:lnTo>
                    <a:pt x="105" y="6"/>
                  </a:lnTo>
                  <a:lnTo>
                    <a:pt x="99" y="6"/>
                  </a:lnTo>
                  <a:lnTo>
                    <a:pt x="92" y="6"/>
                  </a:lnTo>
                  <a:lnTo>
                    <a:pt x="85" y="6"/>
                  </a:lnTo>
                  <a:lnTo>
                    <a:pt x="79" y="13"/>
                  </a:lnTo>
                  <a:lnTo>
                    <a:pt x="72" y="13"/>
                  </a:lnTo>
                  <a:lnTo>
                    <a:pt x="59" y="13"/>
                  </a:lnTo>
                  <a:lnTo>
                    <a:pt x="53" y="20"/>
                  </a:lnTo>
                  <a:lnTo>
                    <a:pt x="46" y="20"/>
                  </a:lnTo>
                  <a:lnTo>
                    <a:pt x="39" y="26"/>
                  </a:lnTo>
                  <a:lnTo>
                    <a:pt x="13" y="39"/>
                  </a:lnTo>
                  <a:lnTo>
                    <a:pt x="20" y="39"/>
                  </a:lnTo>
                  <a:lnTo>
                    <a:pt x="33" y="39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46" y="46"/>
                  </a:lnTo>
                  <a:lnTo>
                    <a:pt x="46" y="52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3" y="59"/>
                  </a:lnTo>
                  <a:lnTo>
                    <a:pt x="53" y="59"/>
                  </a:lnTo>
                  <a:lnTo>
                    <a:pt x="53" y="65"/>
                  </a:lnTo>
                  <a:lnTo>
                    <a:pt x="53" y="72"/>
                  </a:lnTo>
                  <a:lnTo>
                    <a:pt x="46" y="72"/>
                  </a:lnTo>
                  <a:lnTo>
                    <a:pt x="46" y="79"/>
                  </a:lnTo>
                  <a:lnTo>
                    <a:pt x="46" y="79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33" y="92"/>
                  </a:lnTo>
                  <a:lnTo>
                    <a:pt x="26" y="92"/>
                  </a:lnTo>
                  <a:lnTo>
                    <a:pt x="20" y="98"/>
                  </a:lnTo>
                  <a:lnTo>
                    <a:pt x="7" y="98"/>
                  </a:lnTo>
                  <a:lnTo>
                    <a:pt x="0" y="105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13" y="111"/>
                  </a:lnTo>
                  <a:lnTo>
                    <a:pt x="13" y="111"/>
                  </a:lnTo>
                  <a:lnTo>
                    <a:pt x="20" y="118"/>
                  </a:lnTo>
                  <a:lnTo>
                    <a:pt x="20" y="118"/>
                  </a:lnTo>
                  <a:lnTo>
                    <a:pt x="20" y="125"/>
                  </a:lnTo>
                  <a:lnTo>
                    <a:pt x="20" y="125"/>
                  </a:lnTo>
                  <a:lnTo>
                    <a:pt x="20" y="131"/>
                  </a:lnTo>
                  <a:lnTo>
                    <a:pt x="20" y="131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20" y="144"/>
                  </a:lnTo>
                  <a:lnTo>
                    <a:pt x="20" y="151"/>
                  </a:lnTo>
                  <a:lnTo>
                    <a:pt x="13" y="151"/>
                  </a:lnTo>
                  <a:lnTo>
                    <a:pt x="13" y="157"/>
                  </a:lnTo>
                  <a:lnTo>
                    <a:pt x="7" y="157"/>
                  </a:lnTo>
                  <a:lnTo>
                    <a:pt x="7" y="164"/>
                  </a:lnTo>
                  <a:lnTo>
                    <a:pt x="13" y="164"/>
                  </a:lnTo>
                  <a:lnTo>
                    <a:pt x="20" y="164"/>
                  </a:lnTo>
                  <a:lnTo>
                    <a:pt x="26" y="164"/>
                  </a:lnTo>
                  <a:lnTo>
                    <a:pt x="26" y="171"/>
                  </a:lnTo>
                  <a:lnTo>
                    <a:pt x="26" y="171"/>
                  </a:lnTo>
                  <a:lnTo>
                    <a:pt x="33" y="171"/>
                  </a:lnTo>
                  <a:lnTo>
                    <a:pt x="33" y="177"/>
                  </a:lnTo>
                  <a:lnTo>
                    <a:pt x="39" y="177"/>
                  </a:lnTo>
                  <a:lnTo>
                    <a:pt x="39" y="184"/>
                  </a:lnTo>
                  <a:lnTo>
                    <a:pt x="39" y="190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46" y="203"/>
                  </a:lnTo>
                  <a:lnTo>
                    <a:pt x="39" y="210"/>
                  </a:lnTo>
                  <a:lnTo>
                    <a:pt x="39" y="216"/>
                  </a:lnTo>
                  <a:lnTo>
                    <a:pt x="39" y="223"/>
                  </a:lnTo>
                  <a:lnTo>
                    <a:pt x="39" y="230"/>
                  </a:lnTo>
                  <a:lnTo>
                    <a:pt x="33" y="236"/>
                  </a:lnTo>
                  <a:lnTo>
                    <a:pt x="33" y="243"/>
                  </a:lnTo>
                  <a:lnTo>
                    <a:pt x="39" y="243"/>
                  </a:lnTo>
                  <a:lnTo>
                    <a:pt x="39" y="236"/>
                  </a:lnTo>
                  <a:lnTo>
                    <a:pt x="46" y="230"/>
                  </a:lnTo>
                  <a:lnTo>
                    <a:pt x="53" y="223"/>
                  </a:lnTo>
                  <a:lnTo>
                    <a:pt x="59" y="223"/>
                  </a:lnTo>
                  <a:lnTo>
                    <a:pt x="66" y="210"/>
                  </a:lnTo>
                  <a:lnTo>
                    <a:pt x="79" y="197"/>
                  </a:lnTo>
                  <a:lnTo>
                    <a:pt x="79" y="197"/>
                  </a:lnTo>
                  <a:lnTo>
                    <a:pt x="85" y="190"/>
                  </a:lnTo>
                  <a:lnTo>
                    <a:pt x="92" y="184"/>
                  </a:lnTo>
                  <a:lnTo>
                    <a:pt x="99" y="184"/>
                  </a:lnTo>
                  <a:lnTo>
                    <a:pt x="99" y="177"/>
                  </a:lnTo>
                  <a:lnTo>
                    <a:pt x="105" y="177"/>
                  </a:lnTo>
                  <a:lnTo>
                    <a:pt x="105" y="177"/>
                  </a:lnTo>
                  <a:lnTo>
                    <a:pt x="112" y="177"/>
                  </a:lnTo>
                  <a:lnTo>
                    <a:pt x="112" y="177"/>
                  </a:lnTo>
                  <a:lnTo>
                    <a:pt x="118" y="184"/>
                  </a:lnTo>
                  <a:lnTo>
                    <a:pt x="118" y="184"/>
                  </a:lnTo>
                  <a:lnTo>
                    <a:pt x="125" y="184"/>
                  </a:lnTo>
                  <a:lnTo>
                    <a:pt x="125" y="190"/>
                  </a:lnTo>
                  <a:lnTo>
                    <a:pt x="125" y="184"/>
                  </a:lnTo>
                  <a:lnTo>
                    <a:pt x="125" y="171"/>
                  </a:lnTo>
                  <a:lnTo>
                    <a:pt x="131" y="164"/>
                  </a:lnTo>
                  <a:lnTo>
                    <a:pt x="131" y="157"/>
                  </a:lnTo>
                  <a:lnTo>
                    <a:pt x="131" y="151"/>
                  </a:lnTo>
                  <a:lnTo>
                    <a:pt x="131" y="151"/>
                  </a:lnTo>
                  <a:lnTo>
                    <a:pt x="138" y="144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44" y="131"/>
                  </a:lnTo>
                  <a:lnTo>
                    <a:pt x="144" y="131"/>
                  </a:lnTo>
                  <a:lnTo>
                    <a:pt x="151" y="131"/>
                  </a:lnTo>
                  <a:lnTo>
                    <a:pt x="151" y="125"/>
                  </a:lnTo>
                  <a:lnTo>
                    <a:pt x="158" y="125"/>
                  </a:lnTo>
                  <a:lnTo>
                    <a:pt x="164" y="125"/>
                  </a:lnTo>
                  <a:lnTo>
                    <a:pt x="164" y="131"/>
                  </a:lnTo>
                  <a:lnTo>
                    <a:pt x="171" y="131"/>
                  </a:lnTo>
                  <a:lnTo>
                    <a:pt x="171" y="131"/>
                  </a:lnTo>
                  <a:lnTo>
                    <a:pt x="184" y="138"/>
                  </a:lnTo>
                  <a:lnTo>
                    <a:pt x="184" y="125"/>
                  </a:lnTo>
                  <a:lnTo>
                    <a:pt x="184" y="118"/>
                  </a:lnTo>
                  <a:lnTo>
                    <a:pt x="177" y="105"/>
                  </a:lnTo>
                  <a:lnTo>
                    <a:pt x="177" y="98"/>
                  </a:lnTo>
                  <a:lnTo>
                    <a:pt x="177" y="92"/>
                  </a:lnTo>
                  <a:lnTo>
                    <a:pt x="177" y="85"/>
                  </a:lnTo>
                  <a:lnTo>
                    <a:pt x="171" y="72"/>
                  </a:lnTo>
                  <a:lnTo>
                    <a:pt x="171" y="65"/>
                  </a:lnTo>
                  <a:lnTo>
                    <a:pt x="171" y="59"/>
                  </a:lnTo>
                  <a:lnTo>
                    <a:pt x="164" y="46"/>
                  </a:lnTo>
                  <a:lnTo>
                    <a:pt x="158" y="39"/>
                  </a:lnTo>
                  <a:lnTo>
                    <a:pt x="158" y="33"/>
                  </a:lnTo>
                  <a:lnTo>
                    <a:pt x="151" y="26"/>
                  </a:lnTo>
                  <a:lnTo>
                    <a:pt x="144" y="20"/>
                  </a:lnTo>
                  <a:lnTo>
                    <a:pt x="144" y="13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1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18" y="26"/>
                  </a:lnTo>
                  <a:lnTo>
                    <a:pt x="118" y="52"/>
                  </a:lnTo>
                  <a:lnTo>
                    <a:pt x="112" y="65"/>
                  </a:lnTo>
                  <a:lnTo>
                    <a:pt x="105" y="79"/>
                  </a:lnTo>
                  <a:lnTo>
                    <a:pt x="105" y="92"/>
                  </a:lnTo>
                  <a:lnTo>
                    <a:pt x="105" y="98"/>
                  </a:lnTo>
                  <a:lnTo>
                    <a:pt x="99" y="105"/>
                  </a:lnTo>
                  <a:lnTo>
                    <a:pt x="99" y="105"/>
                  </a:lnTo>
                  <a:lnTo>
                    <a:pt x="92" y="125"/>
                  </a:lnTo>
                  <a:lnTo>
                    <a:pt x="85" y="138"/>
                  </a:lnTo>
                  <a:lnTo>
                    <a:pt x="79" y="151"/>
                  </a:lnTo>
                  <a:lnTo>
                    <a:pt x="72" y="164"/>
                  </a:lnTo>
                  <a:lnTo>
                    <a:pt x="66" y="177"/>
                  </a:lnTo>
                  <a:lnTo>
                    <a:pt x="59" y="184"/>
                  </a:lnTo>
                  <a:lnTo>
                    <a:pt x="66" y="171"/>
                  </a:lnTo>
                  <a:lnTo>
                    <a:pt x="72" y="151"/>
                  </a:lnTo>
                  <a:lnTo>
                    <a:pt x="85" y="118"/>
                  </a:lnTo>
                  <a:lnTo>
                    <a:pt x="92" y="98"/>
                  </a:lnTo>
                  <a:lnTo>
                    <a:pt x="99" y="85"/>
                  </a:lnTo>
                  <a:lnTo>
                    <a:pt x="99" y="79"/>
                  </a:lnTo>
                  <a:lnTo>
                    <a:pt x="99" y="65"/>
                  </a:lnTo>
                  <a:lnTo>
                    <a:pt x="105" y="46"/>
                  </a:lnTo>
                  <a:lnTo>
                    <a:pt x="105" y="33"/>
                  </a:lnTo>
                  <a:lnTo>
                    <a:pt x="112" y="13"/>
                  </a:lnTo>
                  <a:close/>
                </a:path>
              </a:pathLst>
            </a:cu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56" name="Oval 132"/>
            <p:cNvSpPr>
              <a:spLocks noChangeArrowheads="1"/>
            </p:cNvSpPr>
            <p:nvPr/>
          </p:nvSpPr>
          <p:spPr bwMode="auto">
            <a:xfrm rot="-5400000">
              <a:off x="5199" y="4227"/>
              <a:ext cx="35" cy="32"/>
            </a:xfrm>
            <a:prstGeom prst="ellipse">
              <a:avLst/>
            </a:prstGeom>
            <a:solidFill>
              <a:srgbClr val="D7B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57" name="Oval 133"/>
            <p:cNvSpPr>
              <a:spLocks noChangeArrowheads="1"/>
            </p:cNvSpPr>
            <p:nvPr/>
          </p:nvSpPr>
          <p:spPr bwMode="auto">
            <a:xfrm rot="-5400000">
              <a:off x="5103" y="4264"/>
              <a:ext cx="34" cy="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58" name="Oval 134"/>
            <p:cNvSpPr>
              <a:spLocks noChangeArrowheads="1"/>
            </p:cNvSpPr>
            <p:nvPr/>
          </p:nvSpPr>
          <p:spPr bwMode="auto">
            <a:xfrm rot="-5400000">
              <a:off x="5081" y="4201"/>
              <a:ext cx="38" cy="3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59" name="Freeform 135"/>
            <p:cNvSpPr>
              <a:spLocks/>
            </p:cNvSpPr>
            <p:nvPr/>
          </p:nvSpPr>
          <p:spPr bwMode="auto">
            <a:xfrm rot="-5400000">
              <a:off x="5003" y="4092"/>
              <a:ext cx="93" cy="73"/>
            </a:xfrm>
            <a:custGeom>
              <a:avLst/>
              <a:gdLst/>
              <a:ahLst/>
              <a:cxnLst>
                <a:cxn ang="0">
                  <a:pos x="6" y="105"/>
                </a:cxn>
                <a:cxn ang="0">
                  <a:pos x="0" y="92"/>
                </a:cxn>
                <a:cxn ang="0">
                  <a:pos x="0" y="86"/>
                </a:cxn>
                <a:cxn ang="0">
                  <a:pos x="0" y="73"/>
                </a:cxn>
                <a:cxn ang="0">
                  <a:pos x="6" y="53"/>
                </a:cxn>
                <a:cxn ang="0">
                  <a:pos x="13" y="40"/>
                </a:cxn>
                <a:cxn ang="0">
                  <a:pos x="19" y="27"/>
                </a:cxn>
                <a:cxn ang="0">
                  <a:pos x="19" y="33"/>
                </a:cxn>
                <a:cxn ang="0">
                  <a:pos x="26" y="33"/>
                </a:cxn>
                <a:cxn ang="0">
                  <a:pos x="26" y="40"/>
                </a:cxn>
                <a:cxn ang="0">
                  <a:pos x="33" y="40"/>
                </a:cxn>
                <a:cxn ang="0">
                  <a:pos x="39" y="40"/>
                </a:cxn>
                <a:cxn ang="0">
                  <a:pos x="46" y="33"/>
                </a:cxn>
                <a:cxn ang="0">
                  <a:pos x="52" y="27"/>
                </a:cxn>
                <a:cxn ang="0">
                  <a:pos x="65" y="14"/>
                </a:cxn>
                <a:cxn ang="0">
                  <a:pos x="65" y="7"/>
                </a:cxn>
                <a:cxn ang="0">
                  <a:pos x="72" y="14"/>
                </a:cxn>
                <a:cxn ang="0">
                  <a:pos x="78" y="20"/>
                </a:cxn>
                <a:cxn ang="0">
                  <a:pos x="85" y="20"/>
                </a:cxn>
                <a:cxn ang="0">
                  <a:pos x="85" y="20"/>
                </a:cxn>
                <a:cxn ang="0">
                  <a:pos x="98" y="20"/>
                </a:cxn>
                <a:cxn ang="0">
                  <a:pos x="118" y="14"/>
                </a:cxn>
                <a:cxn ang="0">
                  <a:pos x="144" y="0"/>
                </a:cxn>
                <a:cxn ang="0">
                  <a:pos x="131" y="7"/>
                </a:cxn>
                <a:cxn ang="0">
                  <a:pos x="118" y="20"/>
                </a:cxn>
                <a:cxn ang="0">
                  <a:pos x="111" y="33"/>
                </a:cxn>
                <a:cxn ang="0">
                  <a:pos x="111" y="33"/>
                </a:cxn>
                <a:cxn ang="0">
                  <a:pos x="111" y="40"/>
                </a:cxn>
                <a:cxn ang="0">
                  <a:pos x="111" y="40"/>
                </a:cxn>
                <a:cxn ang="0">
                  <a:pos x="118" y="46"/>
                </a:cxn>
                <a:cxn ang="0">
                  <a:pos x="124" y="46"/>
                </a:cxn>
                <a:cxn ang="0">
                  <a:pos x="138" y="53"/>
                </a:cxn>
                <a:cxn ang="0">
                  <a:pos x="118" y="53"/>
                </a:cxn>
                <a:cxn ang="0">
                  <a:pos x="111" y="60"/>
                </a:cxn>
                <a:cxn ang="0">
                  <a:pos x="105" y="60"/>
                </a:cxn>
                <a:cxn ang="0">
                  <a:pos x="105" y="66"/>
                </a:cxn>
                <a:cxn ang="0">
                  <a:pos x="105" y="66"/>
                </a:cxn>
                <a:cxn ang="0">
                  <a:pos x="105" y="73"/>
                </a:cxn>
                <a:cxn ang="0">
                  <a:pos x="111" y="79"/>
                </a:cxn>
                <a:cxn ang="0">
                  <a:pos x="111" y="79"/>
                </a:cxn>
                <a:cxn ang="0">
                  <a:pos x="85" y="86"/>
                </a:cxn>
                <a:cxn ang="0">
                  <a:pos x="78" y="86"/>
                </a:cxn>
                <a:cxn ang="0">
                  <a:pos x="72" y="86"/>
                </a:cxn>
                <a:cxn ang="0">
                  <a:pos x="65" y="92"/>
                </a:cxn>
                <a:cxn ang="0">
                  <a:pos x="65" y="92"/>
                </a:cxn>
                <a:cxn ang="0">
                  <a:pos x="65" y="99"/>
                </a:cxn>
                <a:cxn ang="0">
                  <a:pos x="72" y="105"/>
                </a:cxn>
                <a:cxn ang="0">
                  <a:pos x="78" y="105"/>
                </a:cxn>
                <a:cxn ang="0">
                  <a:pos x="72" y="105"/>
                </a:cxn>
                <a:cxn ang="0">
                  <a:pos x="59" y="112"/>
                </a:cxn>
                <a:cxn ang="0">
                  <a:pos x="39" y="119"/>
                </a:cxn>
                <a:cxn ang="0">
                  <a:pos x="26" y="112"/>
                </a:cxn>
                <a:cxn ang="0">
                  <a:pos x="19" y="112"/>
                </a:cxn>
                <a:cxn ang="0">
                  <a:pos x="6" y="105"/>
                </a:cxn>
                <a:cxn ang="0">
                  <a:pos x="6" y="105"/>
                </a:cxn>
              </a:cxnLst>
              <a:rect l="0" t="0" r="r" b="b"/>
              <a:pathLst>
                <a:path w="144" h="119">
                  <a:moveTo>
                    <a:pt x="6" y="105"/>
                  </a:moveTo>
                  <a:lnTo>
                    <a:pt x="6" y="105"/>
                  </a:lnTo>
                  <a:lnTo>
                    <a:pt x="0" y="99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0"/>
                  </a:lnTo>
                  <a:lnTo>
                    <a:pt x="6" y="53"/>
                  </a:lnTo>
                  <a:lnTo>
                    <a:pt x="6" y="46"/>
                  </a:lnTo>
                  <a:lnTo>
                    <a:pt x="13" y="40"/>
                  </a:lnTo>
                  <a:lnTo>
                    <a:pt x="19" y="20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9" y="40"/>
                  </a:lnTo>
                  <a:lnTo>
                    <a:pt x="39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52" y="27"/>
                  </a:lnTo>
                  <a:lnTo>
                    <a:pt x="59" y="20"/>
                  </a:lnTo>
                  <a:lnTo>
                    <a:pt x="65" y="14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92" y="20"/>
                  </a:lnTo>
                  <a:lnTo>
                    <a:pt x="98" y="20"/>
                  </a:lnTo>
                  <a:lnTo>
                    <a:pt x="105" y="14"/>
                  </a:lnTo>
                  <a:lnTo>
                    <a:pt x="118" y="1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38" y="7"/>
                  </a:lnTo>
                  <a:lnTo>
                    <a:pt x="131" y="7"/>
                  </a:lnTo>
                  <a:lnTo>
                    <a:pt x="124" y="14"/>
                  </a:lnTo>
                  <a:lnTo>
                    <a:pt x="118" y="20"/>
                  </a:lnTo>
                  <a:lnTo>
                    <a:pt x="118" y="27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4" y="46"/>
                  </a:lnTo>
                  <a:lnTo>
                    <a:pt x="131" y="46"/>
                  </a:lnTo>
                  <a:lnTo>
                    <a:pt x="138" y="53"/>
                  </a:lnTo>
                  <a:lnTo>
                    <a:pt x="131" y="53"/>
                  </a:lnTo>
                  <a:lnTo>
                    <a:pt x="118" y="53"/>
                  </a:lnTo>
                  <a:lnTo>
                    <a:pt x="111" y="53"/>
                  </a:lnTo>
                  <a:lnTo>
                    <a:pt x="111" y="60"/>
                  </a:lnTo>
                  <a:lnTo>
                    <a:pt x="105" y="60"/>
                  </a:lnTo>
                  <a:lnTo>
                    <a:pt x="105" y="60"/>
                  </a:lnTo>
                  <a:lnTo>
                    <a:pt x="105" y="60"/>
                  </a:lnTo>
                  <a:lnTo>
                    <a:pt x="105" y="66"/>
                  </a:lnTo>
                  <a:lnTo>
                    <a:pt x="105" y="66"/>
                  </a:lnTo>
                  <a:lnTo>
                    <a:pt x="105" y="66"/>
                  </a:lnTo>
                  <a:lnTo>
                    <a:pt x="105" y="66"/>
                  </a:lnTo>
                  <a:lnTo>
                    <a:pt x="105" y="73"/>
                  </a:lnTo>
                  <a:lnTo>
                    <a:pt x="111" y="73"/>
                  </a:lnTo>
                  <a:lnTo>
                    <a:pt x="111" y="79"/>
                  </a:lnTo>
                  <a:lnTo>
                    <a:pt x="118" y="79"/>
                  </a:lnTo>
                  <a:lnTo>
                    <a:pt x="111" y="79"/>
                  </a:lnTo>
                  <a:lnTo>
                    <a:pt x="92" y="79"/>
                  </a:lnTo>
                  <a:lnTo>
                    <a:pt x="85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65" y="92"/>
                  </a:lnTo>
                  <a:lnTo>
                    <a:pt x="65" y="92"/>
                  </a:lnTo>
                  <a:lnTo>
                    <a:pt x="65" y="92"/>
                  </a:lnTo>
                  <a:lnTo>
                    <a:pt x="65" y="92"/>
                  </a:lnTo>
                  <a:lnTo>
                    <a:pt x="65" y="99"/>
                  </a:lnTo>
                  <a:lnTo>
                    <a:pt x="65" y="99"/>
                  </a:lnTo>
                  <a:lnTo>
                    <a:pt x="65" y="99"/>
                  </a:lnTo>
                  <a:lnTo>
                    <a:pt x="72" y="105"/>
                  </a:lnTo>
                  <a:lnTo>
                    <a:pt x="72" y="105"/>
                  </a:lnTo>
                  <a:lnTo>
                    <a:pt x="78" y="105"/>
                  </a:lnTo>
                  <a:lnTo>
                    <a:pt x="78" y="105"/>
                  </a:lnTo>
                  <a:lnTo>
                    <a:pt x="72" y="105"/>
                  </a:lnTo>
                  <a:lnTo>
                    <a:pt x="65" y="112"/>
                  </a:lnTo>
                  <a:lnTo>
                    <a:pt x="59" y="112"/>
                  </a:lnTo>
                  <a:lnTo>
                    <a:pt x="46" y="112"/>
                  </a:lnTo>
                  <a:lnTo>
                    <a:pt x="39" y="119"/>
                  </a:lnTo>
                  <a:lnTo>
                    <a:pt x="33" y="119"/>
                  </a:lnTo>
                  <a:lnTo>
                    <a:pt x="26" y="112"/>
                  </a:lnTo>
                  <a:lnTo>
                    <a:pt x="19" y="112"/>
                  </a:lnTo>
                  <a:lnTo>
                    <a:pt x="19" y="112"/>
                  </a:lnTo>
                  <a:lnTo>
                    <a:pt x="13" y="112"/>
                  </a:lnTo>
                  <a:lnTo>
                    <a:pt x="6" y="105"/>
                  </a:lnTo>
                  <a:lnTo>
                    <a:pt x="6" y="105"/>
                  </a:lnTo>
                  <a:lnTo>
                    <a:pt x="6" y="10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  <p:sp>
          <p:nvSpPr>
            <p:cNvPr id="1160" name="Freeform 136"/>
            <p:cNvSpPr>
              <a:spLocks/>
            </p:cNvSpPr>
            <p:nvPr/>
          </p:nvSpPr>
          <p:spPr bwMode="auto">
            <a:xfrm rot="-5400000">
              <a:off x="5033" y="4112"/>
              <a:ext cx="257" cy="167"/>
            </a:xfrm>
            <a:custGeom>
              <a:avLst/>
              <a:gdLst/>
              <a:ahLst/>
              <a:cxnLst>
                <a:cxn ang="0">
                  <a:pos x="33" y="184"/>
                </a:cxn>
                <a:cxn ang="0">
                  <a:pos x="46" y="165"/>
                </a:cxn>
                <a:cxn ang="0">
                  <a:pos x="66" y="138"/>
                </a:cxn>
                <a:cxn ang="0">
                  <a:pos x="85" y="99"/>
                </a:cxn>
                <a:cxn ang="0">
                  <a:pos x="98" y="73"/>
                </a:cxn>
                <a:cxn ang="0">
                  <a:pos x="105" y="46"/>
                </a:cxn>
                <a:cxn ang="0">
                  <a:pos x="112" y="20"/>
                </a:cxn>
                <a:cxn ang="0">
                  <a:pos x="112" y="14"/>
                </a:cxn>
                <a:cxn ang="0">
                  <a:pos x="112" y="53"/>
                </a:cxn>
                <a:cxn ang="0">
                  <a:pos x="112" y="79"/>
                </a:cxn>
                <a:cxn ang="0">
                  <a:pos x="105" y="99"/>
                </a:cxn>
                <a:cxn ang="0">
                  <a:pos x="112" y="112"/>
                </a:cxn>
                <a:cxn ang="0">
                  <a:pos x="138" y="86"/>
                </a:cxn>
                <a:cxn ang="0">
                  <a:pos x="171" y="73"/>
                </a:cxn>
                <a:cxn ang="0">
                  <a:pos x="203" y="60"/>
                </a:cxn>
                <a:cxn ang="0">
                  <a:pos x="243" y="46"/>
                </a:cxn>
                <a:cxn ang="0">
                  <a:pos x="282" y="40"/>
                </a:cxn>
                <a:cxn ang="0">
                  <a:pos x="322" y="40"/>
                </a:cxn>
                <a:cxn ang="0">
                  <a:pos x="361" y="40"/>
                </a:cxn>
                <a:cxn ang="0">
                  <a:pos x="394" y="53"/>
                </a:cxn>
                <a:cxn ang="0">
                  <a:pos x="374" y="99"/>
                </a:cxn>
                <a:cxn ang="0">
                  <a:pos x="341" y="92"/>
                </a:cxn>
                <a:cxn ang="0">
                  <a:pos x="302" y="92"/>
                </a:cxn>
                <a:cxn ang="0">
                  <a:pos x="256" y="92"/>
                </a:cxn>
                <a:cxn ang="0">
                  <a:pos x="249" y="99"/>
                </a:cxn>
                <a:cxn ang="0">
                  <a:pos x="263" y="112"/>
                </a:cxn>
                <a:cxn ang="0">
                  <a:pos x="276" y="125"/>
                </a:cxn>
                <a:cxn ang="0">
                  <a:pos x="282" y="138"/>
                </a:cxn>
                <a:cxn ang="0">
                  <a:pos x="282" y="151"/>
                </a:cxn>
                <a:cxn ang="0">
                  <a:pos x="276" y="171"/>
                </a:cxn>
                <a:cxn ang="0">
                  <a:pos x="269" y="151"/>
                </a:cxn>
                <a:cxn ang="0">
                  <a:pos x="263" y="138"/>
                </a:cxn>
                <a:cxn ang="0">
                  <a:pos x="249" y="125"/>
                </a:cxn>
                <a:cxn ang="0">
                  <a:pos x="236" y="119"/>
                </a:cxn>
                <a:cxn ang="0">
                  <a:pos x="217" y="112"/>
                </a:cxn>
                <a:cxn ang="0">
                  <a:pos x="203" y="112"/>
                </a:cxn>
                <a:cxn ang="0">
                  <a:pos x="177" y="112"/>
                </a:cxn>
                <a:cxn ang="0">
                  <a:pos x="138" y="138"/>
                </a:cxn>
                <a:cxn ang="0">
                  <a:pos x="112" y="151"/>
                </a:cxn>
                <a:cxn ang="0">
                  <a:pos x="72" y="178"/>
                </a:cxn>
                <a:cxn ang="0">
                  <a:pos x="46" y="217"/>
                </a:cxn>
                <a:cxn ang="0">
                  <a:pos x="13" y="250"/>
                </a:cxn>
                <a:cxn ang="0">
                  <a:pos x="0" y="237"/>
                </a:cxn>
                <a:cxn ang="0">
                  <a:pos x="20" y="204"/>
                </a:cxn>
              </a:cxnLst>
              <a:rect l="0" t="0" r="r" b="b"/>
              <a:pathLst>
                <a:path w="394" h="276">
                  <a:moveTo>
                    <a:pt x="26" y="191"/>
                  </a:moveTo>
                  <a:lnTo>
                    <a:pt x="26" y="191"/>
                  </a:lnTo>
                  <a:lnTo>
                    <a:pt x="33" y="184"/>
                  </a:lnTo>
                  <a:lnTo>
                    <a:pt x="39" y="178"/>
                  </a:lnTo>
                  <a:lnTo>
                    <a:pt x="39" y="171"/>
                  </a:lnTo>
                  <a:lnTo>
                    <a:pt x="46" y="165"/>
                  </a:lnTo>
                  <a:lnTo>
                    <a:pt x="52" y="158"/>
                  </a:lnTo>
                  <a:lnTo>
                    <a:pt x="59" y="151"/>
                  </a:lnTo>
                  <a:lnTo>
                    <a:pt x="66" y="138"/>
                  </a:lnTo>
                  <a:lnTo>
                    <a:pt x="72" y="119"/>
                  </a:lnTo>
                  <a:lnTo>
                    <a:pt x="79" y="105"/>
                  </a:lnTo>
                  <a:lnTo>
                    <a:pt x="85" y="99"/>
                  </a:lnTo>
                  <a:lnTo>
                    <a:pt x="92" y="92"/>
                  </a:lnTo>
                  <a:lnTo>
                    <a:pt x="98" y="79"/>
                  </a:lnTo>
                  <a:lnTo>
                    <a:pt x="98" y="73"/>
                  </a:lnTo>
                  <a:lnTo>
                    <a:pt x="98" y="60"/>
                  </a:lnTo>
                  <a:lnTo>
                    <a:pt x="105" y="53"/>
                  </a:lnTo>
                  <a:lnTo>
                    <a:pt x="105" y="46"/>
                  </a:lnTo>
                  <a:lnTo>
                    <a:pt x="105" y="40"/>
                  </a:lnTo>
                  <a:lnTo>
                    <a:pt x="105" y="33"/>
                  </a:lnTo>
                  <a:lnTo>
                    <a:pt x="112" y="20"/>
                  </a:lnTo>
                  <a:lnTo>
                    <a:pt x="112" y="14"/>
                  </a:lnTo>
                  <a:lnTo>
                    <a:pt x="112" y="0"/>
                  </a:lnTo>
                  <a:lnTo>
                    <a:pt x="112" y="14"/>
                  </a:lnTo>
                  <a:lnTo>
                    <a:pt x="112" y="27"/>
                  </a:lnTo>
                  <a:lnTo>
                    <a:pt x="112" y="40"/>
                  </a:lnTo>
                  <a:lnTo>
                    <a:pt x="112" y="53"/>
                  </a:lnTo>
                  <a:lnTo>
                    <a:pt x="112" y="60"/>
                  </a:lnTo>
                  <a:lnTo>
                    <a:pt x="112" y="66"/>
                  </a:lnTo>
                  <a:lnTo>
                    <a:pt x="112" y="79"/>
                  </a:lnTo>
                  <a:lnTo>
                    <a:pt x="112" y="86"/>
                  </a:lnTo>
                  <a:lnTo>
                    <a:pt x="105" y="92"/>
                  </a:lnTo>
                  <a:lnTo>
                    <a:pt x="105" y="99"/>
                  </a:lnTo>
                  <a:lnTo>
                    <a:pt x="105" y="112"/>
                  </a:lnTo>
                  <a:lnTo>
                    <a:pt x="98" y="119"/>
                  </a:lnTo>
                  <a:lnTo>
                    <a:pt x="112" y="112"/>
                  </a:lnTo>
                  <a:lnTo>
                    <a:pt x="118" y="105"/>
                  </a:lnTo>
                  <a:lnTo>
                    <a:pt x="125" y="92"/>
                  </a:lnTo>
                  <a:lnTo>
                    <a:pt x="138" y="86"/>
                  </a:lnTo>
                  <a:lnTo>
                    <a:pt x="151" y="86"/>
                  </a:lnTo>
                  <a:lnTo>
                    <a:pt x="157" y="79"/>
                  </a:lnTo>
                  <a:lnTo>
                    <a:pt x="171" y="73"/>
                  </a:lnTo>
                  <a:lnTo>
                    <a:pt x="177" y="66"/>
                  </a:lnTo>
                  <a:lnTo>
                    <a:pt x="190" y="60"/>
                  </a:lnTo>
                  <a:lnTo>
                    <a:pt x="203" y="60"/>
                  </a:lnTo>
                  <a:lnTo>
                    <a:pt x="223" y="53"/>
                  </a:lnTo>
                  <a:lnTo>
                    <a:pt x="236" y="46"/>
                  </a:lnTo>
                  <a:lnTo>
                    <a:pt x="243" y="46"/>
                  </a:lnTo>
                  <a:lnTo>
                    <a:pt x="256" y="40"/>
                  </a:lnTo>
                  <a:lnTo>
                    <a:pt x="269" y="40"/>
                  </a:lnTo>
                  <a:lnTo>
                    <a:pt x="282" y="40"/>
                  </a:lnTo>
                  <a:lnTo>
                    <a:pt x="295" y="40"/>
                  </a:lnTo>
                  <a:lnTo>
                    <a:pt x="302" y="40"/>
                  </a:lnTo>
                  <a:lnTo>
                    <a:pt x="322" y="40"/>
                  </a:lnTo>
                  <a:lnTo>
                    <a:pt x="335" y="40"/>
                  </a:lnTo>
                  <a:lnTo>
                    <a:pt x="348" y="40"/>
                  </a:lnTo>
                  <a:lnTo>
                    <a:pt x="361" y="40"/>
                  </a:lnTo>
                  <a:lnTo>
                    <a:pt x="368" y="46"/>
                  </a:lnTo>
                  <a:lnTo>
                    <a:pt x="381" y="46"/>
                  </a:lnTo>
                  <a:lnTo>
                    <a:pt x="394" y="53"/>
                  </a:lnTo>
                  <a:lnTo>
                    <a:pt x="394" y="105"/>
                  </a:lnTo>
                  <a:lnTo>
                    <a:pt x="381" y="99"/>
                  </a:lnTo>
                  <a:lnTo>
                    <a:pt x="374" y="99"/>
                  </a:lnTo>
                  <a:lnTo>
                    <a:pt x="368" y="99"/>
                  </a:lnTo>
                  <a:lnTo>
                    <a:pt x="348" y="92"/>
                  </a:lnTo>
                  <a:lnTo>
                    <a:pt x="341" y="92"/>
                  </a:lnTo>
                  <a:lnTo>
                    <a:pt x="335" y="92"/>
                  </a:lnTo>
                  <a:lnTo>
                    <a:pt x="322" y="92"/>
                  </a:lnTo>
                  <a:lnTo>
                    <a:pt x="302" y="92"/>
                  </a:lnTo>
                  <a:lnTo>
                    <a:pt x="282" y="92"/>
                  </a:lnTo>
                  <a:lnTo>
                    <a:pt x="269" y="92"/>
                  </a:lnTo>
                  <a:lnTo>
                    <a:pt x="256" y="92"/>
                  </a:lnTo>
                  <a:lnTo>
                    <a:pt x="243" y="92"/>
                  </a:lnTo>
                  <a:lnTo>
                    <a:pt x="249" y="99"/>
                  </a:lnTo>
                  <a:lnTo>
                    <a:pt x="249" y="99"/>
                  </a:lnTo>
                  <a:lnTo>
                    <a:pt x="256" y="105"/>
                  </a:lnTo>
                  <a:lnTo>
                    <a:pt x="263" y="105"/>
                  </a:lnTo>
                  <a:lnTo>
                    <a:pt x="263" y="112"/>
                  </a:lnTo>
                  <a:lnTo>
                    <a:pt x="269" y="119"/>
                  </a:lnTo>
                  <a:lnTo>
                    <a:pt x="269" y="119"/>
                  </a:lnTo>
                  <a:lnTo>
                    <a:pt x="276" y="125"/>
                  </a:lnTo>
                  <a:lnTo>
                    <a:pt x="276" y="132"/>
                  </a:lnTo>
                  <a:lnTo>
                    <a:pt x="276" y="138"/>
                  </a:lnTo>
                  <a:lnTo>
                    <a:pt x="282" y="138"/>
                  </a:lnTo>
                  <a:lnTo>
                    <a:pt x="282" y="145"/>
                  </a:lnTo>
                  <a:lnTo>
                    <a:pt x="282" y="151"/>
                  </a:lnTo>
                  <a:lnTo>
                    <a:pt x="282" y="151"/>
                  </a:lnTo>
                  <a:lnTo>
                    <a:pt x="282" y="165"/>
                  </a:lnTo>
                  <a:lnTo>
                    <a:pt x="276" y="178"/>
                  </a:lnTo>
                  <a:lnTo>
                    <a:pt x="276" y="171"/>
                  </a:lnTo>
                  <a:lnTo>
                    <a:pt x="276" y="165"/>
                  </a:lnTo>
                  <a:lnTo>
                    <a:pt x="269" y="158"/>
                  </a:lnTo>
                  <a:lnTo>
                    <a:pt x="269" y="151"/>
                  </a:lnTo>
                  <a:lnTo>
                    <a:pt x="269" y="145"/>
                  </a:lnTo>
                  <a:lnTo>
                    <a:pt x="263" y="145"/>
                  </a:lnTo>
                  <a:lnTo>
                    <a:pt x="263" y="138"/>
                  </a:lnTo>
                  <a:lnTo>
                    <a:pt x="256" y="132"/>
                  </a:lnTo>
                  <a:lnTo>
                    <a:pt x="249" y="132"/>
                  </a:lnTo>
                  <a:lnTo>
                    <a:pt x="249" y="125"/>
                  </a:lnTo>
                  <a:lnTo>
                    <a:pt x="243" y="125"/>
                  </a:lnTo>
                  <a:lnTo>
                    <a:pt x="236" y="119"/>
                  </a:lnTo>
                  <a:lnTo>
                    <a:pt x="236" y="119"/>
                  </a:lnTo>
                  <a:lnTo>
                    <a:pt x="230" y="119"/>
                  </a:lnTo>
                  <a:lnTo>
                    <a:pt x="223" y="112"/>
                  </a:lnTo>
                  <a:lnTo>
                    <a:pt x="217" y="112"/>
                  </a:lnTo>
                  <a:lnTo>
                    <a:pt x="217" y="112"/>
                  </a:lnTo>
                  <a:lnTo>
                    <a:pt x="210" y="112"/>
                  </a:lnTo>
                  <a:lnTo>
                    <a:pt x="203" y="112"/>
                  </a:lnTo>
                  <a:lnTo>
                    <a:pt x="197" y="112"/>
                  </a:lnTo>
                  <a:lnTo>
                    <a:pt x="184" y="112"/>
                  </a:lnTo>
                  <a:lnTo>
                    <a:pt x="177" y="112"/>
                  </a:lnTo>
                  <a:lnTo>
                    <a:pt x="164" y="119"/>
                  </a:lnTo>
                  <a:lnTo>
                    <a:pt x="151" y="125"/>
                  </a:lnTo>
                  <a:lnTo>
                    <a:pt x="138" y="138"/>
                  </a:lnTo>
                  <a:lnTo>
                    <a:pt x="125" y="145"/>
                  </a:lnTo>
                  <a:lnTo>
                    <a:pt x="118" y="145"/>
                  </a:lnTo>
                  <a:lnTo>
                    <a:pt x="112" y="151"/>
                  </a:lnTo>
                  <a:lnTo>
                    <a:pt x="98" y="158"/>
                  </a:lnTo>
                  <a:lnTo>
                    <a:pt x="85" y="171"/>
                  </a:lnTo>
                  <a:lnTo>
                    <a:pt x="72" y="178"/>
                  </a:lnTo>
                  <a:lnTo>
                    <a:pt x="66" y="191"/>
                  </a:lnTo>
                  <a:lnTo>
                    <a:pt x="52" y="204"/>
                  </a:lnTo>
                  <a:lnTo>
                    <a:pt x="46" y="217"/>
                  </a:lnTo>
                  <a:lnTo>
                    <a:pt x="33" y="224"/>
                  </a:lnTo>
                  <a:lnTo>
                    <a:pt x="26" y="237"/>
                  </a:lnTo>
                  <a:lnTo>
                    <a:pt x="13" y="250"/>
                  </a:lnTo>
                  <a:lnTo>
                    <a:pt x="6" y="263"/>
                  </a:lnTo>
                  <a:lnTo>
                    <a:pt x="0" y="276"/>
                  </a:lnTo>
                  <a:lnTo>
                    <a:pt x="0" y="237"/>
                  </a:lnTo>
                  <a:lnTo>
                    <a:pt x="6" y="224"/>
                  </a:lnTo>
                  <a:lnTo>
                    <a:pt x="13" y="217"/>
                  </a:lnTo>
                  <a:lnTo>
                    <a:pt x="20" y="204"/>
                  </a:lnTo>
                  <a:lnTo>
                    <a:pt x="26" y="191"/>
                  </a:lnTo>
                  <a:lnTo>
                    <a:pt x="26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n-NO"/>
            </a:p>
          </p:txBody>
        </p:sp>
      </p:grpSp>
      <p:sp>
        <p:nvSpPr>
          <p:cNvPr id="1162" name="Rectangle 13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 i malen</a:t>
            </a:r>
          </a:p>
        </p:txBody>
      </p:sp>
      <p:sp>
        <p:nvSpPr>
          <p:cNvPr id="1163" name="Rectangle 1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rebuchet MS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rebuchet MS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rebuchet MS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rebuchet MS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rebuchet MS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rebuchet MS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rebuchet MS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0000"/>
          </a:solidFill>
          <a:latin typeface="Trebuchet M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n-NO" dirty="0" smtClean="0"/>
              <a:t>Budsjett og økonomiplan</a:t>
            </a:r>
            <a:br>
              <a:rPr lang="nn-NO" dirty="0" smtClean="0"/>
            </a:br>
            <a:r>
              <a:rPr lang="nn-NO" dirty="0" smtClean="0"/>
              <a:t>2018-2021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752600"/>
          </a:xfrm>
        </p:spPr>
        <p:txBody>
          <a:bodyPr/>
          <a:lstStyle/>
          <a:p>
            <a:r>
              <a:rPr lang="nn-NO" dirty="0" smtClean="0"/>
              <a:t>Rådmannen sitt forslag</a:t>
            </a:r>
          </a:p>
          <a:p>
            <a:r>
              <a:rPr lang="nn-NO" dirty="0" smtClean="0"/>
              <a:t>Kommunestyret 26. februar 2017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48707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b="1" dirty="0" smtClean="0"/>
              <a:t>Status i budsjettarbeidet 6.9.17</a:t>
            </a:r>
            <a:br>
              <a:rPr lang="nn-NO" sz="2400" b="1" dirty="0" smtClean="0"/>
            </a:br>
            <a:r>
              <a:rPr lang="nn-NO" sz="2400" b="1" dirty="0" smtClean="0"/>
              <a:t>- </a:t>
            </a:r>
            <a:r>
              <a:rPr lang="nn-NO" sz="2400" b="1" dirty="0"/>
              <a:t>konsekvensjustert </a:t>
            </a:r>
            <a:r>
              <a:rPr lang="nn-NO" sz="2400" b="1" dirty="0" smtClean="0"/>
              <a:t>budsjett, </a:t>
            </a:r>
            <a:r>
              <a:rPr lang="nn-NO" sz="2400" b="1" dirty="0"/>
              <a:t>formannskapet </a:t>
            </a:r>
            <a:r>
              <a:rPr lang="nn-NO" sz="2400" b="1" dirty="0" smtClean="0"/>
              <a:t>sin budsjettkonferanse</a:t>
            </a:r>
            <a:endParaRPr lang="nn-NO" sz="24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/>
              <a:t>Inntektsauke				36,3 mill. kr</a:t>
            </a:r>
          </a:p>
          <a:p>
            <a:r>
              <a:rPr lang="nb-NO" sz="1800" dirty="0" err="1"/>
              <a:t>Lønsauke</a:t>
            </a:r>
            <a:r>
              <a:rPr lang="nb-NO" sz="1800" dirty="0"/>
              <a:t>				-46,6 mill. kr</a:t>
            </a:r>
          </a:p>
          <a:p>
            <a:r>
              <a:rPr lang="nb-NO" sz="1800" dirty="0" err="1"/>
              <a:t>Auka</a:t>
            </a:r>
            <a:r>
              <a:rPr lang="nb-NO" sz="1800" dirty="0"/>
              <a:t> pensjon/sosiale kostnader		-9,1 mill. kr</a:t>
            </a:r>
          </a:p>
          <a:p>
            <a:r>
              <a:rPr lang="nb-NO" sz="1800" dirty="0" err="1"/>
              <a:t>Auka</a:t>
            </a:r>
            <a:r>
              <a:rPr lang="nb-NO" sz="1800" dirty="0"/>
              <a:t> driftsutgifter			-9,0 mill. kr</a:t>
            </a:r>
          </a:p>
          <a:p>
            <a:r>
              <a:rPr lang="nb-NO" sz="1800" u="sng" dirty="0" err="1"/>
              <a:t>Auka</a:t>
            </a:r>
            <a:r>
              <a:rPr lang="nb-NO" sz="1800" u="sng" dirty="0"/>
              <a:t> finanskostnader			-12,6 mill. kr</a:t>
            </a:r>
          </a:p>
          <a:p>
            <a:r>
              <a:rPr lang="nb-NO" sz="1800" u="sng" dirty="0" smtClean="0"/>
              <a:t>Underbalanse, </a:t>
            </a:r>
            <a:r>
              <a:rPr lang="nb-NO" sz="1800" u="sng" dirty="0" err="1" smtClean="0"/>
              <a:t>utan</a:t>
            </a:r>
            <a:r>
              <a:rPr lang="nb-NO" sz="1800" u="sng" dirty="0" smtClean="0"/>
              <a:t> bruk av e-skatt</a:t>
            </a:r>
            <a:r>
              <a:rPr lang="nb-NO" sz="1800" u="sng" dirty="0"/>
              <a:t>	</a:t>
            </a:r>
            <a:r>
              <a:rPr lang="nb-NO" sz="1800" u="sng" dirty="0" smtClean="0"/>
              <a:t>-</a:t>
            </a:r>
            <a:r>
              <a:rPr lang="nb-NO" sz="1800" u="sng" dirty="0"/>
              <a:t>40,4 mill. </a:t>
            </a:r>
            <a:r>
              <a:rPr lang="nb-NO" sz="1800" u="sng" dirty="0" smtClean="0"/>
              <a:t>kr</a:t>
            </a:r>
            <a:br>
              <a:rPr lang="nb-NO" sz="1800" u="sng" dirty="0" smtClean="0"/>
            </a:br>
            <a:endParaRPr lang="nb-NO" sz="1800" u="sng" dirty="0" smtClean="0"/>
          </a:p>
          <a:p>
            <a:r>
              <a:rPr lang="nb-NO" sz="1800" dirty="0" smtClean="0"/>
              <a:t>Stillingsgruppa og </a:t>
            </a:r>
            <a:r>
              <a:rPr lang="nb-NO" sz="1800" dirty="0" err="1" smtClean="0"/>
              <a:t>trepart</a:t>
            </a:r>
            <a:r>
              <a:rPr lang="nb-NO" sz="1800" dirty="0" smtClean="0"/>
              <a:t>-samarbeidet ligg i tillegg inne med innsparingskrav på 7 mill. </a:t>
            </a:r>
            <a:r>
              <a:rPr lang="nb-NO" sz="1800" u="sng" dirty="0" smtClean="0"/>
              <a:t/>
            </a:r>
            <a:br>
              <a:rPr lang="nb-NO" sz="1800" u="sng" dirty="0" smtClean="0"/>
            </a:br>
            <a:endParaRPr lang="nb-NO" sz="1800" u="sng" dirty="0" smtClean="0"/>
          </a:p>
          <a:p>
            <a:endParaRPr lang="nb-NO" sz="1800" u="sng" dirty="0"/>
          </a:p>
          <a:p>
            <a:pPr marL="0" indent="0">
              <a:buNone/>
            </a:pPr>
            <a:endParaRPr lang="nn-NO" dirty="0" smtClean="0"/>
          </a:p>
          <a:p>
            <a:pPr marL="0" indent="0">
              <a:buNone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973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2400" b="1" dirty="0" smtClean="0"/>
              <a:t>Status i budsjettarbeidet 12.10.17</a:t>
            </a:r>
            <a:br>
              <a:rPr lang="nn-NO" sz="2400" b="1" dirty="0" smtClean="0"/>
            </a:br>
            <a:r>
              <a:rPr lang="nn-NO" sz="2400" b="1" dirty="0" smtClean="0"/>
              <a:t>- konsekvensjustert budsjett, etter forslag til statsbudsjett</a:t>
            </a:r>
            <a:endParaRPr lang="nn-NO" sz="24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/>
              <a:t>Inntektsauke				</a:t>
            </a:r>
            <a:r>
              <a:rPr lang="nb-NO" sz="1800" dirty="0" smtClean="0"/>
              <a:t>38,35 </a:t>
            </a:r>
            <a:r>
              <a:rPr lang="nb-NO" sz="1800" dirty="0"/>
              <a:t>mill. kr</a:t>
            </a:r>
          </a:p>
          <a:p>
            <a:r>
              <a:rPr lang="nb-NO" sz="1800" dirty="0" err="1"/>
              <a:t>Lønsauke</a:t>
            </a:r>
            <a:r>
              <a:rPr lang="nb-NO" sz="1800" dirty="0"/>
              <a:t>				-</a:t>
            </a:r>
            <a:r>
              <a:rPr lang="nb-NO" sz="1800" dirty="0" smtClean="0"/>
              <a:t>46,60 </a:t>
            </a:r>
            <a:r>
              <a:rPr lang="nb-NO" sz="1800" dirty="0"/>
              <a:t>mill. kr</a:t>
            </a:r>
          </a:p>
          <a:p>
            <a:r>
              <a:rPr lang="nb-NO" sz="1800" dirty="0" err="1"/>
              <a:t>Auka</a:t>
            </a:r>
            <a:r>
              <a:rPr lang="nb-NO" sz="1800" dirty="0"/>
              <a:t> pensjon/sosiale kostnader		-</a:t>
            </a:r>
            <a:r>
              <a:rPr lang="nb-NO" sz="1800" dirty="0" smtClean="0"/>
              <a:t>9,10 </a:t>
            </a:r>
            <a:r>
              <a:rPr lang="nb-NO" sz="1800" dirty="0"/>
              <a:t>mill. kr</a:t>
            </a:r>
          </a:p>
          <a:p>
            <a:r>
              <a:rPr lang="nb-NO" sz="1800" dirty="0" err="1"/>
              <a:t>Auka</a:t>
            </a:r>
            <a:r>
              <a:rPr lang="nb-NO" sz="1800" dirty="0"/>
              <a:t> driftsutgifter			</a:t>
            </a:r>
            <a:r>
              <a:rPr lang="nb-NO" sz="1800" dirty="0" smtClean="0"/>
              <a:t>-4,20 </a:t>
            </a:r>
            <a:r>
              <a:rPr lang="nb-NO" sz="1800" dirty="0"/>
              <a:t>mill. kr</a:t>
            </a:r>
          </a:p>
          <a:p>
            <a:r>
              <a:rPr lang="nb-NO" sz="1800" u="sng" dirty="0" err="1"/>
              <a:t>Auka</a:t>
            </a:r>
            <a:r>
              <a:rPr lang="nb-NO" sz="1800" u="sng" dirty="0"/>
              <a:t> finanskostnader			-12,6 mill. kr</a:t>
            </a:r>
          </a:p>
          <a:p>
            <a:r>
              <a:rPr lang="nb-NO" sz="1800" u="sng" dirty="0" smtClean="0"/>
              <a:t>Underbalanse, </a:t>
            </a:r>
            <a:r>
              <a:rPr lang="nb-NO" sz="1800" u="sng" dirty="0" err="1" smtClean="0"/>
              <a:t>utan</a:t>
            </a:r>
            <a:r>
              <a:rPr lang="nb-NO" sz="1800" u="sng" dirty="0" smtClean="0"/>
              <a:t> bruk av e-skatt</a:t>
            </a:r>
            <a:r>
              <a:rPr lang="nb-NO" sz="1800" u="sng" dirty="0"/>
              <a:t>	</a:t>
            </a:r>
            <a:r>
              <a:rPr lang="nb-NO" sz="1800" u="sng" dirty="0" smtClean="0"/>
              <a:t>-34,15 </a:t>
            </a:r>
            <a:r>
              <a:rPr lang="nb-NO" sz="1800" u="sng" dirty="0"/>
              <a:t>mill. </a:t>
            </a:r>
            <a:r>
              <a:rPr lang="nb-NO" sz="1800" u="sng" dirty="0" smtClean="0"/>
              <a:t>kr</a:t>
            </a:r>
            <a:br>
              <a:rPr lang="nb-NO" sz="1800" u="sng" dirty="0" smtClean="0"/>
            </a:br>
            <a:endParaRPr lang="nb-NO" sz="1800" u="sng" dirty="0" smtClean="0"/>
          </a:p>
          <a:p>
            <a:r>
              <a:rPr lang="nb-NO" sz="1800" dirty="0" smtClean="0"/>
              <a:t>Stillingsgruppa og </a:t>
            </a:r>
            <a:r>
              <a:rPr lang="nb-NO" sz="1800" dirty="0" err="1" smtClean="0"/>
              <a:t>trepart</a:t>
            </a:r>
            <a:r>
              <a:rPr lang="nb-NO" sz="1800" dirty="0" smtClean="0"/>
              <a:t>-samarbeidet ligg i tillegg inne med innsparingskrav på 7 mill. </a:t>
            </a:r>
            <a:r>
              <a:rPr lang="nb-NO" sz="1800" u="sng" dirty="0" smtClean="0"/>
              <a:t/>
            </a:r>
            <a:br>
              <a:rPr lang="nb-NO" sz="1800" u="sng" dirty="0" smtClean="0"/>
            </a:br>
            <a:endParaRPr lang="nb-NO" sz="1800" u="sng" dirty="0" smtClean="0"/>
          </a:p>
          <a:p>
            <a:endParaRPr lang="nb-NO" sz="1800" u="sng" dirty="0"/>
          </a:p>
          <a:p>
            <a:pPr marL="0" indent="0">
              <a:buNone/>
            </a:pPr>
            <a:endParaRPr lang="nn-NO" dirty="0" smtClean="0"/>
          </a:p>
          <a:p>
            <a:pPr marL="0" indent="0">
              <a:buNone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973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Driftsbudsjettet, effektivitet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Stord kommune sine utgifter er godt tilpassa inntektsnivået (effektivitetsanalyse KOSTRA)</a:t>
            </a:r>
          </a:p>
          <a:p>
            <a:r>
              <a:rPr lang="nn-NO" dirty="0" smtClean="0"/>
              <a:t>Stord kommune har gode resultat i høve til inntektsnivået (Kommunebarometeret)</a:t>
            </a:r>
          </a:p>
          <a:p>
            <a:r>
              <a:rPr lang="nn-NO" dirty="0" smtClean="0"/>
              <a:t>Stord kommune har relativt låge administrasjonskostnader (KOSTRA)</a:t>
            </a:r>
          </a:p>
          <a:p>
            <a:endParaRPr lang="nn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9111381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98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7584" y="2780928"/>
            <a:ext cx="7772400" cy="1143000"/>
          </a:xfrm>
        </p:spPr>
        <p:txBody>
          <a:bodyPr/>
          <a:lstStyle/>
          <a:p>
            <a:r>
              <a:rPr lang="nn-NO" sz="9600" dirty="0" smtClean="0"/>
              <a:t>Budsjett-forslaget</a:t>
            </a:r>
            <a:endParaRPr lang="nn-NO" sz="9600" dirty="0"/>
          </a:p>
        </p:txBody>
      </p:sp>
    </p:spTree>
    <p:extLst>
      <p:ext uri="{BB962C8B-B14F-4D97-AF65-F5344CB8AC3E}">
        <p14:creationId xmlns:p14="http://schemas.microsoft.com/office/powerpoint/2010/main" val="20396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nn-NO" dirty="0" smtClean="0"/>
              <a:t>Skatteanslag</a:t>
            </a:r>
            <a:endParaRPr lang="nn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526614"/>
              </p:ext>
            </p:extLst>
          </p:nvPr>
        </p:nvGraphicFramePr>
        <p:xfrm>
          <a:off x="683568" y="1628800"/>
          <a:ext cx="77724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3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n-NO" dirty="0" smtClean="0"/>
                        <a:t>Stord</a:t>
                      </a:r>
                      <a:endParaRPr lang="nn-N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dirty="0" smtClean="0"/>
                        <a:t>Landet</a:t>
                      </a:r>
                      <a:endParaRPr lang="nn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dirty="0" smtClean="0"/>
                        <a:t>Vekst skatteinntekter 2016</a:t>
                      </a:r>
                      <a:endParaRPr lang="nn-NO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n-NO" dirty="0" smtClean="0"/>
                        <a:t>3,6 %</a:t>
                      </a:r>
                      <a:endParaRPr lang="nn-N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dirty="0" smtClean="0"/>
                        <a:t>9,7 %</a:t>
                      </a:r>
                      <a:endParaRPr lang="nn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dirty="0" smtClean="0"/>
                        <a:t>Vekst</a:t>
                      </a:r>
                      <a:r>
                        <a:rPr lang="nn-NO" baseline="0" dirty="0" smtClean="0"/>
                        <a:t> i skatteinntekter t.o.m. september 2017</a:t>
                      </a:r>
                      <a:endParaRPr lang="nn-NO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n-NO" dirty="0" smtClean="0"/>
                        <a:t>1,9 %</a:t>
                      </a:r>
                      <a:endParaRPr lang="nn-N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dirty="0" smtClean="0"/>
                        <a:t>4,0 %</a:t>
                      </a:r>
                      <a:endParaRPr lang="nn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dirty="0" smtClean="0"/>
                        <a:t>Prognose skattevekst 2017</a:t>
                      </a:r>
                      <a:endParaRPr lang="nn-NO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n-NO" dirty="0" smtClean="0"/>
                        <a:t>4 %</a:t>
                      </a:r>
                      <a:endParaRPr lang="nn-N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dirty="0" smtClean="0"/>
                        <a:t>3,3</a:t>
                      </a:r>
                      <a:r>
                        <a:rPr lang="nn-NO" baseline="0" dirty="0" smtClean="0"/>
                        <a:t> </a:t>
                      </a:r>
                      <a:r>
                        <a:rPr lang="nn-NO" dirty="0" smtClean="0"/>
                        <a:t>%</a:t>
                      </a:r>
                      <a:endParaRPr lang="nn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dirty="0" smtClean="0"/>
                        <a:t>Prognose skattevekst 2017-2018</a:t>
                      </a:r>
                      <a:endParaRPr lang="nn-NO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n-NO" dirty="0" smtClean="0"/>
                        <a:t>6,6 %</a:t>
                      </a:r>
                      <a:endParaRPr lang="nn-N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dirty="0" smtClean="0"/>
                        <a:t>2,4 %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nn-N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dirty="0" smtClean="0"/>
                        <a:t>Budsjetterte frie inntekter 2018</a:t>
                      </a:r>
                      <a:endParaRPr lang="nn-NO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nn-N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983,355 mill. kr</a:t>
                      </a:r>
                      <a:endParaRPr lang="nn-NO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dirty="0" smtClean="0"/>
                        <a:t>Meirinntekt i høve «Grønt hefte»</a:t>
                      </a:r>
                      <a:endParaRPr lang="nn-NO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12,444 mill. kr </a:t>
                      </a:r>
                      <a:endParaRPr lang="nn-N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baseline="0" dirty="0" smtClean="0"/>
                        <a:t>Gjennomsnitt skatteinngang dei siste tre år i Stord kommune og budsjettert for 2018 </a:t>
                      </a:r>
                      <a:endParaRPr lang="nn-NO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95,1 prosent </a:t>
                      </a:r>
                      <a:endParaRPr lang="nn-N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38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Pensjonskostnad</a:t>
            </a:r>
            <a:endParaRPr lang="nn-NO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992888" cy="459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 bwMode="auto">
          <a:xfrm>
            <a:off x="6588224" y="2276872"/>
            <a:ext cx="2160240" cy="1944216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n-NO" sz="24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12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Formannskapet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Vidareført som 2017, kr 100 000 til rådvelde</a:t>
            </a:r>
          </a:p>
          <a:p>
            <a:r>
              <a:rPr lang="nn-NO" dirty="0" smtClean="0"/>
              <a:t>Kontrollutvalet sitt budsjett auka med 2,6%</a:t>
            </a:r>
            <a:endParaRPr lang="nn-NO" dirty="0"/>
          </a:p>
          <a:p>
            <a:r>
              <a:rPr lang="nn-NO" dirty="0" smtClean="0"/>
              <a:t>9 mill. til opprusting rådhuset i 2018</a:t>
            </a:r>
            <a:br>
              <a:rPr lang="nn-NO" dirty="0" smtClean="0"/>
            </a:br>
            <a:r>
              <a:rPr lang="nn-NO" dirty="0" smtClean="0"/>
              <a:t>- ventilasjon, brannsikring, elektro, </a:t>
            </a:r>
            <a:r>
              <a:rPr lang="nn-NO" dirty="0" err="1" smtClean="0"/>
              <a:t>slusing</a:t>
            </a:r>
            <a:r>
              <a:rPr lang="nn-NO" dirty="0" smtClean="0"/>
              <a:t>, fortetting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11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Driftsstyret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z="2400" dirty="0"/>
              <a:t>25 lærlingar også i 2018</a:t>
            </a:r>
          </a:p>
          <a:p>
            <a:r>
              <a:rPr lang="nn-NO" sz="2400" dirty="0" smtClean="0"/>
              <a:t>17,8  </a:t>
            </a:r>
            <a:r>
              <a:rPr lang="nn-NO" sz="2400" dirty="0"/>
              <a:t>mill. i </a:t>
            </a:r>
            <a:r>
              <a:rPr lang="nn-NO" sz="2400" dirty="0" smtClean="0"/>
              <a:t>lønsreserve</a:t>
            </a:r>
            <a:endParaRPr lang="nn-NO" dirty="0" smtClean="0"/>
          </a:p>
          <a:p>
            <a:r>
              <a:rPr lang="nn-NO" dirty="0" smtClean="0"/>
              <a:t>3,6 mill. til kompetanseheving, redusert med 0,4 mill. </a:t>
            </a:r>
          </a:p>
          <a:p>
            <a:r>
              <a:rPr lang="nn-NO" dirty="0" smtClean="0"/>
              <a:t>Forslag om å avvikla </a:t>
            </a:r>
            <a:r>
              <a:rPr lang="nn-NO" dirty="0"/>
              <a:t>ordninga med betalt </a:t>
            </a:r>
            <a:r>
              <a:rPr lang="nn-NO" dirty="0" err="1"/>
              <a:t>lønsj</a:t>
            </a:r>
            <a:endParaRPr lang="nn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5282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94630" y="620688"/>
            <a:ext cx="7772400" cy="1143000"/>
          </a:xfrm>
        </p:spPr>
        <p:txBody>
          <a:bodyPr/>
          <a:lstStyle/>
          <a:p>
            <a:r>
              <a:rPr lang="nn-NO" dirty="0" smtClean="0"/>
              <a:t>Lønsnivå (2016)</a:t>
            </a:r>
            <a:endParaRPr lang="nn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" y="1844824"/>
            <a:ext cx="86010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 bwMode="auto">
          <a:xfrm>
            <a:off x="271462" y="3068960"/>
            <a:ext cx="8693025" cy="1944216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n-NO" sz="24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1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Antesipert (føregripen) </a:t>
            </a:r>
            <a:r>
              <a:rPr lang="nn-NO" dirty="0"/>
              <a:t>ansiennitet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Rekrutteringstiltak sidan 1991 for </a:t>
            </a:r>
            <a:r>
              <a:rPr lang="nn-NO" dirty="0"/>
              <a:t>sjukepleiarar, vernepleiarar og barnevernspedagogar </a:t>
            </a:r>
            <a:endParaRPr lang="nn-NO" dirty="0" smtClean="0"/>
          </a:p>
          <a:p>
            <a:r>
              <a:rPr lang="nn-NO" dirty="0" smtClean="0"/>
              <a:t>Gitt lønsansiennitet 4-8 år ved tilsetting</a:t>
            </a:r>
          </a:p>
          <a:p>
            <a:r>
              <a:rPr lang="nn-NO" dirty="0" smtClean="0"/>
              <a:t>Vil avvikla ordninga, som i utgangspunktet er tariffstridige, jf. HTA § 12</a:t>
            </a:r>
          </a:p>
          <a:p>
            <a:r>
              <a:rPr lang="nn-NO" dirty="0" smtClean="0"/>
              <a:t>Vil leggja saka fram i </a:t>
            </a:r>
            <a:r>
              <a:rPr lang="nn-NO" dirty="0" err="1" smtClean="0"/>
              <a:t>trepartsutvalet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3476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6435" cy="685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488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772400" cy="1143000"/>
          </a:xfrm>
        </p:spPr>
        <p:txBody>
          <a:bodyPr/>
          <a:lstStyle/>
          <a:p>
            <a:r>
              <a:rPr lang="nn-NO" dirty="0" err="1" smtClean="0"/>
              <a:t>Inntrekte</a:t>
            </a:r>
            <a:r>
              <a:rPr lang="nn-NO" dirty="0" smtClean="0"/>
              <a:t> lønsmidlar 2018,  administrative stillingar </a:t>
            </a:r>
            <a:br>
              <a:rPr lang="nn-NO" dirty="0" smtClean="0"/>
            </a:br>
            <a:r>
              <a:rPr lang="nn-NO" dirty="0" smtClean="0"/>
              <a:t>(4,4 årsverk)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412776"/>
            <a:ext cx="7772400" cy="4114800"/>
          </a:xfrm>
        </p:spPr>
        <p:txBody>
          <a:bodyPr/>
          <a:lstStyle/>
          <a:p>
            <a:pPr lvl="0"/>
            <a:r>
              <a:rPr lang="nn-NO" sz="2400" dirty="0"/>
              <a:t>Løn- og </a:t>
            </a:r>
            <a:r>
              <a:rPr lang="nn-NO" sz="2400" dirty="0" smtClean="0"/>
              <a:t>personalavdelinga, 0,5 årsverk, </a:t>
            </a:r>
            <a:r>
              <a:rPr lang="nn-NO" sz="2400" dirty="0"/>
              <a:t>forventa synergieffektar av omorganisering </a:t>
            </a:r>
          </a:p>
          <a:p>
            <a:pPr lvl="0"/>
            <a:r>
              <a:rPr lang="nn-NO" sz="2400" dirty="0" smtClean="0"/>
              <a:t>Økonomi- og rekneskapsavdelinga, 0,5 </a:t>
            </a:r>
            <a:r>
              <a:rPr lang="nn-NO" sz="2400" dirty="0"/>
              <a:t>årsverk, forventa synergieffektar av omorganisering </a:t>
            </a:r>
          </a:p>
          <a:p>
            <a:pPr lvl="0"/>
            <a:r>
              <a:rPr lang="nn-NO" sz="2400" dirty="0" smtClean="0"/>
              <a:t>Utviklingsgruppa, eit </a:t>
            </a:r>
            <a:r>
              <a:rPr lang="nn-NO" sz="2400" dirty="0"/>
              <a:t>årsverk, omorganisering av stillinga som </a:t>
            </a:r>
            <a:r>
              <a:rPr lang="nn-NO" sz="2400" dirty="0" smtClean="0"/>
              <a:t>idrettsrådgjevar</a:t>
            </a:r>
          </a:p>
          <a:p>
            <a:pPr lvl="0"/>
            <a:r>
              <a:rPr lang="nn-NO" sz="2400" dirty="0"/>
              <a:t>Utviklingsgruppa, 0,5 årsverk, </a:t>
            </a:r>
            <a:r>
              <a:rPr lang="nn-NO" sz="2400" dirty="0" smtClean="0"/>
              <a:t>omorganisering/ </a:t>
            </a:r>
            <a:r>
              <a:rPr lang="nn-NO" sz="2400" dirty="0" err="1" smtClean="0"/>
              <a:t>effektivisering</a:t>
            </a:r>
            <a:r>
              <a:rPr lang="nn-NO" sz="2400" dirty="0" smtClean="0"/>
              <a:t>  </a:t>
            </a:r>
            <a:r>
              <a:rPr lang="nn-NO" sz="2400" dirty="0"/>
              <a:t>av oppgåver</a:t>
            </a:r>
          </a:p>
          <a:p>
            <a:pPr lvl="0"/>
            <a:r>
              <a:rPr lang="nn-NO" sz="2400" dirty="0"/>
              <a:t>Regulering - byggesak og oppmåling, </a:t>
            </a:r>
            <a:r>
              <a:rPr lang="nn-NO" sz="2400" dirty="0" smtClean="0"/>
              <a:t>eit </a:t>
            </a:r>
            <a:r>
              <a:rPr lang="nn-NO" sz="2400" dirty="0"/>
              <a:t>årsverk vakant i 2018</a:t>
            </a:r>
          </a:p>
          <a:p>
            <a:pPr lvl="0"/>
            <a:r>
              <a:rPr lang="nn-NO" sz="2400" dirty="0" smtClean="0"/>
              <a:t>Tildelingskontoret, 0,5 </a:t>
            </a:r>
            <a:r>
              <a:rPr lang="nn-NO" sz="2400" dirty="0"/>
              <a:t>årsverk vakant i 2018</a:t>
            </a:r>
          </a:p>
          <a:p>
            <a:pPr lvl="0"/>
            <a:r>
              <a:rPr lang="nn-NO" sz="2400" dirty="0" smtClean="0"/>
              <a:t>Fellestenester, 0,4 </a:t>
            </a:r>
            <a:r>
              <a:rPr lang="nn-NO" sz="2400" dirty="0"/>
              <a:t>årsverk vakant 2018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75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772400" cy="1143000"/>
          </a:xfrm>
        </p:spPr>
        <p:txBody>
          <a:bodyPr/>
          <a:lstStyle/>
          <a:p>
            <a:r>
              <a:rPr lang="nn-NO" dirty="0" smtClean="0"/>
              <a:t>5.1.3 IKT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1052736"/>
            <a:ext cx="7772400" cy="4114800"/>
          </a:xfrm>
        </p:spPr>
        <p:txBody>
          <a:bodyPr/>
          <a:lstStyle/>
          <a:p>
            <a:r>
              <a:rPr lang="nn-NO" dirty="0" err="1" smtClean="0"/>
              <a:t>Oppgradering</a:t>
            </a:r>
            <a:r>
              <a:rPr lang="nn-NO" dirty="0" smtClean="0"/>
              <a:t> Agresso og  1 mill. </a:t>
            </a:r>
            <a:br>
              <a:rPr lang="nn-NO" dirty="0" smtClean="0"/>
            </a:br>
            <a:r>
              <a:rPr lang="nn-NO" dirty="0" smtClean="0"/>
              <a:t>(</a:t>
            </a:r>
            <a:r>
              <a:rPr lang="nn-NO" dirty="0" err="1" smtClean="0"/>
              <a:t>digitalisering</a:t>
            </a:r>
            <a:r>
              <a:rPr lang="nn-NO" dirty="0" smtClean="0"/>
              <a:t> av skjema og sikker </a:t>
            </a:r>
            <a:r>
              <a:rPr lang="nn-NO" dirty="0" err="1" smtClean="0"/>
              <a:t>oppkopling</a:t>
            </a:r>
            <a:r>
              <a:rPr lang="nn-NO" dirty="0" smtClean="0"/>
              <a:t>)</a:t>
            </a:r>
          </a:p>
          <a:p>
            <a:r>
              <a:rPr lang="nn-NO" dirty="0" err="1"/>
              <a:t>Oppgradering</a:t>
            </a:r>
            <a:r>
              <a:rPr lang="nn-NO" dirty="0"/>
              <a:t> </a:t>
            </a:r>
            <a:r>
              <a:rPr lang="nn-NO" dirty="0" err="1"/>
              <a:t>ePhorte</a:t>
            </a:r>
            <a:endParaRPr lang="nn-NO" dirty="0"/>
          </a:p>
          <a:p>
            <a:r>
              <a:rPr lang="nn-NO" dirty="0" smtClean="0"/>
              <a:t>Utvida server- og lagringskapasitet (1,5 mill.)</a:t>
            </a:r>
          </a:p>
          <a:p>
            <a:r>
              <a:rPr lang="nn-NO" dirty="0" err="1" smtClean="0"/>
              <a:t>SvarUT</a:t>
            </a:r>
            <a:r>
              <a:rPr lang="nn-NO" dirty="0" smtClean="0"/>
              <a:t> for fagsystema innanfor RHO 0,4 mill. </a:t>
            </a:r>
          </a:p>
          <a:p>
            <a:r>
              <a:rPr lang="nn-NO" dirty="0" err="1" smtClean="0"/>
              <a:t>Chromebook</a:t>
            </a:r>
            <a:r>
              <a:rPr lang="nn-NO" dirty="0" smtClean="0"/>
              <a:t> – ei maskin til kvar elev</a:t>
            </a:r>
            <a:br>
              <a:rPr lang="nn-NO" dirty="0" smtClean="0"/>
            </a:br>
            <a:r>
              <a:rPr lang="nn-NO" dirty="0" smtClean="0"/>
              <a:t>- pilot ferdig i 2018</a:t>
            </a:r>
            <a:br>
              <a:rPr lang="nn-NO" dirty="0" smtClean="0"/>
            </a:br>
            <a:r>
              <a:rPr lang="nn-NO" dirty="0" smtClean="0"/>
              <a:t>- vil ev. verta løyst innanfor budsjettrammene</a:t>
            </a:r>
          </a:p>
          <a:p>
            <a:r>
              <a:rPr lang="nn-NO" dirty="0" smtClean="0"/>
              <a:t>Driftsbudsjettet redusert med 0,35 mill.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7551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5.1.5 Overordna planarbeid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0,5 mill. til </a:t>
            </a:r>
            <a:r>
              <a:rPr lang="nn-NO" dirty="0" err="1" smtClean="0"/>
              <a:t>overdna</a:t>
            </a:r>
            <a:r>
              <a:rPr lang="nn-NO" dirty="0" smtClean="0"/>
              <a:t> planarbeid</a:t>
            </a:r>
          </a:p>
          <a:p>
            <a:r>
              <a:rPr lang="nn-NO" dirty="0" smtClean="0"/>
              <a:t>Prioritert 2018:</a:t>
            </a:r>
            <a:br>
              <a:rPr lang="nn-NO" dirty="0" smtClean="0"/>
            </a:br>
            <a:r>
              <a:rPr lang="nn-NO" dirty="0" smtClean="0"/>
              <a:t>- kommunedelplan </a:t>
            </a:r>
            <a:r>
              <a:rPr lang="nn-NO" dirty="0"/>
              <a:t>for </a:t>
            </a:r>
            <a:r>
              <a:rPr lang="nn-NO" dirty="0" smtClean="0"/>
              <a:t>Sagvåg-Litlabø</a:t>
            </a:r>
            <a:br>
              <a:rPr lang="nn-NO" dirty="0" smtClean="0"/>
            </a:br>
            <a:r>
              <a:rPr lang="nn-NO" dirty="0" smtClean="0"/>
              <a:t>- revisjon </a:t>
            </a:r>
            <a:r>
              <a:rPr lang="nn-NO" dirty="0"/>
              <a:t>av </a:t>
            </a:r>
            <a:r>
              <a:rPr lang="nn-NO" dirty="0" smtClean="0"/>
              <a:t>kommuneplanen </a:t>
            </a:r>
            <a:r>
              <a:rPr lang="nn-NO" dirty="0"/>
              <a:t>sin areal- og </a:t>
            </a:r>
            <a:r>
              <a:rPr lang="nn-NO" dirty="0" smtClean="0"/>
              <a:t>samfunnsdel</a:t>
            </a:r>
            <a:br>
              <a:rPr lang="nn-NO" dirty="0" smtClean="0"/>
            </a:br>
            <a:r>
              <a:rPr lang="nn-NO" dirty="0" smtClean="0"/>
              <a:t>- «</a:t>
            </a:r>
            <a:r>
              <a:rPr lang="nn-NO" dirty="0"/>
              <a:t>Den tette byen</a:t>
            </a:r>
            <a:r>
              <a:rPr lang="nn-NO" dirty="0" smtClean="0"/>
              <a:t>»</a:t>
            </a:r>
            <a:br>
              <a:rPr lang="nn-NO" dirty="0" smtClean="0"/>
            </a:br>
            <a:r>
              <a:rPr lang="nn-NO" dirty="0" smtClean="0"/>
              <a:t>- planarbeid </a:t>
            </a:r>
            <a:r>
              <a:rPr lang="nn-NO" dirty="0"/>
              <a:t>for </a:t>
            </a:r>
            <a:r>
              <a:rPr lang="nn-NO" dirty="0" smtClean="0"/>
              <a:t>Øvre </a:t>
            </a:r>
            <a:r>
              <a:rPr lang="nn-NO" dirty="0" err="1"/>
              <a:t>Sæ-Tysevegen</a:t>
            </a:r>
            <a:r>
              <a:rPr lang="nn-NO" dirty="0"/>
              <a:t> </a:t>
            </a:r>
            <a:r>
              <a:rPr lang="nn-NO" dirty="0" smtClean="0"/>
              <a:t>og prosesjonsveg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8429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5.1.6 Kyrkjeleg fellesråd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Budsjettert som i 2017, ikkje justert for løns- og prisauke</a:t>
            </a:r>
          </a:p>
          <a:p>
            <a:r>
              <a:rPr lang="nn-NO" dirty="0" smtClean="0"/>
              <a:t>Kr. 90 000 til kremering</a:t>
            </a:r>
            <a:br>
              <a:rPr lang="nn-NO" dirty="0" smtClean="0"/>
            </a:br>
            <a:r>
              <a:rPr lang="nn-NO" dirty="0" smtClean="0"/>
              <a:t>- forslag om innstramming av ordninga</a:t>
            </a:r>
          </a:p>
          <a:p>
            <a:r>
              <a:rPr lang="nn-NO" dirty="0" smtClean="0"/>
              <a:t>1,5 mill. årleg til rehabilitering av kyrkjene, 0,2 </a:t>
            </a:r>
            <a:r>
              <a:rPr lang="nn-NO" smtClean="0"/>
              <a:t>til utstyr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2615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7772400" cy="1143000"/>
          </a:xfrm>
        </p:spPr>
        <p:txBody>
          <a:bodyPr/>
          <a:lstStyle/>
          <a:p>
            <a:r>
              <a:rPr lang="nn-NO" sz="9600" dirty="0" smtClean="0"/>
              <a:t>Oppvekst </a:t>
            </a:r>
            <a:br>
              <a:rPr lang="nn-NO" sz="9600" dirty="0" smtClean="0"/>
            </a:br>
            <a:r>
              <a:rPr lang="nn-NO" sz="9600" dirty="0" smtClean="0"/>
              <a:t>og </a:t>
            </a:r>
            <a:br>
              <a:rPr lang="nn-NO" sz="9600" dirty="0" smtClean="0"/>
            </a:br>
            <a:r>
              <a:rPr lang="nn-NO" sz="9600" dirty="0" smtClean="0"/>
              <a:t>utdanning</a:t>
            </a:r>
            <a:endParaRPr lang="nn-NO" sz="9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51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nn-NO" dirty="0"/>
              <a:t>Barnehagar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196752"/>
            <a:ext cx="7772400" cy="4114800"/>
          </a:xfrm>
        </p:spPr>
        <p:txBody>
          <a:bodyPr/>
          <a:lstStyle/>
          <a:p>
            <a:r>
              <a:rPr lang="nn-NO" dirty="0"/>
              <a:t>Rammene for kommunale barnehagar vidareført på </a:t>
            </a:r>
            <a:r>
              <a:rPr lang="nn-NO" dirty="0" smtClean="0"/>
              <a:t>2017-nivå, ikkje </a:t>
            </a:r>
            <a:r>
              <a:rPr lang="nn-NO" dirty="0"/>
              <a:t>vikarbudsjett</a:t>
            </a:r>
          </a:p>
          <a:p>
            <a:pPr marL="342900" lvl="1" indent="-342900">
              <a:buFontTx/>
              <a:buChar char="•"/>
            </a:pPr>
            <a:r>
              <a:rPr lang="nn-NO" sz="2600" dirty="0"/>
              <a:t>0,5 mill. kr. årleg til utstyr til fordeling i </a:t>
            </a:r>
            <a:r>
              <a:rPr lang="nn-NO" sz="2600" dirty="0">
                <a:ea typeface="+mn-ea"/>
                <a:cs typeface="+mn-cs"/>
              </a:rPr>
              <a:t>barnehagane</a:t>
            </a:r>
          </a:p>
          <a:p>
            <a:pPr marL="342900" lvl="1" indent="-342900">
              <a:buFontTx/>
              <a:buChar char="•"/>
            </a:pPr>
            <a:endParaRPr lang="nn-NO" sz="2600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8237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nn-NO" dirty="0" smtClean="0"/>
              <a:t>Barnehagar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980728"/>
            <a:ext cx="7772400" cy="4114800"/>
          </a:xfrm>
        </p:spPr>
        <p:txBody>
          <a:bodyPr/>
          <a:lstStyle/>
          <a:p>
            <a:r>
              <a:rPr lang="nn-NO" sz="2400" dirty="0" smtClean="0"/>
              <a:t>43 færre barnehagebarn i 2017 enn 2016, auke i 2018</a:t>
            </a:r>
          </a:p>
          <a:p>
            <a:r>
              <a:rPr lang="nn-NO" sz="2400" dirty="0" smtClean="0"/>
              <a:t>Ledig kapasitet i </a:t>
            </a:r>
            <a:r>
              <a:rPr lang="nn-NO" sz="2400" dirty="0"/>
              <a:t>kommunale barnehagar gjev høg stykkpris og auka overføring til private </a:t>
            </a:r>
            <a:r>
              <a:rPr lang="nn-NO" sz="2400" dirty="0" smtClean="0"/>
              <a:t>barnehagar</a:t>
            </a:r>
          </a:p>
          <a:p>
            <a:r>
              <a:rPr lang="nn-NO" sz="2400" dirty="0" err="1" smtClean="0"/>
              <a:t>Kommmunale</a:t>
            </a:r>
            <a:r>
              <a:rPr lang="nn-NO" sz="2400" dirty="0"/>
              <a:t> </a:t>
            </a:r>
            <a:r>
              <a:rPr lang="nn-NO" sz="2400" dirty="0" smtClean="0"/>
              <a:t>barnehagar synest ikkje </a:t>
            </a:r>
            <a:r>
              <a:rPr lang="nn-NO" sz="2400" dirty="0" err="1" smtClean="0"/>
              <a:t>konkuransedyktige</a:t>
            </a:r>
            <a:r>
              <a:rPr lang="nn-NO" sz="2400" dirty="0" smtClean="0"/>
              <a:t> (mindre og eldre)</a:t>
            </a:r>
          </a:p>
          <a:p>
            <a:r>
              <a:rPr lang="nn-NO" sz="2400" dirty="0" smtClean="0"/>
              <a:t>Forslag om å redusera </a:t>
            </a:r>
            <a:r>
              <a:rPr lang="nn-NO" sz="2400" dirty="0"/>
              <a:t>kommunale </a:t>
            </a:r>
            <a:r>
              <a:rPr lang="nn-NO" sz="2400" dirty="0" smtClean="0"/>
              <a:t>kapasitet:</a:t>
            </a:r>
            <a:br>
              <a:rPr lang="nn-NO" sz="2400" dirty="0" smtClean="0"/>
            </a:br>
            <a:r>
              <a:rPr lang="nn-NO" sz="2400" dirty="0" smtClean="0"/>
              <a:t>- Fortsatt redusert med ein avdeling i </a:t>
            </a:r>
            <a:r>
              <a:rPr lang="nn-NO" sz="2400" dirty="0" err="1" smtClean="0"/>
              <a:t>Skogatufto</a:t>
            </a:r>
            <a:r>
              <a:rPr lang="nn-NO" sz="2400" dirty="0" smtClean="0"/>
              <a:t> </a:t>
            </a:r>
            <a:br>
              <a:rPr lang="nn-NO" sz="2400" dirty="0" smtClean="0"/>
            </a:br>
            <a:r>
              <a:rPr lang="nn-NO" sz="2400" dirty="0" smtClean="0"/>
              <a:t>(9 plassar, 1,2 mill.)</a:t>
            </a:r>
            <a:br>
              <a:rPr lang="nn-NO" sz="2400" dirty="0" smtClean="0"/>
            </a:br>
            <a:r>
              <a:rPr lang="nn-NO" sz="2400" dirty="0" smtClean="0"/>
              <a:t>- Forslag om å leggja ned Sagvåg og Litlabø barnehage </a:t>
            </a:r>
            <a:r>
              <a:rPr lang="nn-NO" sz="2400" dirty="0" err="1" smtClean="0"/>
              <a:t>avd</a:t>
            </a:r>
            <a:r>
              <a:rPr lang="nn-NO" sz="2400" dirty="0" smtClean="0"/>
              <a:t>. Litlabø (0,9 </a:t>
            </a:r>
            <a:r>
              <a:rPr lang="nn-NO" sz="2400" dirty="0" err="1" smtClean="0"/>
              <a:t>mill</a:t>
            </a:r>
            <a:r>
              <a:rPr lang="nn-NO" sz="2400" dirty="0" smtClean="0"/>
              <a:t>, 15 born)</a:t>
            </a:r>
          </a:p>
          <a:p>
            <a:r>
              <a:rPr lang="nn-NO" sz="2400" dirty="0" smtClean="0"/>
              <a:t>Slå saman </a:t>
            </a:r>
            <a:r>
              <a:rPr lang="nn-NO" sz="2400" dirty="0" err="1" smtClean="0"/>
              <a:t>Tjødnalio</a:t>
            </a:r>
            <a:r>
              <a:rPr lang="nn-NO" sz="2400" dirty="0" smtClean="0"/>
              <a:t> og avdeling Sagvåg til Sagvåg barnehage (arbeidstittel)</a:t>
            </a:r>
            <a:br>
              <a:rPr lang="nn-NO" sz="2400" dirty="0" smtClean="0"/>
            </a:br>
            <a:r>
              <a:rPr lang="nn-NO" sz="2400" dirty="0" smtClean="0"/>
              <a:t>- innsparing 0,9 mill. på </a:t>
            </a:r>
            <a:r>
              <a:rPr lang="nn-NO" sz="2400" dirty="0" err="1" smtClean="0"/>
              <a:t>adm</a:t>
            </a:r>
            <a:r>
              <a:rPr lang="nn-NO" sz="2400" dirty="0" smtClean="0"/>
              <a:t>. ressurs</a:t>
            </a:r>
          </a:p>
          <a:p>
            <a:endParaRPr lang="nn-NO" sz="2000" dirty="0" smtClean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79744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Tilskot til private barnehagar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124,6 mill. kr i 2018</a:t>
            </a:r>
          </a:p>
          <a:p>
            <a:r>
              <a:rPr lang="nn-NO" dirty="0"/>
              <a:t>Tilskotet </a:t>
            </a:r>
            <a:r>
              <a:rPr lang="nn-NO" dirty="0" err="1" smtClean="0"/>
              <a:t>tilsvarar</a:t>
            </a:r>
            <a:r>
              <a:rPr lang="nn-NO" dirty="0" smtClean="0"/>
              <a:t> 100 </a:t>
            </a:r>
            <a:r>
              <a:rPr lang="nn-NO" dirty="0"/>
              <a:t>prosent av kostnadane per barn i kommunale barnehagar </a:t>
            </a:r>
            <a:r>
              <a:rPr lang="nn-NO" dirty="0" smtClean="0"/>
              <a:t>i 2016 </a:t>
            </a:r>
            <a:br>
              <a:rPr lang="nn-NO" dirty="0" smtClean="0"/>
            </a:br>
            <a:r>
              <a:rPr lang="nn-NO" dirty="0" smtClean="0"/>
              <a:t>- barn 0-2 </a:t>
            </a:r>
            <a:r>
              <a:rPr lang="nn-NO" dirty="0"/>
              <a:t>år kr. 202 630 </a:t>
            </a: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>- </a:t>
            </a:r>
            <a:r>
              <a:rPr lang="nn-NO" dirty="0"/>
              <a:t>barn 3-6 år kr. 91 </a:t>
            </a:r>
            <a:r>
              <a:rPr lang="nn-NO" dirty="0" smtClean="0"/>
              <a:t>654</a:t>
            </a:r>
          </a:p>
          <a:p>
            <a:r>
              <a:rPr lang="nn-NO" dirty="0" err="1" smtClean="0"/>
              <a:t>Makspris</a:t>
            </a:r>
            <a:r>
              <a:rPr lang="nn-NO" dirty="0" smtClean="0"/>
              <a:t> foreldrebetaling </a:t>
            </a:r>
            <a:r>
              <a:rPr lang="nn-NO" dirty="0"/>
              <a:t>kr. 2 910 </a:t>
            </a:r>
            <a:endParaRPr lang="nn-NO" dirty="0" smtClean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55284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Ny kommunal barnehage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Kommunedelplan barnehage 2015-2025: ny kommunal barnehage i Sagvåg bydel i 2018</a:t>
            </a:r>
            <a:br>
              <a:rPr lang="nn-NO" dirty="0"/>
            </a:br>
            <a:r>
              <a:rPr lang="nn-NO" dirty="0"/>
              <a:t>- SSB: trong for nye plassar i 2021, 57,4 mill. til ny barnehage i 2020</a:t>
            </a:r>
            <a:br>
              <a:rPr lang="nn-NO" dirty="0"/>
            </a:br>
            <a:r>
              <a:rPr lang="nn-NO" dirty="0"/>
              <a:t>- bør vurdera å overføra </a:t>
            </a:r>
            <a:r>
              <a:rPr lang="nn-NO" dirty="0" err="1"/>
              <a:t>Trodlahaugen</a:t>
            </a:r>
            <a:r>
              <a:rPr lang="nn-NO" dirty="0"/>
              <a:t> til den nye barnehagen</a:t>
            </a:r>
          </a:p>
          <a:p>
            <a:r>
              <a:rPr lang="nn-NO" dirty="0"/>
              <a:t>Politisk sak våren </a:t>
            </a:r>
            <a:r>
              <a:rPr lang="nn-NO" dirty="0" smtClean="0"/>
              <a:t>2018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45594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Skule/SFO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Ny Stord ungdomsskule januar 2018</a:t>
            </a:r>
          </a:p>
          <a:p>
            <a:r>
              <a:rPr lang="nn-NO" dirty="0" smtClean="0"/>
              <a:t>Ny Nysæter ungdomsskule og idrettshall januar 2021</a:t>
            </a:r>
          </a:p>
          <a:p>
            <a:r>
              <a:rPr lang="nn-NO" dirty="0" smtClean="0"/>
              <a:t>SFO – sjølvkost, ikkje auka foreldrebetaling</a:t>
            </a:r>
          </a:p>
          <a:p>
            <a:r>
              <a:rPr lang="nn-NO" dirty="0"/>
              <a:t>Auka </a:t>
            </a:r>
            <a:r>
              <a:rPr lang="nn-NO" dirty="0" smtClean="0"/>
              <a:t>lærartettleik </a:t>
            </a:r>
            <a:r>
              <a:rPr lang="nn-NO" dirty="0"/>
              <a:t>på 1.-4. trinn vidareført i </a:t>
            </a:r>
            <a:r>
              <a:rPr lang="nn-NO" dirty="0" smtClean="0"/>
              <a:t>2018</a:t>
            </a:r>
          </a:p>
          <a:p>
            <a:r>
              <a:rPr lang="nn-NO" dirty="0"/>
              <a:t>Symjeundervisning og MOT </a:t>
            </a:r>
            <a:r>
              <a:rPr lang="nn-NO" dirty="0" smtClean="0"/>
              <a:t>vidareført</a:t>
            </a:r>
          </a:p>
          <a:p>
            <a:r>
              <a:rPr lang="nn-NO" dirty="0"/>
              <a:t>Ikkje prisjustert elevressurs (sparing 0,43 mill</a:t>
            </a:r>
            <a:r>
              <a:rPr lang="nn-NO" dirty="0" smtClean="0"/>
              <a:t>.)</a:t>
            </a:r>
          </a:p>
          <a:p>
            <a:r>
              <a:rPr lang="nn-NO" dirty="0"/>
              <a:t>1 mill. til utstyr årleg</a:t>
            </a:r>
          </a:p>
          <a:p>
            <a:endParaRPr lang="nn-NO" dirty="0"/>
          </a:p>
          <a:p>
            <a:endParaRPr lang="nn-NO" dirty="0"/>
          </a:p>
          <a:p>
            <a:endParaRPr lang="nn-NO" dirty="0" smtClean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54828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Budsjett og økonomiplan 2018-21, premissar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Gjeldande økonomiplan </a:t>
            </a:r>
          </a:p>
          <a:p>
            <a:r>
              <a:rPr lang="nn-NO" dirty="0" smtClean="0"/>
              <a:t>Utviklinga så langt i 2017</a:t>
            </a:r>
          </a:p>
          <a:p>
            <a:r>
              <a:rPr lang="nn-NO" dirty="0"/>
              <a:t>Regjeringa sitt forslag til statsbudsjett</a:t>
            </a:r>
          </a:p>
          <a:p>
            <a:pPr marL="0" indent="0">
              <a:buNone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1978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44624"/>
            <a:ext cx="7772400" cy="1143000"/>
          </a:xfrm>
        </p:spPr>
        <p:txBody>
          <a:bodyPr/>
          <a:lstStyle/>
          <a:p>
            <a:r>
              <a:rPr lang="nn-NO" dirty="0" smtClean="0"/>
              <a:t>Skule/SFO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980728"/>
            <a:ext cx="7772400" cy="4114800"/>
          </a:xfrm>
        </p:spPr>
        <p:txBody>
          <a:bodyPr/>
          <a:lstStyle/>
          <a:p>
            <a:r>
              <a:rPr lang="nn-NO" dirty="0" smtClean="0"/>
              <a:t>Delegera </a:t>
            </a:r>
            <a:r>
              <a:rPr lang="nn-NO" dirty="0"/>
              <a:t>vedtak om spesialundervisning etter opplæringslova </a:t>
            </a:r>
            <a:r>
              <a:rPr lang="nn-NO" dirty="0" smtClean="0"/>
              <a:t>til rektor</a:t>
            </a:r>
            <a:r>
              <a:rPr lang="nn-NO" dirty="0"/>
              <a:t/>
            </a:r>
            <a:br>
              <a:rPr lang="nn-NO" dirty="0"/>
            </a:br>
            <a:r>
              <a:rPr lang="nn-NO" dirty="0"/>
              <a:t>- omdisponert 0,5 stilling i Utviklingsgruppa til å </a:t>
            </a:r>
            <a:r>
              <a:rPr lang="nn-NO" dirty="0" err="1"/>
              <a:t>bistå</a:t>
            </a:r>
            <a:r>
              <a:rPr lang="nn-NO" dirty="0"/>
              <a:t> rektorane med dette arbeidet</a:t>
            </a:r>
            <a:endParaRPr lang="nn-NO" dirty="0" smtClean="0"/>
          </a:p>
          <a:p>
            <a:r>
              <a:rPr lang="nn-NO" dirty="0" smtClean="0"/>
              <a:t>Spesialundervisning </a:t>
            </a:r>
            <a:r>
              <a:rPr lang="nn-NO" dirty="0"/>
              <a:t>lagt inn med alle kjende vedtak per september </a:t>
            </a:r>
            <a:r>
              <a:rPr lang="nn-NO" dirty="0" smtClean="0"/>
              <a:t>2017</a:t>
            </a:r>
          </a:p>
          <a:p>
            <a:r>
              <a:rPr lang="nn-NO" dirty="0" err="1"/>
              <a:t>Omfordeling</a:t>
            </a:r>
            <a:r>
              <a:rPr lang="nn-NO" dirty="0"/>
              <a:t> av administrasjonsressursen til skulane, innanfor budsjettramma</a:t>
            </a:r>
          </a:p>
          <a:p>
            <a:r>
              <a:rPr lang="nn-NO" dirty="0" smtClean="0"/>
              <a:t>Fortsatt </a:t>
            </a:r>
            <a:r>
              <a:rPr lang="nn-NO" dirty="0" err="1"/>
              <a:t>fådelt</a:t>
            </a:r>
            <a:r>
              <a:rPr lang="nn-NO" dirty="0"/>
              <a:t> Litlabø (6. og 7. steg, sparing 0,36 mill</a:t>
            </a:r>
            <a:r>
              <a:rPr lang="nn-NO" dirty="0" smtClean="0"/>
              <a:t>.)</a:t>
            </a:r>
          </a:p>
          <a:p>
            <a:pPr marL="0" indent="0">
              <a:buNone/>
            </a:pPr>
            <a:r>
              <a:rPr lang="nn-NO" dirty="0" smtClean="0"/>
              <a:t/>
            </a:r>
            <a:br>
              <a:rPr lang="nn-NO" dirty="0" smtClean="0"/>
            </a:b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14632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Vaksenopplæringa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19 tilsette, 223 brukarar</a:t>
            </a:r>
          </a:p>
          <a:p>
            <a:r>
              <a:rPr lang="nn-NO" dirty="0" smtClean="0"/>
              <a:t>Redusert med to stillingar (innsparing 1,5 mill.)</a:t>
            </a:r>
          </a:p>
          <a:p>
            <a:r>
              <a:rPr lang="nn-NO" dirty="0"/>
              <a:t>Forventa inntekt 8,8 mill. kr.</a:t>
            </a:r>
            <a:endParaRPr lang="nn-NO" dirty="0" smtClean="0"/>
          </a:p>
          <a:p>
            <a:endParaRPr lang="nn-NO" dirty="0" smtClean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59681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Kulturskulen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God dekning med 20,8 prosent i 2016</a:t>
            </a:r>
          </a:p>
          <a:p>
            <a:r>
              <a:rPr lang="nn-NO" dirty="0"/>
              <a:t>Effektiv drift </a:t>
            </a:r>
          </a:p>
          <a:p>
            <a:r>
              <a:rPr lang="nn-NO" dirty="0" smtClean="0"/>
              <a:t>600 elevar, 850 elevplassar</a:t>
            </a:r>
          </a:p>
          <a:p>
            <a:r>
              <a:rPr lang="nn-NO" dirty="0" smtClean="0"/>
              <a:t>Auka brukarbetaling med 2,6 prosent</a:t>
            </a:r>
          </a:p>
          <a:p>
            <a:r>
              <a:rPr lang="nn-NO" dirty="0" smtClean="0"/>
              <a:t>5 prosent </a:t>
            </a:r>
            <a:r>
              <a:rPr lang="nn-NO" dirty="0" err="1" smtClean="0"/>
              <a:t>adm</a:t>
            </a:r>
            <a:r>
              <a:rPr lang="nn-NO" dirty="0" smtClean="0"/>
              <a:t>. gebyr på sal av tenester til andre kommunar</a:t>
            </a:r>
          </a:p>
          <a:p>
            <a:r>
              <a:rPr lang="nn-NO" dirty="0" smtClean="0"/>
              <a:t>Friplassordninga innarbeida i forslaget</a:t>
            </a:r>
          </a:p>
          <a:p>
            <a:r>
              <a:rPr lang="nn-NO" dirty="0" smtClean="0"/>
              <a:t>0,2 mill. årleg til utstyr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76115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772400" cy="1143000"/>
          </a:xfrm>
        </p:spPr>
        <p:txBody>
          <a:bodyPr/>
          <a:lstStyle/>
          <a:p>
            <a:r>
              <a:rPr lang="nn-NO" dirty="0" smtClean="0"/>
              <a:t>Førebyggjande tenester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1412776"/>
            <a:ext cx="7772400" cy="4114800"/>
          </a:xfrm>
        </p:spPr>
        <p:txBody>
          <a:bodyPr/>
          <a:lstStyle/>
          <a:p>
            <a:r>
              <a:rPr lang="nn-NO" dirty="0" smtClean="0"/>
              <a:t>Ikkje tilsett psykolog (innsparing 0,7 mill.), krav frå 1.1.20</a:t>
            </a:r>
          </a:p>
          <a:p>
            <a:r>
              <a:rPr lang="nn-NO" dirty="0" smtClean="0"/>
              <a:t>Ungdomsteamet/helsestasjon ungdom, innsparing 0,48 mill. kr</a:t>
            </a:r>
          </a:p>
          <a:p>
            <a:r>
              <a:rPr lang="nn-NO" dirty="0"/>
              <a:t>Færre tilmeldte barn med behov for spesialpedagogisk hjelp</a:t>
            </a:r>
          </a:p>
          <a:p>
            <a:r>
              <a:rPr lang="nn-NO" dirty="0" smtClean="0"/>
              <a:t>Teke initiativ til å </a:t>
            </a:r>
            <a:r>
              <a:rPr lang="nn-NO" dirty="0" err="1" smtClean="0"/>
              <a:t>reforhandla</a:t>
            </a:r>
            <a:r>
              <a:rPr lang="nn-NO" dirty="0" smtClean="0"/>
              <a:t> PPT-samarbeid med Fitjar</a:t>
            </a:r>
            <a:br>
              <a:rPr lang="nn-NO" dirty="0" smtClean="0"/>
            </a:br>
            <a:r>
              <a:rPr lang="nn-NO" dirty="0" smtClean="0"/>
              <a:t>- 0,77 mill. innsparing, føresett dekka inn gjennom meirinntekt/vakansar</a:t>
            </a:r>
          </a:p>
          <a:p>
            <a:r>
              <a:rPr lang="nn-NO" dirty="0" smtClean="0"/>
              <a:t>Ein vakant stilling spesialpedagogisk team, sparing kr 640 000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305417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Barnevern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n-NO" dirty="0" smtClean="0"/>
          </a:p>
          <a:p>
            <a:r>
              <a:rPr lang="nn-NO" dirty="0"/>
              <a:t>Tenesteanalyse vinteren 2018</a:t>
            </a:r>
          </a:p>
          <a:p>
            <a:r>
              <a:rPr lang="nn-NO" dirty="0"/>
              <a:t>Mål om å gje barn hjelp i eigen familie</a:t>
            </a:r>
          </a:p>
          <a:p>
            <a:r>
              <a:rPr lang="nn-NO" dirty="0"/>
              <a:t>Auke i </a:t>
            </a:r>
            <a:r>
              <a:rPr lang="nn-NO" dirty="0" smtClean="0"/>
              <a:t>innmeldte </a:t>
            </a:r>
            <a:r>
              <a:rPr lang="nn-NO" dirty="0"/>
              <a:t>saker på om lag 30 prosent det siste året</a:t>
            </a:r>
          </a:p>
          <a:p>
            <a:r>
              <a:rPr lang="nn-NO" dirty="0"/>
              <a:t>Går inn med kjente vedtak frå september</a:t>
            </a:r>
          </a:p>
          <a:p>
            <a:r>
              <a:rPr lang="nn-NO" dirty="0" smtClean="0"/>
              <a:t>Lagt til grunn inntektsauke for </a:t>
            </a:r>
            <a:r>
              <a:rPr lang="nn-NO" dirty="0" err="1" smtClean="0"/>
              <a:t>adm</a:t>
            </a:r>
            <a:r>
              <a:rPr lang="nn-NO" dirty="0" smtClean="0"/>
              <a:t>. påslag på 4 prosent (0,3 mill.)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416243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7772400" cy="1143000"/>
          </a:xfrm>
        </p:spPr>
        <p:txBody>
          <a:bodyPr/>
          <a:lstStyle/>
          <a:p>
            <a:r>
              <a:rPr lang="nn-NO" sz="9600" dirty="0" smtClean="0"/>
              <a:t>Næring, miljø og kultur</a:t>
            </a:r>
            <a:endParaRPr lang="nn-NO" sz="9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0978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Idrett og friluftsliv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Årleg 0,5 mill. til ballplassar og nærmiljøanlegg</a:t>
            </a:r>
          </a:p>
          <a:p>
            <a:r>
              <a:rPr lang="nn-NO" dirty="0"/>
              <a:t>Samla 2,4 mill. til friluftsareal og turstiar</a:t>
            </a:r>
          </a:p>
          <a:p>
            <a:r>
              <a:rPr lang="nn-NO" dirty="0"/>
              <a:t>2 mill. til oppfølging plan for rehabilitering </a:t>
            </a:r>
            <a:r>
              <a:rPr lang="nn-NO" dirty="0" smtClean="0"/>
              <a:t>av idrettshallar</a:t>
            </a:r>
          </a:p>
          <a:p>
            <a:r>
              <a:rPr lang="nn-NO" dirty="0" smtClean="0"/>
              <a:t>3 mill. til kunstgaras på Hystad i 2020</a:t>
            </a:r>
          </a:p>
          <a:p>
            <a:r>
              <a:rPr lang="nn-NO" dirty="0" smtClean="0"/>
              <a:t>Rackethallen, 14 mill. </a:t>
            </a:r>
          </a:p>
          <a:p>
            <a:r>
              <a:rPr lang="nn-NO" dirty="0" smtClean="0"/>
              <a:t>Idrettshall Nysæter</a:t>
            </a:r>
          </a:p>
          <a:p>
            <a:r>
              <a:rPr lang="nn-NO" dirty="0" smtClean="0"/>
              <a:t>Overføra deler stilling som rådgjevar idrett og friluftsliv til Ske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454758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Biblioteket		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Vidareført på 2017-nivå</a:t>
            </a:r>
          </a:p>
          <a:p>
            <a:r>
              <a:rPr lang="nn-NO" dirty="0" smtClean="0"/>
              <a:t>Utvida opningstid frå 2018 (ubemanna)</a:t>
            </a:r>
          </a:p>
          <a:p>
            <a:r>
              <a:rPr lang="nn-NO" dirty="0" smtClean="0"/>
              <a:t>0,2 mill. årleg til fornying av utstyr og media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19276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5496" y="29017"/>
            <a:ext cx="7772400" cy="1143000"/>
          </a:xfrm>
        </p:spPr>
        <p:txBody>
          <a:bodyPr/>
          <a:lstStyle/>
          <a:p>
            <a:r>
              <a:rPr lang="nn-NO" dirty="0" smtClean="0"/>
              <a:t>Kulturtenester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124744"/>
            <a:ext cx="7772400" cy="4114800"/>
          </a:xfrm>
        </p:spPr>
        <p:txBody>
          <a:bodyPr/>
          <a:lstStyle/>
          <a:p>
            <a:r>
              <a:rPr lang="nn-NO" dirty="0"/>
              <a:t>Vidareført på lågare nivå samanlikna med 2017</a:t>
            </a:r>
          </a:p>
          <a:p>
            <a:r>
              <a:rPr lang="nn-NO" dirty="0"/>
              <a:t>Forventa auke i inntekter på symjehall, kino og kiosk </a:t>
            </a:r>
            <a:r>
              <a:rPr lang="nn-NO" dirty="0" smtClean="0"/>
              <a:t>(kr </a:t>
            </a:r>
            <a:r>
              <a:rPr lang="nn-NO" dirty="0"/>
              <a:t>250 000)</a:t>
            </a:r>
          </a:p>
          <a:p>
            <a:r>
              <a:rPr lang="nn-NO" dirty="0"/>
              <a:t>100 </a:t>
            </a:r>
            <a:r>
              <a:rPr lang="nn-NO" dirty="0" smtClean="0"/>
              <a:t>000 kr til revisjon av kommunedelplan </a:t>
            </a:r>
          </a:p>
          <a:p>
            <a:r>
              <a:rPr lang="nn-NO" dirty="0" err="1" smtClean="0"/>
              <a:t>Vakans</a:t>
            </a:r>
            <a:r>
              <a:rPr lang="nn-NO" dirty="0" smtClean="0"/>
              <a:t> åtte månader, innsparing 360 000 kr</a:t>
            </a:r>
          </a:p>
          <a:p>
            <a:r>
              <a:rPr lang="nn-NO" dirty="0" smtClean="0"/>
              <a:t>Fritidskontaktar redusert med 200 000 kr</a:t>
            </a:r>
          </a:p>
          <a:p>
            <a:r>
              <a:rPr lang="nn-NO" dirty="0" smtClean="0"/>
              <a:t>Forslag om å leggja ned Litlabø fritidsklubb og Harri fritidsklubb (300 000 kr i 2018/</a:t>
            </a:r>
            <a:br>
              <a:rPr lang="nn-NO" dirty="0" smtClean="0"/>
            </a:br>
            <a:r>
              <a:rPr lang="nn-NO" dirty="0" err="1" smtClean="0"/>
              <a:t>heilår</a:t>
            </a:r>
            <a:r>
              <a:rPr lang="nn-NO" dirty="0" smtClean="0"/>
              <a:t> 755 000)</a:t>
            </a:r>
          </a:p>
          <a:p>
            <a:r>
              <a:rPr lang="nn-NO" dirty="0" smtClean="0"/>
              <a:t>1,1 mill. årleg opprusting av kulturhuset</a:t>
            </a:r>
          </a:p>
          <a:p>
            <a:r>
              <a:rPr lang="nn-NO" dirty="0" smtClean="0"/>
              <a:t>Stord kulturhus 40 år i 2018</a:t>
            </a:r>
          </a:p>
          <a:p>
            <a:r>
              <a:rPr lang="nb-NO" dirty="0" err="1"/>
              <a:t>Ikkje</a:t>
            </a:r>
            <a:r>
              <a:rPr lang="nb-NO" dirty="0"/>
              <a:t> </a:t>
            </a:r>
            <a:r>
              <a:rPr lang="nb-NO" dirty="0" err="1"/>
              <a:t>midlar</a:t>
            </a:r>
            <a:r>
              <a:rPr lang="nb-NO" dirty="0"/>
              <a:t> til </a:t>
            </a:r>
            <a:r>
              <a:rPr lang="nb-NO" dirty="0" err="1" smtClean="0"/>
              <a:t>Fyrmeisterbustaden</a:t>
            </a:r>
            <a:endParaRPr lang="nb-NO" dirty="0"/>
          </a:p>
          <a:p>
            <a:endParaRPr lang="nn-NO" sz="2400" dirty="0" smtClean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7149863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431" y="116632"/>
            <a:ext cx="7772400" cy="1143000"/>
          </a:xfrm>
        </p:spPr>
        <p:txBody>
          <a:bodyPr/>
          <a:lstStyle/>
          <a:p>
            <a:r>
              <a:rPr lang="nn-NO" dirty="0" smtClean="0"/>
              <a:t>Tilskot kultur- og idrett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1196752"/>
            <a:ext cx="7772400" cy="4114800"/>
          </a:xfrm>
        </p:spPr>
        <p:txBody>
          <a:bodyPr/>
          <a:lstStyle/>
          <a:p>
            <a:pPr lvl="0"/>
            <a:r>
              <a:rPr lang="nn-NO" sz="1800" dirty="0" smtClean="0"/>
              <a:t>Sunnhordland museum		 		kr 100 000 </a:t>
            </a:r>
          </a:p>
          <a:p>
            <a:pPr lvl="0"/>
            <a:r>
              <a:rPr lang="nn-NO" sz="1800" dirty="0" smtClean="0"/>
              <a:t>Friluftsrådet vest				kr 325 192</a:t>
            </a:r>
          </a:p>
          <a:p>
            <a:pPr lvl="0"/>
            <a:r>
              <a:rPr lang="nn-NO" sz="1800" dirty="0" smtClean="0"/>
              <a:t>Stord sogelag					kr   10 000</a:t>
            </a:r>
          </a:p>
          <a:p>
            <a:pPr lvl="0"/>
            <a:r>
              <a:rPr lang="nn-NO" sz="1800" dirty="0" smtClean="0"/>
              <a:t>Sunnhordland kammerorkester			kr   25 000</a:t>
            </a:r>
          </a:p>
          <a:p>
            <a:pPr lvl="0"/>
            <a:r>
              <a:rPr lang="nn-NO" sz="1800" dirty="0" smtClean="0"/>
              <a:t>Teaterlaget					kr   25 000</a:t>
            </a:r>
          </a:p>
          <a:p>
            <a:pPr lvl="0"/>
            <a:r>
              <a:rPr lang="nn-NO" sz="1800" dirty="0" smtClean="0"/>
              <a:t>Venskap Stord-</a:t>
            </a:r>
            <a:r>
              <a:rPr lang="nn-NO" sz="1800" dirty="0" err="1" smtClean="0"/>
              <a:t>Comalapa</a:t>
            </a:r>
            <a:r>
              <a:rPr lang="nn-NO" sz="1800" dirty="0" smtClean="0"/>
              <a:t>			kr   20 000</a:t>
            </a:r>
          </a:p>
          <a:p>
            <a:pPr lvl="0"/>
            <a:r>
              <a:rPr lang="nn-NO" sz="1800" dirty="0" smtClean="0"/>
              <a:t>Tilskot til 17. </a:t>
            </a:r>
            <a:r>
              <a:rPr lang="nn-NO" sz="1800" dirty="0" err="1" smtClean="0"/>
              <a:t>maifeiring</a:t>
            </a:r>
            <a:r>
              <a:rPr lang="nn-NO" sz="1800" dirty="0" smtClean="0"/>
              <a:t> Leirvik, Sagvåg og Huglo	kr   76 000</a:t>
            </a:r>
          </a:p>
          <a:p>
            <a:pPr lvl="0"/>
            <a:r>
              <a:rPr lang="nn-NO" sz="1800" dirty="0" err="1" smtClean="0"/>
              <a:t>Falturiltu</a:t>
            </a:r>
            <a:r>
              <a:rPr lang="nn-NO" sz="1800" dirty="0" smtClean="0"/>
              <a:t> barnebokfestival			kr 100 000</a:t>
            </a:r>
          </a:p>
          <a:p>
            <a:pPr lvl="0"/>
            <a:r>
              <a:rPr lang="nn-NO" sz="1800" dirty="0" smtClean="0"/>
              <a:t>Gards- og ættesoge				kr   75 000</a:t>
            </a:r>
          </a:p>
          <a:p>
            <a:pPr lvl="0"/>
            <a:r>
              <a:rPr lang="nn-NO" sz="1800" dirty="0" smtClean="0"/>
              <a:t>Ungdommens kulturmønstring (UKM)		kr   75 000</a:t>
            </a:r>
          </a:p>
          <a:p>
            <a:pPr lvl="0"/>
            <a:r>
              <a:rPr lang="nn-NO" sz="1800" dirty="0" smtClean="0"/>
              <a:t>Arrangementet 100 dagar			kr   25 000</a:t>
            </a:r>
            <a:br>
              <a:rPr lang="nn-NO" sz="1800" dirty="0" smtClean="0"/>
            </a:br>
            <a:endParaRPr lang="nn-NO" sz="1800" dirty="0" smtClean="0"/>
          </a:p>
          <a:p>
            <a:pPr lvl="0"/>
            <a:endParaRPr lang="nn-NO" sz="1800" dirty="0" smtClean="0"/>
          </a:p>
          <a:p>
            <a:pPr lvl="0"/>
            <a:endParaRPr lang="nn-NO" sz="1800" dirty="0" smtClean="0"/>
          </a:p>
          <a:p>
            <a:endParaRPr lang="nn-NO" sz="1800" dirty="0"/>
          </a:p>
        </p:txBody>
      </p:sp>
    </p:spTree>
    <p:extLst>
      <p:ext uri="{BB962C8B-B14F-4D97-AF65-F5344CB8AC3E}">
        <p14:creationId xmlns:p14="http://schemas.microsoft.com/office/powerpoint/2010/main" val="1223272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4" y="130024"/>
            <a:ext cx="4261738" cy="4596394"/>
          </a:xfrm>
          <a:prstGeom prst="rect">
            <a:avLst/>
          </a:prstGeom>
          <a:solidFill>
            <a:srgbClr val="D7B71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TekstSylinder 2"/>
          <p:cNvSpPr txBox="1"/>
          <p:nvPr/>
        </p:nvSpPr>
        <p:spPr>
          <a:xfrm>
            <a:off x="1979712" y="4797152"/>
            <a:ext cx="6876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– Regjeringens tydelige signal </a:t>
            </a:r>
            <a:r>
              <a:rPr lang="nb-NO" dirty="0" smtClean="0"/>
              <a:t>er </a:t>
            </a:r>
            <a:r>
              <a:rPr lang="nb-NO" dirty="0"/>
              <a:t>at kommunesektoren i årene </a:t>
            </a:r>
            <a:r>
              <a:rPr lang="nb-NO" dirty="0" smtClean="0"/>
              <a:t>som </a:t>
            </a:r>
            <a:r>
              <a:rPr lang="nb-NO" dirty="0"/>
              <a:t>kommer må prioritere </a:t>
            </a:r>
            <a:r>
              <a:rPr lang="nb-NO" dirty="0" smtClean="0"/>
              <a:t>tydeligere</a:t>
            </a:r>
            <a:r>
              <a:rPr lang="nb-NO" dirty="0"/>
              <a:t>, slik også staten må. </a:t>
            </a:r>
            <a:r>
              <a:rPr lang="nb-NO" dirty="0" smtClean="0"/>
              <a:t>Offentlig </a:t>
            </a:r>
            <a:r>
              <a:rPr lang="nb-NO" dirty="0"/>
              <a:t>sektor må jobbe med </a:t>
            </a:r>
            <a:endParaRPr lang="nb-NO" dirty="0" smtClean="0"/>
          </a:p>
          <a:p>
            <a:r>
              <a:rPr lang="nb-NO" dirty="0" smtClean="0"/>
              <a:t>effektivisering </a:t>
            </a:r>
            <a:r>
              <a:rPr lang="nb-NO" dirty="0"/>
              <a:t>og digitalisering</a:t>
            </a:r>
            <a:endParaRPr lang="nn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3531140" y="1772816"/>
            <a:ext cx="5057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4400" b="1" dirty="0" smtClean="0">
                <a:solidFill>
                  <a:srgbClr val="FF0000"/>
                </a:solidFill>
              </a:rPr>
              <a:t>Statsbudsjettet 2018</a:t>
            </a:r>
            <a:endParaRPr lang="nn-NO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Tilskot kultur- og idrett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 sz="2800" dirty="0"/>
              <a:t>Det skal fordelast 400 000 til lag og organisasjonar, med kr 150 000 til idrettslaga og kr 250 000 til andre lag og </a:t>
            </a:r>
            <a:r>
              <a:rPr lang="nn-NO" sz="2800" dirty="0" err="1"/>
              <a:t>organsasjonar</a:t>
            </a:r>
            <a:r>
              <a:rPr lang="nn-NO" sz="2800" dirty="0"/>
              <a:t> etter kommunestyret sine retningsliner. </a:t>
            </a:r>
          </a:p>
          <a:p>
            <a:r>
              <a:rPr lang="nn-NO" sz="2800" dirty="0"/>
              <a:t>Det er forslag om at Komité for næring, miljø og kultur i tillegg får fullmakt til å disponera kr 250 000 til kulturføremål. </a:t>
            </a:r>
          </a:p>
          <a:p>
            <a:r>
              <a:rPr lang="nn-NO" dirty="0" smtClean="0"/>
              <a:t>Ikkje funne rom for løyving til Stord maritime museum (har søkt om kr 350 000)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002028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3200" dirty="0"/>
              <a:t>S</a:t>
            </a:r>
            <a:r>
              <a:rPr lang="nn-NO" sz="3200" dirty="0" smtClean="0"/>
              <a:t>amarbeidstiltak </a:t>
            </a:r>
            <a:r>
              <a:rPr lang="nn-NO" sz="3200" dirty="0"/>
              <a:t>og  </a:t>
            </a:r>
            <a:r>
              <a:rPr lang="nn-NO" sz="3200" dirty="0" smtClean="0"/>
              <a:t>næringsføremål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z="2000" dirty="0"/>
              <a:t>Hordaland olje og gass, driftstilskot		</a:t>
            </a:r>
            <a:r>
              <a:rPr lang="nn-NO" sz="2000" dirty="0" smtClean="0"/>
              <a:t>kr   </a:t>
            </a:r>
            <a:r>
              <a:rPr lang="nn-NO" sz="2000" dirty="0"/>
              <a:t>50 000</a:t>
            </a:r>
          </a:p>
          <a:p>
            <a:r>
              <a:rPr lang="nn-NO" sz="2000" dirty="0"/>
              <a:t>Haukelivegen AS, driftstilskot	 	</a:t>
            </a:r>
            <a:r>
              <a:rPr lang="nn-NO" sz="2000" dirty="0" smtClean="0"/>
              <a:t>kr   </a:t>
            </a:r>
            <a:r>
              <a:rPr lang="nn-NO" sz="2000" dirty="0"/>
              <a:t>30 000</a:t>
            </a:r>
          </a:p>
          <a:p>
            <a:r>
              <a:rPr lang="nn-NO" sz="2000" dirty="0"/>
              <a:t>Samarbeidsrådet for Sunnhordland		</a:t>
            </a:r>
            <a:r>
              <a:rPr lang="nn-NO" sz="2000" dirty="0" smtClean="0"/>
              <a:t>kr </a:t>
            </a:r>
            <a:r>
              <a:rPr lang="nn-NO" sz="2000" dirty="0"/>
              <a:t>613 400</a:t>
            </a:r>
          </a:p>
          <a:p>
            <a:r>
              <a:rPr lang="nn-NO" sz="2000" dirty="0"/>
              <a:t>Samarbeidsrådet, reiselivssatsinga		</a:t>
            </a:r>
            <a:r>
              <a:rPr lang="nn-NO" sz="2000" dirty="0" smtClean="0"/>
              <a:t>kr </a:t>
            </a:r>
            <a:r>
              <a:rPr lang="nn-NO" sz="2000" dirty="0"/>
              <a:t>228 100</a:t>
            </a:r>
          </a:p>
          <a:p>
            <a:r>
              <a:rPr lang="nn-NO" sz="2000" dirty="0"/>
              <a:t>Medlemskontingent Stord </a:t>
            </a:r>
            <a:r>
              <a:rPr lang="nn-NO" sz="2000" dirty="0" err="1"/>
              <a:t>næringsråd</a:t>
            </a:r>
            <a:r>
              <a:rPr lang="nn-NO" sz="2000" dirty="0"/>
              <a:t>	</a:t>
            </a:r>
            <a:r>
              <a:rPr lang="nn-NO" sz="2000" dirty="0" smtClean="0"/>
              <a:t>kr   </a:t>
            </a:r>
            <a:r>
              <a:rPr lang="nn-NO" sz="2000" dirty="0"/>
              <a:t>30 000</a:t>
            </a:r>
          </a:p>
          <a:p>
            <a:r>
              <a:rPr lang="nn-NO" sz="2000" dirty="0" err="1"/>
              <a:t>Atheno</a:t>
            </a:r>
            <a:r>
              <a:rPr lang="nn-NO" sz="2000" dirty="0"/>
              <a:t> AS, Maritim industriinkubator		kr 150 000</a:t>
            </a:r>
          </a:p>
          <a:p>
            <a:r>
              <a:rPr lang="nn-NO" sz="2000" dirty="0" err="1"/>
              <a:t>Atheno</a:t>
            </a:r>
            <a:r>
              <a:rPr lang="nn-NO" sz="2000" dirty="0"/>
              <a:t> AS, Ungt entreprenørskap		</a:t>
            </a:r>
            <a:r>
              <a:rPr lang="nn-NO" sz="2000" dirty="0" smtClean="0"/>
              <a:t>kr   </a:t>
            </a:r>
            <a:r>
              <a:rPr lang="nn-NO" sz="2000" dirty="0"/>
              <a:t>65 000</a:t>
            </a:r>
          </a:p>
          <a:p>
            <a:r>
              <a:rPr lang="nn-NO" sz="2000" dirty="0"/>
              <a:t>Kjøp av </a:t>
            </a:r>
            <a:r>
              <a:rPr lang="nn-NO" sz="2000" dirty="0" err="1"/>
              <a:t>førstelinetenester</a:t>
            </a:r>
            <a:r>
              <a:rPr lang="nn-NO" sz="2000" dirty="0"/>
              <a:t> 	</a:t>
            </a:r>
            <a:r>
              <a:rPr lang="nn-NO" sz="2000" dirty="0" smtClean="0"/>
              <a:t>		kr </a:t>
            </a:r>
            <a:r>
              <a:rPr lang="nn-NO" sz="2000" dirty="0"/>
              <a:t>400 000  </a:t>
            </a:r>
          </a:p>
          <a:p>
            <a:endParaRPr lang="nn-NO" sz="2000" dirty="0"/>
          </a:p>
        </p:txBody>
      </p:sp>
    </p:spTree>
    <p:extLst>
      <p:ext uri="{BB962C8B-B14F-4D97-AF65-F5344CB8AC3E}">
        <p14:creationId xmlns:p14="http://schemas.microsoft.com/office/powerpoint/2010/main" val="7714978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rgbClr val="FF7C80"/>
                </a:solidFill>
              </a:rPr>
              <a:t>Samarbeidstiltak og  </a:t>
            </a:r>
            <a:r>
              <a:rPr lang="nn-NO" dirty="0" smtClean="0">
                <a:solidFill>
                  <a:srgbClr val="FF7C80"/>
                </a:solidFill>
              </a:rPr>
              <a:t>næringsføremål forts.</a:t>
            </a:r>
            <a:endParaRPr lang="nn-NO" dirty="0">
              <a:solidFill>
                <a:srgbClr val="FF7C8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z="2800" dirty="0"/>
              <a:t>Det er forslag om at Komité for næring, miljø og kultur i tillegg får fullmakt til å disponera kr </a:t>
            </a:r>
            <a:r>
              <a:rPr lang="nn-NO" sz="2800" dirty="0" smtClean="0"/>
              <a:t>100 </a:t>
            </a:r>
            <a:r>
              <a:rPr lang="nn-NO" sz="2800" dirty="0"/>
              <a:t>000 til </a:t>
            </a:r>
            <a:r>
              <a:rPr lang="nn-NO" sz="2800" dirty="0" smtClean="0"/>
              <a:t>næringsføremål</a:t>
            </a:r>
          </a:p>
          <a:p>
            <a:r>
              <a:rPr lang="nb-NO" sz="2800" dirty="0" err="1" smtClean="0"/>
              <a:t>Turistinformasjonsteneste</a:t>
            </a:r>
            <a:r>
              <a:rPr lang="nb-NO" sz="2800" dirty="0" smtClean="0"/>
              <a:t> i rådhuset og kulturhuset blir </a:t>
            </a:r>
            <a:r>
              <a:rPr lang="nb-NO" sz="2800" dirty="0" err="1" smtClean="0"/>
              <a:t>vidareført</a:t>
            </a:r>
            <a:endParaRPr lang="nb-NO" sz="2800" dirty="0" smtClean="0"/>
          </a:p>
          <a:p>
            <a:r>
              <a:rPr lang="nb-NO" sz="2800" dirty="0" smtClean="0"/>
              <a:t>Reiselivssatsing i regi Samarbeidsrådet </a:t>
            </a:r>
            <a:r>
              <a:rPr lang="nb-NO" sz="2800" dirty="0" err="1" smtClean="0"/>
              <a:t>tilsvarande</a:t>
            </a:r>
            <a:r>
              <a:rPr lang="nb-NO" sz="2800" dirty="0" smtClean="0"/>
              <a:t> kr 12/</a:t>
            </a:r>
            <a:r>
              <a:rPr lang="nb-NO" sz="2800" dirty="0" err="1" smtClean="0"/>
              <a:t>innbyggjar</a:t>
            </a:r>
            <a:endParaRPr lang="nb-NO" sz="2800" dirty="0" smtClean="0"/>
          </a:p>
          <a:p>
            <a:r>
              <a:rPr lang="nb-NO" sz="2800" dirty="0" smtClean="0"/>
              <a:t>Har </a:t>
            </a:r>
            <a:r>
              <a:rPr lang="nb-NO" sz="2800" dirty="0" err="1" smtClean="0"/>
              <a:t>ikkje</a:t>
            </a:r>
            <a:r>
              <a:rPr lang="nb-NO" sz="2800" dirty="0" smtClean="0"/>
              <a:t> </a:t>
            </a:r>
            <a:r>
              <a:rPr lang="nb-NO" sz="2800" dirty="0" err="1" smtClean="0"/>
              <a:t>auka</a:t>
            </a:r>
            <a:r>
              <a:rPr lang="nb-NO" sz="2800" dirty="0" smtClean="0"/>
              <a:t> tiltakspotten til Samarbeidsrådet </a:t>
            </a:r>
            <a:r>
              <a:rPr lang="nb-NO" sz="2800" dirty="0" err="1" smtClean="0"/>
              <a:t>frå</a:t>
            </a:r>
            <a:r>
              <a:rPr lang="nb-NO" sz="2800" dirty="0" smtClean="0"/>
              <a:t> 2 til 7 kr per </a:t>
            </a:r>
            <a:r>
              <a:rPr lang="nb-NO" sz="2800" dirty="0" err="1" smtClean="0"/>
              <a:t>innbyggjar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3979529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5.4.6 Landbruk og miljø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Nettoutgiftene ved landbruks og miljøkontoret redusert med 380 000 </a:t>
            </a:r>
            <a:r>
              <a:rPr lang="nb-NO" dirty="0" err="1" smtClean="0"/>
              <a:t>frå</a:t>
            </a:r>
            <a:r>
              <a:rPr lang="nb-NO" dirty="0" smtClean="0"/>
              <a:t> 2016</a:t>
            </a:r>
          </a:p>
          <a:p>
            <a:r>
              <a:rPr lang="nb-NO" dirty="0" err="1" smtClean="0"/>
              <a:t>Auka</a:t>
            </a:r>
            <a:r>
              <a:rPr lang="nb-NO" dirty="0" smtClean="0"/>
              <a:t> inntekter ved </a:t>
            </a:r>
            <a:r>
              <a:rPr lang="nb-NO" dirty="0" err="1" smtClean="0"/>
              <a:t>auka</a:t>
            </a:r>
            <a:r>
              <a:rPr lang="nb-NO" dirty="0" smtClean="0"/>
              <a:t> sal av </a:t>
            </a:r>
            <a:r>
              <a:rPr lang="nb-NO" dirty="0" err="1" smtClean="0"/>
              <a:t>tenester</a:t>
            </a:r>
            <a:r>
              <a:rPr lang="nb-NO" dirty="0" smtClean="0"/>
              <a:t> til Austevoll kommune</a:t>
            </a:r>
          </a:p>
          <a:p>
            <a:r>
              <a:rPr lang="nb-NO" dirty="0" smtClean="0"/>
              <a:t>Styrking av bemanninga med 40% stilling ved avtaleinngåing med Austevoll</a:t>
            </a:r>
          </a:p>
        </p:txBody>
      </p:sp>
    </p:spTree>
    <p:extLst>
      <p:ext uri="{BB962C8B-B14F-4D97-AF65-F5344CB8AC3E}">
        <p14:creationId xmlns:p14="http://schemas.microsoft.com/office/powerpoint/2010/main" val="9167099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5.4.4 Brann, redning, feiing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Ny forskrift krev risikovurdering av alle bygg</a:t>
            </a:r>
          </a:p>
          <a:p>
            <a:r>
              <a:rPr lang="nn-NO" dirty="0" err="1" smtClean="0"/>
              <a:t>Feier</a:t>
            </a:r>
            <a:r>
              <a:rPr lang="nn-NO" dirty="0" smtClean="0"/>
              <a:t> årleg 500 </a:t>
            </a:r>
            <a:r>
              <a:rPr lang="nn-NO" dirty="0"/>
              <a:t>piper og gjennomfører 250 tilsyn </a:t>
            </a:r>
            <a:r>
              <a:rPr lang="nn-NO" dirty="0" smtClean="0"/>
              <a:t>i Fitjar</a:t>
            </a:r>
          </a:p>
          <a:p>
            <a:r>
              <a:rPr lang="nn-NO" dirty="0" smtClean="0"/>
              <a:t>0,5 mill. til utstyr kvart år</a:t>
            </a:r>
          </a:p>
          <a:p>
            <a:r>
              <a:rPr lang="nn-NO" dirty="0" err="1" smtClean="0"/>
              <a:t>Dagkasernering</a:t>
            </a:r>
            <a:r>
              <a:rPr lang="nn-NO" dirty="0" smtClean="0"/>
              <a:t> ligg inne i 2020</a:t>
            </a:r>
            <a:br>
              <a:rPr lang="nn-NO" dirty="0" smtClean="0"/>
            </a:br>
            <a:r>
              <a:rPr lang="nn-NO" dirty="0" smtClean="0"/>
              <a:t>- saka vil bli vurdert på ny i 2018</a:t>
            </a:r>
            <a:endParaRPr lang="nn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02058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5.4.8 Regulering, byggjesak, oppmåling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Vidarefører stort sett 2017-budsjettet, held vakant ein stilling på oppmåling</a:t>
            </a:r>
          </a:p>
          <a:p>
            <a:r>
              <a:rPr lang="nn-NO" dirty="0" smtClean="0"/>
              <a:t>Gebyr oppmåling auka 2%</a:t>
            </a:r>
          </a:p>
          <a:p>
            <a:r>
              <a:rPr lang="nn-NO" dirty="0" smtClean="0"/>
              <a:t>Plangebyr auka 40%</a:t>
            </a:r>
          </a:p>
          <a:p>
            <a:r>
              <a:rPr lang="nn-NO" dirty="0" smtClean="0"/>
              <a:t>Ikkje auka gebyr på byggjesaker</a:t>
            </a:r>
            <a:endParaRPr lang="nn-NO" dirty="0"/>
          </a:p>
          <a:p>
            <a:r>
              <a:rPr lang="nb-NO" dirty="0"/>
              <a:t>Total plankapasitet i kommunen, som </a:t>
            </a:r>
            <a:r>
              <a:rPr lang="nb-NO" dirty="0" err="1"/>
              <a:t>ikkje</a:t>
            </a:r>
            <a:r>
              <a:rPr lang="nb-NO" dirty="0"/>
              <a:t> er dekka av </a:t>
            </a:r>
            <a:r>
              <a:rPr lang="nb-NO" dirty="0" err="1"/>
              <a:t>sjølvkost</a:t>
            </a:r>
            <a:r>
              <a:rPr lang="nb-NO" dirty="0"/>
              <a:t>, er knapp i høve </a:t>
            </a:r>
            <a:r>
              <a:rPr lang="nb-NO" dirty="0" err="1"/>
              <a:t>oppgåvene</a:t>
            </a:r>
            <a:endParaRPr lang="nn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04339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5 4 9 Stord kommunale eigedom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Drifts- og vedlikehaldsbudsjett redusert med kr 800 000, fortsatt oppfølging av </a:t>
            </a:r>
            <a:r>
              <a:rPr lang="nn-NO" dirty="0" err="1" smtClean="0"/>
              <a:t>tilstakspakken</a:t>
            </a:r>
            <a:endParaRPr lang="nn-NO" dirty="0" smtClean="0"/>
          </a:p>
          <a:p>
            <a:r>
              <a:rPr lang="nn-NO" dirty="0" smtClean="0"/>
              <a:t>Knapp kapasitet på drift og vedlikehald</a:t>
            </a:r>
          </a:p>
          <a:p>
            <a:r>
              <a:rPr lang="nn-NO" dirty="0" smtClean="0"/>
              <a:t>2,5 mill. av vedlikehald finansiert over e-skatt</a:t>
            </a:r>
          </a:p>
          <a:p>
            <a:r>
              <a:rPr lang="nn-NO" dirty="0" smtClean="0"/>
              <a:t>7,5 mill. til enøk, </a:t>
            </a:r>
            <a:r>
              <a:rPr lang="nn-NO" dirty="0" err="1" smtClean="0"/>
              <a:t>innemiljø</a:t>
            </a:r>
            <a:r>
              <a:rPr lang="nn-NO" dirty="0" smtClean="0"/>
              <a:t>, brannsikring, HMT</a:t>
            </a:r>
          </a:p>
          <a:p>
            <a:r>
              <a:rPr lang="nn-NO" dirty="0"/>
              <a:t>0,3 mill. til utstyr</a:t>
            </a:r>
          </a:p>
          <a:p>
            <a:r>
              <a:rPr lang="nn-NO" dirty="0"/>
              <a:t>0,9 </a:t>
            </a:r>
            <a:r>
              <a:rPr lang="nn-NO" dirty="0" err="1"/>
              <a:t>mill</a:t>
            </a:r>
            <a:r>
              <a:rPr lang="nn-NO" dirty="0"/>
              <a:t> til utskifting av 2 bilar</a:t>
            </a:r>
          </a:p>
          <a:p>
            <a:endParaRPr lang="nn-NO" dirty="0" smtClean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799433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3200" dirty="0" smtClean="0"/>
              <a:t>Stord kommunale eigedomsselskap AS</a:t>
            </a:r>
            <a:endParaRPr lang="nn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Framlegg om å redusera husleiga til Ske AS med </a:t>
            </a:r>
            <a:br>
              <a:rPr lang="nn-NO" dirty="0" smtClean="0"/>
            </a:br>
            <a:r>
              <a:rPr lang="nn-NO" dirty="0" smtClean="0"/>
              <a:t>1 mill. i 2018</a:t>
            </a:r>
          </a:p>
          <a:p>
            <a:r>
              <a:rPr lang="nn-NO" dirty="0" smtClean="0"/>
              <a:t>Framlegg om eit ekstraordinært utbyte frå </a:t>
            </a:r>
            <a:r>
              <a:rPr lang="nn-NO" dirty="0"/>
              <a:t/>
            </a:r>
            <a:br>
              <a:rPr lang="nn-NO" dirty="0"/>
            </a:br>
            <a:r>
              <a:rPr lang="nn-NO" dirty="0" smtClean="0"/>
              <a:t>Ske AS på 1 mill. i 2018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100503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Stord kommunalteknikk, vatten og avlaup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n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8748972" cy="419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4048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Stord </a:t>
            </a:r>
            <a:r>
              <a:rPr lang="nn-NO" dirty="0"/>
              <a:t>kommunalteknikk, </a:t>
            </a:r>
            <a:r>
              <a:rPr lang="nn-NO" dirty="0" err="1" smtClean="0"/>
              <a:t>avd</a:t>
            </a:r>
            <a:r>
              <a:rPr lang="nn-NO" dirty="0" smtClean="0"/>
              <a:t>. veg, trafikk, parkering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Vidareført 2017-nivå, men</a:t>
            </a:r>
            <a:br>
              <a:rPr lang="nn-NO" dirty="0" smtClean="0"/>
            </a:br>
            <a:r>
              <a:rPr lang="nn-NO" dirty="0" smtClean="0"/>
              <a:t>- refusjonar trafikklys Statens vegvesen redusert med 0,5 mill.</a:t>
            </a:r>
          </a:p>
          <a:p>
            <a:r>
              <a:rPr lang="nn-NO" dirty="0" smtClean="0"/>
              <a:t>Bemanning redusert med ½ stilling fagarbeidar vakant</a:t>
            </a:r>
          </a:p>
          <a:p>
            <a:r>
              <a:rPr lang="nn-NO" dirty="0" smtClean="0"/>
              <a:t>Investeringsramme veg 36,3 mill. i 2018</a:t>
            </a:r>
          </a:p>
          <a:p>
            <a:r>
              <a:rPr lang="nn-NO" dirty="0" smtClean="0"/>
              <a:t>Veg til </a:t>
            </a:r>
            <a:r>
              <a:rPr lang="nn-NO" dirty="0" err="1" smtClean="0"/>
              <a:t>Grunnavågen</a:t>
            </a:r>
            <a:r>
              <a:rPr lang="nn-NO" dirty="0" smtClean="0"/>
              <a:t> 28,1 mill.</a:t>
            </a:r>
          </a:p>
          <a:p>
            <a:r>
              <a:rPr lang="nn-NO" dirty="0" smtClean="0"/>
              <a:t>Oppfølging hovudplan veg 6,8 mill. </a:t>
            </a:r>
          </a:p>
          <a:p>
            <a:r>
              <a:rPr lang="nn-NO" dirty="0" smtClean="0"/>
              <a:t>Trafikksikring 1,5 mill. </a:t>
            </a:r>
          </a:p>
          <a:p>
            <a:r>
              <a:rPr lang="nn-NO" dirty="0" smtClean="0"/>
              <a:t>Utstyr 0,7 mill. </a:t>
            </a:r>
            <a:br>
              <a:rPr lang="nn-NO" dirty="0" smtClean="0"/>
            </a:br>
            <a:endParaRPr lang="nn-NO" dirty="0" smtClean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1720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Framlegg til statsbudsjett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259527"/>
              </p:ext>
            </p:extLst>
          </p:nvPr>
        </p:nvGraphicFramePr>
        <p:xfrm>
          <a:off x="685800" y="1981200"/>
          <a:ext cx="777240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0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n-NO" sz="2000" dirty="0" smtClean="0"/>
                        <a:t>Milliard kroner</a:t>
                      </a:r>
                      <a:endParaRPr lang="nn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000" dirty="0" smtClean="0"/>
                        <a:t>Vekst</a:t>
                      </a:r>
                      <a:r>
                        <a:rPr lang="nn-NO" sz="2000" baseline="0" dirty="0" smtClean="0"/>
                        <a:t> frie inntekter</a:t>
                      </a:r>
                      <a:endParaRPr lang="nn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n-NO" sz="2000" dirty="0" smtClean="0"/>
                        <a:t>3,6 </a:t>
                      </a:r>
                      <a:endParaRPr lang="nn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000" dirty="0" smtClean="0"/>
                        <a:t>Innanfor</a:t>
                      </a:r>
                      <a:r>
                        <a:rPr lang="nn-NO" sz="2000" baseline="0" dirty="0" smtClean="0"/>
                        <a:t> dette er det venta at kommunen finansierer:</a:t>
                      </a:r>
                      <a:endParaRPr lang="nn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n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000" dirty="0" smtClean="0"/>
                        <a:t>Demografi</a:t>
                      </a:r>
                      <a:endParaRPr lang="nn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n-NO" sz="2000" dirty="0" smtClean="0"/>
                        <a:t>-2,2</a:t>
                      </a:r>
                      <a:endParaRPr lang="nn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000" dirty="0" smtClean="0"/>
                        <a:t>Auka</a:t>
                      </a:r>
                      <a:r>
                        <a:rPr lang="nn-NO" sz="2000" baseline="0" dirty="0" smtClean="0"/>
                        <a:t> pensjonskostnader</a:t>
                      </a:r>
                      <a:endParaRPr lang="nn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n-NO" sz="2000" dirty="0" smtClean="0"/>
                        <a:t>-0,3</a:t>
                      </a:r>
                      <a:endParaRPr lang="nn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000" dirty="0" smtClean="0"/>
                        <a:t>Satsingar</a:t>
                      </a:r>
                      <a:r>
                        <a:rPr lang="nn-NO" sz="2000" baseline="0" dirty="0" smtClean="0"/>
                        <a:t> på rusomsorg, tidleg innsats, førebyggjande tiltak born og unge («mild øyremering»)</a:t>
                      </a:r>
                      <a:endParaRPr lang="nn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n-NO" sz="2000" dirty="0" smtClean="0"/>
                    </a:p>
                    <a:p>
                      <a:pPr algn="r"/>
                      <a:r>
                        <a:rPr lang="nn-NO" sz="2000" dirty="0" smtClean="0"/>
                        <a:t>-0,7</a:t>
                      </a:r>
                      <a:endParaRPr lang="nn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000" dirty="0" smtClean="0"/>
                        <a:t>Rest frie inntekter</a:t>
                      </a:r>
                      <a:endParaRPr lang="nn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n-NO" sz="2000" dirty="0" smtClean="0"/>
                        <a:t>0,4</a:t>
                      </a:r>
                      <a:endParaRPr lang="nn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7772400" cy="1143000"/>
          </a:xfrm>
        </p:spPr>
        <p:txBody>
          <a:bodyPr/>
          <a:lstStyle/>
          <a:p>
            <a:r>
              <a:rPr lang="nn-NO" sz="8800" dirty="0" smtClean="0"/>
              <a:t>Rehabilitering, helse og omsorg</a:t>
            </a:r>
            <a:endParaRPr lang="nn-NO" sz="8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785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20343"/>
            <a:ext cx="7702624" cy="1131912"/>
          </a:xfrm>
        </p:spPr>
        <p:txBody>
          <a:bodyPr/>
          <a:lstStyle/>
          <a:p>
            <a:r>
              <a:rPr lang="nn-NO" dirty="0" smtClean="0"/>
              <a:t>Rehabilitering, helse og omsorg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980728"/>
            <a:ext cx="7772400" cy="4114800"/>
          </a:xfrm>
        </p:spPr>
        <p:txBody>
          <a:bodyPr/>
          <a:lstStyle/>
          <a:p>
            <a:r>
              <a:rPr lang="nn-NO" sz="2400" dirty="0"/>
              <a:t>Terskelen for å få helsefagleg hjelp er </a:t>
            </a:r>
            <a:r>
              <a:rPr lang="nn-NO" sz="2400" dirty="0" smtClean="0"/>
              <a:t>høg</a:t>
            </a:r>
          </a:p>
          <a:p>
            <a:r>
              <a:rPr lang="nn-NO" sz="2400" dirty="0" smtClean="0"/>
              <a:t>Få institusjonsplassar, personar </a:t>
            </a:r>
            <a:r>
              <a:rPr lang="nn-NO" sz="2400" dirty="0"/>
              <a:t>med størst behov prioritert</a:t>
            </a:r>
          </a:p>
          <a:p>
            <a:r>
              <a:rPr lang="nn-NO" sz="2400" dirty="0" smtClean="0"/>
              <a:t>Fleire </a:t>
            </a:r>
            <a:r>
              <a:rPr lang="nn-NO" sz="2400" dirty="0"/>
              <a:t>brukarar med omfattande bistandsbehov </a:t>
            </a:r>
            <a:r>
              <a:rPr lang="nn-NO" sz="2400" dirty="0" smtClean="0"/>
              <a:t>på </a:t>
            </a:r>
            <a:r>
              <a:rPr lang="nn-NO" sz="2400" dirty="0"/>
              <a:t>institusjonane og i </a:t>
            </a:r>
            <a:r>
              <a:rPr lang="nn-NO" sz="2400" dirty="0" smtClean="0"/>
              <a:t>heimetenesta</a:t>
            </a:r>
          </a:p>
          <a:p>
            <a:r>
              <a:rPr lang="nn-NO" sz="2400" dirty="0" smtClean="0"/>
              <a:t>Dei </a:t>
            </a:r>
            <a:r>
              <a:rPr lang="nn-NO" sz="2400" dirty="0"/>
              <a:t>under 67 år får tildelt heile 67 % av alle vedtakstimane </a:t>
            </a:r>
            <a:r>
              <a:rPr lang="nn-NO" sz="2400" dirty="0" smtClean="0"/>
              <a:t>i heimetenestene</a:t>
            </a:r>
          </a:p>
          <a:p>
            <a:r>
              <a:rPr lang="nn-NO" sz="2400" dirty="0" smtClean="0"/>
              <a:t>Fleire små bufellesskap</a:t>
            </a:r>
          </a:p>
          <a:p>
            <a:r>
              <a:rPr lang="nn-NO" sz="2400" dirty="0" smtClean="0"/>
              <a:t>KAD </a:t>
            </a:r>
            <a:r>
              <a:rPr lang="nn-NO" sz="2400" dirty="0"/>
              <a:t>har </a:t>
            </a:r>
            <a:r>
              <a:rPr lang="nn-NO" sz="2400" dirty="0" smtClean="0"/>
              <a:t>gitt fleire </a:t>
            </a:r>
            <a:r>
              <a:rPr lang="nn-NO" sz="2400" dirty="0"/>
              <a:t>plassar </a:t>
            </a:r>
            <a:r>
              <a:rPr lang="nn-NO" sz="2400" dirty="0" smtClean="0"/>
              <a:t>til m.a. ferdigbehandla </a:t>
            </a:r>
            <a:r>
              <a:rPr lang="nn-NO" sz="2400" dirty="0"/>
              <a:t>pasientar </a:t>
            </a:r>
            <a:endParaRPr lang="nn-NO" sz="2400" dirty="0" smtClean="0"/>
          </a:p>
          <a:p>
            <a:r>
              <a:rPr lang="nn-NO" sz="2400" dirty="0" smtClean="0"/>
              <a:t>Eitt årsverk til velferdsteknologi, med ansvar for opplæring og systemutvikling</a:t>
            </a:r>
          </a:p>
          <a:p>
            <a:pPr marL="0" indent="0">
              <a:buNone/>
            </a:pPr>
            <a:endParaRPr lang="nn-NO" sz="2400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824458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772400" cy="1143000"/>
          </a:xfrm>
        </p:spPr>
        <p:txBody>
          <a:bodyPr/>
          <a:lstStyle/>
          <a:p>
            <a:r>
              <a:rPr lang="nn-NO" dirty="0" smtClean="0"/>
              <a:t>NAV, Sosialtenester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1196752"/>
            <a:ext cx="7772400" cy="4114800"/>
          </a:xfrm>
        </p:spPr>
        <p:txBody>
          <a:bodyPr/>
          <a:lstStyle/>
          <a:p>
            <a:r>
              <a:rPr lang="nn-NO" dirty="0"/>
              <a:t>P</a:t>
            </a:r>
            <a:r>
              <a:rPr lang="nn-NO" dirty="0" smtClean="0"/>
              <a:t>ositiv trend i sysselsettinga. Ikkje kompensert fullt ut vekst i </a:t>
            </a:r>
            <a:r>
              <a:rPr lang="nn-NO" dirty="0" err="1" smtClean="0"/>
              <a:t>øk</a:t>
            </a:r>
            <a:r>
              <a:rPr lang="nn-NO" dirty="0" smtClean="0"/>
              <a:t>. sosialhjelp, manglar 3 mill. i høve prognose 2017</a:t>
            </a:r>
          </a:p>
          <a:p>
            <a:r>
              <a:rPr lang="nn-NO" dirty="0" smtClean="0"/>
              <a:t>«Springbrettet» oppfyller aktivitetsplikta for unge mottakarar av sosialhjelp</a:t>
            </a:r>
          </a:p>
          <a:p>
            <a:r>
              <a:rPr lang="nn-NO" dirty="0" smtClean="0"/>
              <a:t>Forslag </a:t>
            </a:r>
            <a:r>
              <a:rPr lang="nn-NO" dirty="0"/>
              <a:t>om at avtala med </a:t>
            </a:r>
            <a:r>
              <a:rPr lang="nn-NO" dirty="0" err="1"/>
              <a:t>Kirkens</a:t>
            </a:r>
            <a:r>
              <a:rPr lang="nn-NO" dirty="0"/>
              <a:t> </a:t>
            </a:r>
            <a:r>
              <a:rPr lang="nn-NO" dirty="0" err="1"/>
              <a:t>bymisjon</a:t>
            </a:r>
            <a:r>
              <a:rPr lang="nn-NO" dirty="0"/>
              <a:t> vert sagt opp 1.12.17 (innsparing 459 000/788 000)</a:t>
            </a:r>
          </a:p>
          <a:p>
            <a:r>
              <a:rPr lang="nn-NO" dirty="0"/>
              <a:t>1 </a:t>
            </a:r>
            <a:r>
              <a:rPr lang="nn-NO" dirty="0" smtClean="0"/>
              <a:t>½ vakant </a:t>
            </a:r>
            <a:r>
              <a:rPr lang="nn-NO" dirty="0"/>
              <a:t>stilling i Oppfølgingsavdelinga </a:t>
            </a:r>
            <a:r>
              <a:rPr lang="nn-NO" dirty="0" smtClean="0"/>
              <a:t>og flyktningtenesta (kr 950 000)</a:t>
            </a:r>
            <a:endParaRPr lang="nn-NO" dirty="0"/>
          </a:p>
          <a:p>
            <a:r>
              <a:rPr lang="nn-NO" dirty="0" smtClean="0"/>
              <a:t>Oppretta kontaktutval for innvandrarspørsmål</a:t>
            </a:r>
          </a:p>
          <a:p>
            <a:r>
              <a:rPr lang="nn-NO" dirty="0"/>
              <a:t>Ved inngangen til 2018 </a:t>
            </a:r>
            <a:r>
              <a:rPr lang="nn-NO" dirty="0" smtClean="0"/>
              <a:t>eit </a:t>
            </a:r>
            <a:r>
              <a:rPr lang="nn-NO" dirty="0"/>
              <a:t>rekordhøgt tal personar </a:t>
            </a:r>
            <a:r>
              <a:rPr lang="nn-NO" dirty="0" smtClean="0"/>
              <a:t>i </a:t>
            </a:r>
            <a:r>
              <a:rPr lang="nn-NO" dirty="0"/>
              <a:t>introduksjonsprogrammet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00716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1143000"/>
          </a:xfrm>
        </p:spPr>
        <p:txBody>
          <a:bodyPr/>
          <a:lstStyle/>
          <a:p>
            <a:r>
              <a:rPr lang="nn-NO" dirty="0" smtClean="0"/>
              <a:t>NAV, </a:t>
            </a:r>
            <a:r>
              <a:rPr lang="nn-NO" dirty="0" err="1" smtClean="0"/>
              <a:t>Flyktningetenesta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55576" y="1412776"/>
            <a:ext cx="3810000" cy="4114800"/>
          </a:xfrm>
        </p:spPr>
        <p:txBody>
          <a:bodyPr/>
          <a:lstStyle/>
          <a:p>
            <a:r>
              <a:rPr lang="nn-NO" sz="2400" dirty="0" smtClean="0"/>
              <a:t>2 av 3 mottak i Hordaland på Stord</a:t>
            </a:r>
          </a:p>
          <a:p>
            <a:r>
              <a:rPr lang="nn-NO" sz="2400" dirty="0" smtClean="0"/>
              <a:t>Budsjettert </a:t>
            </a:r>
            <a:r>
              <a:rPr lang="nn-NO" sz="2400" dirty="0"/>
              <a:t>med 32,7 mill. </a:t>
            </a:r>
            <a:r>
              <a:rPr lang="nn-NO" sz="2400" dirty="0" err="1"/>
              <a:t>intgreringstilskot</a:t>
            </a:r>
            <a:r>
              <a:rPr lang="nn-NO" sz="2400" dirty="0"/>
              <a:t> </a:t>
            </a:r>
          </a:p>
          <a:p>
            <a:r>
              <a:rPr lang="nn-NO" sz="2400" dirty="0"/>
              <a:t>Mottak av 30 flyktningar, halvert i høve 2017</a:t>
            </a:r>
          </a:p>
          <a:p>
            <a:r>
              <a:rPr lang="nn-NO" sz="2400" dirty="0"/>
              <a:t>Ventar oppmodingsbrev i veke </a:t>
            </a:r>
            <a:r>
              <a:rPr lang="nn-NO" sz="2400" dirty="0" smtClean="0"/>
              <a:t>44</a:t>
            </a:r>
          </a:p>
          <a:p>
            <a:r>
              <a:rPr lang="nb-NO" sz="2400" dirty="0" err="1" smtClean="0"/>
              <a:t>Kontaktutval</a:t>
            </a:r>
            <a:r>
              <a:rPr lang="nb-NO" sz="2400" dirty="0" smtClean="0"/>
              <a:t> </a:t>
            </a:r>
            <a:r>
              <a:rPr lang="nb-NO" sz="2400" dirty="0"/>
              <a:t>med </a:t>
            </a:r>
            <a:r>
              <a:rPr lang="nb-NO" sz="2400" dirty="0" smtClean="0"/>
              <a:t>ansvar </a:t>
            </a:r>
            <a:r>
              <a:rPr lang="nb-NO" sz="2400" dirty="0"/>
              <a:t>for </a:t>
            </a:r>
            <a:r>
              <a:rPr lang="nb-NO" sz="2400" dirty="0" err="1" smtClean="0"/>
              <a:t>innvandrarspørsmål</a:t>
            </a:r>
            <a:endParaRPr lang="nn-NO" sz="2400" dirty="0"/>
          </a:p>
          <a:p>
            <a:endParaRPr lang="nn-NO" sz="2400" dirty="0" smtClean="0"/>
          </a:p>
          <a:p>
            <a:endParaRPr lang="nn-NO" sz="2400" dirty="0"/>
          </a:p>
          <a:p>
            <a:endParaRPr lang="nn-NO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51249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9518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772400" cy="1143000"/>
          </a:xfrm>
        </p:spPr>
        <p:txBody>
          <a:bodyPr/>
          <a:lstStyle/>
          <a:p>
            <a:r>
              <a:rPr lang="nn-NO" dirty="0" smtClean="0"/>
              <a:t>Eining for psykisk helse og rus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196752"/>
            <a:ext cx="7772400" cy="4114800"/>
          </a:xfrm>
        </p:spPr>
        <p:txBody>
          <a:bodyPr/>
          <a:lstStyle/>
          <a:p>
            <a:r>
              <a:rPr lang="nn-NO" dirty="0" smtClean="0"/>
              <a:t>Aukande brukargruppe, m.a. som følgje av nedbygging av spesialisthelsetenesta</a:t>
            </a:r>
          </a:p>
          <a:p>
            <a:r>
              <a:rPr lang="nn-NO" dirty="0" smtClean="0"/>
              <a:t>Trekker inn </a:t>
            </a:r>
            <a:r>
              <a:rPr lang="nn-NO" dirty="0" err="1" smtClean="0"/>
              <a:t>avd</a:t>
            </a:r>
            <a:r>
              <a:rPr lang="nn-NO" dirty="0" smtClean="0"/>
              <a:t>. leiarstillinga ved Hamna kontaktsenter (innsparing 0,7 mill.)</a:t>
            </a:r>
            <a:br>
              <a:rPr lang="nn-NO" dirty="0" smtClean="0"/>
            </a:br>
            <a:r>
              <a:rPr lang="nn-NO" dirty="0" smtClean="0"/>
              <a:t>- vil reorganisera drifta av Hamna og Maris</a:t>
            </a:r>
          </a:p>
          <a:p>
            <a:r>
              <a:rPr lang="nn-NO" dirty="0" smtClean="0"/>
              <a:t>Trekker inn stillingar som erfarings-medarbeidarar (85% stilling, innsparing 360 000)</a:t>
            </a:r>
          </a:p>
          <a:p>
            <a:r>
              <a:rPr lang="nn-NO" dirty="0" smtClean="0"/>
              <a:t>Sagt opp avtale med vaktselskap knytt til visse kommunale bustader (320 000 kr)</a:t>
            </a:r>
          </a:p>
          <a:p>
            <a:r>
              <a:rPr lang="nn-NO" dirty="0" smtClean="0"/>
              <a:t>Ikkje </a:t>
            </a:r>
            <a:r>
              <a:rPr lang="nn-NO" dirty="0"/>
              <a:t>funne rom til psykolog-stilling (krav frå 1.1.20)</a:t>
            </a:r>
          </a:p>
          <a:p>
            <a:pPr marL="0" indent="0">
              <a:buNone/>
            </a:pPr>
            <a:endParaRPr lang="nn-NO" dirty="0" smtClean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981051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772400" cy="1143000"/>
          </a:xfrm>
        </p:spPr>
        <p:txBody>
          <a:bodyPr/>
          <a:lstStyle/>
          <a:p>
            <a:r>
              <a:rPr lang="nn-NO" dirty="0" err="1" smtClean="0"/>
              <a:t>Habilitering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268760"/>
            <a:ext cx="7772400" cy="4114800"/>
          </a:xfrm>
        </p:spPr>
        <p:txBody>
          <a:bodyPr/>
          <a:lstStyle/>
          <a:p>
            <a:r>
              <a:rPr lang="nn-NO" sz="2400" dirty="0"/>
              <a:t>Gjennomsnittsalderen for personar med utviklingshemming </a:t>
            </a:r>
            <a:r>
              <a:rPr lang="nn-NO" sz="2400" dirty="0" smtClean="0"/>
              <a:t>auka</a:t>
            </a:r>
          </a:p>
          <a:p>
            <a:r>
              <a:rPr lang="nn-NO" sz="2400" dirty="0" smtClean="0"/>
              <a:t>Vil vurdera struktur og organisering, fase ut mindre bufellesskap</a:t>
            </a:r>
            <a:br>
              <a:rPr lang="nn-NO" sz="2400" dirty="0" smtClean="0"/>
            </a:br>
            <a:r>
              <a:rPr lang="nn-NO" sz="2400" dirty="0" smtClean="0"/>
              <a:t>- fremjar sak om 9+3 bustader no</a:t>
            </a:r>
          </a:p>
          <a:p>
            <a:r>
              <a:rPr lang="nn-NO" sz="2400" dirty="0" smtClean="0"/>
              <a:t>Eininga redusert med to årsverk (1,5 mill.)</a:t>
            </a:r>
          </a:p>
          <a:p>
            <a:r>
              <a:rPr lang="nn-NO" sz="2400" dirty="0" smtClean="0"/>
              <a:t>Utsett opninga av </a:t>
            </a:r>
            <a:r>
              <a:rPr lang="nn-NO" sz="2400" dirty="0" err="1" smtClean="0"/>
              <a:t>dagplassar</a:t>
            </a:r>
            <a:r>
              <a:rPr lang="nn-NO" sz="2400" dirty="0" smtClean="0"/>
              <a:t> på Sæbø gard til 2019 </a:t>
            </a:r>
          </a:p>
          <a:p>
            <a:r>
              <a:rPr lang="nn-NO" sz="2400" dirty="0" smtClean="0"/>
              <a:t>«Avlastar 2-domen» kostar 2,8 mill.</a:t>
            </a:r>
            <a:br>
              <a:rPr lang="nn-NO" sz="2400" dirty="0" smtClean="0"/>
            </a:br>
            <a:r>
              <a:rPr lang="nn-NO" sz="2400" dirty="0" smtClean="0"/>
              <a:t>- trong for å samla avlastingstilboda, jf. forstudie på prosjekt i </a:t>
            </a:r>
            <a:r>
              <a:rPr lang="nn-NO" sz="2400" dirty="0" err="1" smtClean="0"/>
              <a:t>Sævarhagen</a:t>
            </a:r>
            <a:endParaRPr lang="nn-NO" sz="2400" dirty="0" smtClean="0"/>
          </a:p>
          <a:p>
            <a:r>
              <a:rPr lang="nb-NO" sz="2400" dirty="0" smtClean="0"/>
              <a:t>Ta i bruk paviljong nr. 2 i </a:t>
            </a:r>
            <a:r>
              <a:rPr lang="nb-NO" sz="2400" dirty="0" err="1" smtClean="0"/>
              <a:t>Sævarhagen</a:t>
            </a:r>
            <a:r>
              <a:rPr lang="nb-NO" sz="2400" dirty="0" smtClean="0"/>
              <a:t> som avlasting</a:t>
            </a:r>
            <a:endParaRPr lang="nb-NO" sz="2400" dirty="0"/>
          </a:p>
          <a:p>
            <a:endParaRPr lang="nn-NO" sz="2400" dirty="0"/>
          </a:p>
        </p:txBody>
      </p:sp>
    </p:spTree>
    <p:extLst>
      <p:ext uri="{BB962C8B-B14F-4D97-AF65-F5344CB8AC3E}">
        <p14:creationId xmlns:p14="http://schemas.microsoft.com/office/powerpoint/2010/main" val="42003154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72400" cy="1143000"/>
          </a:xfrm>
        </p:spPr>
        <p:txBody>
          <a:bodyPr/>
          <a:lstStyle/>
          <a:p>
            <a:r>
              <a:rPr lang="nn-NO" dirty="0" smtClean="0"/>
              <a:t>Institusjonsdrift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412776"/>
            <a:ext cx="7772400" cy="4114800"/>
          </a:xfrm>
        </p:spPr>
        <p:txBody>
          <a:bodyPr/>
          <a:lstStyle/>
          <a:p>
            <a:r>
              <a:rPr lang="nn-NO" dirty="0" smtClean="0"/>
              <a:t>Kommunen har i dag 65+46 plassar</a:t>
            </a:r>
          </a:p>
          <a:p>
            <a:r>
              <a:rPr lang="nn-NO" dirty="0" smtClean="0"/>
              <a:t>Auke av krevjande </a:t>
            </a:r>
            <a:r>
              <a:rPr lang="nn-NO" dirty="0"/>
              <a:t>pasientar </a:t>
            </a:r>
            <a:r>
              <a:rPr lang="nn-NO" dirty="0" smtClean="0"/>
              <a:t>med demens, auka tal </a:t>
            </a:r>
            <a:r>
              <a:rPr lang="nn-NO" dirty="0"/>
              <a:t>pasientar med psykisk sjukdom og/eller </a:t>
            </a:r>
            <a:r>
              <a:rPr lang="nn-NO" dirty="0" smtClean="0"/>
              <a:t>rus</a:t>
            </a:r>
          </a:p>
          <a:p>
            <a:r>
              <a:rPr lang="nn-NO" dirty="0" smtClean="0"/>
              <a:t>Låg grunnbemanning, stramme vikarbudsjett og budsjett på forbruksvarer</a:t>
            </a:r>
          </a:p>
          <a:p>
            <a:r>
              <a:rPr lang="nn-NO" dirty="0" smtClean="0"/>
              <a:t>48 nye plassar i 2019</a:t>
            </a:r>
            <a:r>
              <a:rPr lang="nn-NO" dirty="0"/>
              <a:t>, s</a:t>
            </a:r>
            <a:r>
              <a:rPr lang="nn-NO" dirty="0" smtClean="0"/>
              <a:t>ak </a:t>
            </a:r>
            <a:r>
              <a:rPr lang="nn-NO" dirty="0"/>
              <a:t>om </a:t>
            </a:r>
            <a:r>
              <a:rPr lang="nn-NO" dirty="0" err="1"/>
              <a:t>innfasing</a:t>
            </a:r>
            <a:r>
              <a:rPr lang="nn-NO" dirty="0"/>
              <a:t> av nye sjukeheimsplassar i 2018, der ein og ser på konsekvensar for </a:t>
            </a:r>
            <a:r>
              <a:rPr lang="nn-NO" dirty="0" smtClean="0"/>
              <a:t>heimebaserte tenester og rehabiliteringssenteret</a:t>
            </a:r>
            <a:endParaRPr lang="nn-NO" dirty="0"/>
          </a:p>
          <a:p>
            <a:r>
              <a:rPr lang="nn-NO" dirty="0" smtClean="0"/>
              <a:t>Opprusting av «den gamle» i 2019 (40 mill.)</a:t>
            </a:r>
          </a:p>
          <a:p>
            <a:r>
              <a:rPr lang="nn-NO" dirty="0" smtClean="0"/>
              <a:t>Vedlikehaldsplan </a:t>
            </a:r>
            <a:r>
              <a:rPr lang="nn-NO" dirty="0"/>
              <a:t>for </a:t>
            </a:r>
            <a:r>
              <a:rPr lang="nn-NO" dirty="0" err="1"/>
              <a:t>oppgradering</a:t>
            </a:r>
            <a:r>
              <a:rPr lang="nn-NO" dirty="0"/>
              <a:t> av </a:t>
            </a:r>
            <a:r>
              <a:rPr lang="nn-NO" dirty="0" err="1"/>
              <a:t>Knutsaåsen</a:t>
            </a:r>
            <a:r>
              <a:rPr lang="nn-NO" dirty="0"/>
              <a:t> omsorgssenter -3 mill. i 2018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366765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3449" y="19583"/>
            <a:ext cx="7772400" cy="1143000"/>
          </a:xfrm>
        </p:spPr>
        <p:txBody>
          <a:bodyPr/>
          <a:lstStyle/>
          <a:p>
            <a:r>
              <a:rPr lang="nn-NO" dirty="0" smtClean="0"/>
              <a:t>Aktivitet og rehabilitering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1124744"/>
            <a:ext cx="7772400" cy="4114800"/>
          </a:xfrm>
        </p:spPr>
        <p:txBody>
          <a:bodyPr/>
          <a:lstStyle/>
          <a:p>
            <a:r>
              <a:rPr lang="nn-NO" dirty="0" smtClean="0"/>
              <a:t>Heimerehabilitering og demensteam prioriter</a:t>
            </a:r>
          </a:p>
          <a:p>
            <a:r>
              <a:rPr lang="nn-NO" dirty="0" smtClean="0"/>
              <a:t>«</a:t>
            </a:r>
            <a:r>
              <a:rPr lang="nn-NO" dirty="0"/>
              <a:t>Godt å bu heime</a:t>
            </a:r>
            <a:r>
              <a:rPr lang="nn-NO" dirty="0" smtClean="0"/>
              <a:t>», info og kunnskap om universell </a:t>
            </a:r>
            <a:r>
              <a:rPr lang="nn-NO" dirty="0" err="1" smtClean="0"/>
              <a:t>uforming</a:t>
            </a:r>
            <a:r>
              <a:rPr lang="nn-NO" dirty="0" smtClean="0"/>
              <a:t> og branntryggleik til innbyggjarane i Stord</a:t>
            </a:r>
          </a:p>
          <a:p>
            <a:r>
              <a:rPr lang="nn-NO" dirty="0" smtClean="0"/>
              <a:t>Ventelister på </a:t>
            </a:r>
            <a:r>
              <a:rPr lang="nn-NO" dirty="0" err="1" smtClean="0"/>
              <a:t>fysio</a:t>
            </a:r>
            <a:r>
              <a:rPr lang="nn-NO" dirty="0" smtClean="0"/>
              <a:t>- og ergoterapi</a:t>
            </a:r>
            <a:br>
              <a:rPr lang="nn-NO" dirty="0" smtClean="0"/>
            </a:br>
            <a:r>
              <a:rPr lang="nn-NO" dirty="0" smtClean="0"/>
              <a:t>- 40% ressurs som ergoterapeut vakant til 1.9.18</a:t>
            </a:r>
          </a:p>
          <a:p>
            <a:r>
              <a:rPr lang="nn-NO" dirty="0" smtClean="0"/>
              <a:t>Vikarbudsjettet sengepost redusert med </a:t>
            </a:r>
            <a:br>
              <a:rPr lang="nn-NO" dirty="0" smtClean="0"/>
            </a:br>
            <a:r>
              <a:rPr lang="nn-NO" dirty="0" smtClean="0"/>
              <a:t>kr 100 000</a:t>
            </a:r>
          </a:p>
          <a:p>
            <a:r>
              <a:rPr lang="nn-NO" dirty="0" smtClean="0"/>
              <a:t>Framlegg om å avvikla </a:t>
            </a:r>
            <a:r>
              <a:rPr lang="nn-NO" dirty="0" err="1" smtClean="0"/>
              <a:t>Frisklivssentralen</a:t>
            </a:r>
            <a:r>
              <a:rPr lang="nn-NO" dirty="0" smtClean="0"/>
              <a:t> (ikkje lovpålagd tiltak). Innsparing 323 000/430 000)</a:t>
            </a:r>
          </a:p>
          <a:p>
            <a:r>
              <a:rPr lang="nb-NO" dirty="0" smtClean="0"/>
              <a:t>Statsbudsjettet legg opp til endring for tekniske hjelpemiddel, </a:t>
            </a:r>
            <a:r>
              <a:rPr lang="nb-NO" dirty="0" err="1" smtClean="0"/>
              <a:t>konsekvensane</a:t>
            </a:r>
            <a:r>
              <a:rPr lang="nb-NO" dirty="0" smtClean="0"/>
              <a:t> så lagt uavklara</a:t>
            </a:r>
            <a:endParaRPr lang="nb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314333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/>
          <a:lstStyle/>
          <a:p>
            <a:r>
              <a:rPr lang="nn-NO" dirty="0" smtClean="0"/>
              <a:t>Heimebaserte tenester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5991" y="1357246"/>
            <a:ext cx="7772400" cy="4114800"/>
          </a:xfrm>
        </p:spPr>
        <p:txBody>
          <a:bodyPr/>
          <a:lstStyle/>
          <a:p>
            <a:r>
              <a:rPr lang="nn-NO" dirty="0" smtClean="0"/>
              <a:t>Budsjett 2018 legg opp til at aktivitetsnivå må reduserast og at nivået på tenesteytinga må reduserast (heimesjukepleie, praktisk bistand, avlasting, </a:t>
            </a:r>
            <a:r>
              <a:rPr lang="nn-NO" dirty="0" err="1" smtClean="0"/>
              <a:t>omsorsløn</a:t>
            </a:r>
            <a:r>
              <a:rPr lang="nn-NO" dirty="0" smtClean="0"/>
              <a:t>, BPA)</a:t>
            </a:r>
          </a:p>
          <a:p>
            <a:r>
              <a:rPr lang="nn-NO" dirty="0" smtClean="0"/>
              <a:t>Omorganisert frå fem til fire avdelingar</a:t>
            </a:r>
          </a:p>
          <a:p>
            <a:r>
              <a:rPr lang="nn-NO" dirty="0" smtClean="0"/>
              <a:t>Samordna </a:t>
            </a:r>
            <a:r>
              <a:rPr lang="nn-NO" dirty="0" err="1" smtClean="0"/>
              <a:t>dagtilbod</a:t>
            </a:r>
            <a:r>
              <a:rPr lang="nn-NO" dirty="0" smtClean="0"/>
              <a:t> til demente i </a:t>
            </a:r>
            <a:r>
              <a:rPr lang="nn-NO" dirty="0" err="1" smtClean="0"/>
              <a:t>Blåbygget</a:t>
            </a:r>
            <a:endParaRPr lang="nn-NO" dirty="0" smtClean="0"/>
          </a:p>
          <a:p>
            <a:r>
              <a:rPr lang="nn-NO" dirty="0" smtClean="0"/>
              <a:t>Redusert eininga med 2,9 årsverk (2,4 mill.)</a:t>
            </a:r>
          </a:p>
          <a:p>
            <a:r>
              <a:rPr lang="nn-NO" dirty="0" smtClean="0"/>
              <a:t>«Avlastar 2-domen» gjev meirkostnader på 0,5 mill. </a:t>
            </a:r>
          </a:p>
          <a:p>
            <a:r>
              <a:rPr lang="nn-NO" dirty="0" smtClean="0"/>
              <a:t>Stramme budsjettrammer kan gje utfordringar i høve ferdigbehandla pasientar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359369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Tildelingskontoret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0,5 årsverk vakant</a:t>
            </a:r>
          </a:p>
          <a:p>
            <a:r>
              <a:rPr lang="nn-NO" dirty="0" smtClean="0"/>
              <a:t>Bustadkontor</a:t>
            </a:r>
          </a:p>
          <a:p>
            <a:r>
              <a:rPr lang="nn-NO" dirty="0" smtClean="0"/>
              <a:t>Budsjett utskrivingsklare pasientar redusert med 0,4 til 0,8 mill. (prognose 2017 1,2 mill.)</a:t>
            </a:r>
          </a:p>
          <a:p>
            <a:r>
              <a:rPr lang="nn-NO" dirty="0" smtClean="0"/>
              <a:t>Leiger fem sjukeheimsplassar frå Fitjar</a:t>
            </a:r>
          </a:p>
          <a:p>
            <a:r>
              <a:rPr lang="nn-NO" dirty="0" smtClean="0"/>
              <a:t>Lagt inn to ekstra årsverk varig tilrettelagde arbeidsplassar i </a:t>
            </a:r>
            <a:r>
              <a:rPr lang="nn-NO" dirty="0" err="1" smtClean="0"/>
              <a:t>Podlen</a:t>
            </a:r>
            <a:endParaRPr lang="nn-NO" dirty="0" smtClean="0"/>
          </a:p>
          <a:p>
            <a:r>
              <a:rPr lang="nn-NO" dirty="0" smtClean="0"/>
              <a:t>Rammer for Startlån vidareført med 30 mill. 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33602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Framlegg til </a:t>
            </a:r>
            <a:r>
              <a:rPr lang="nn-NO" dirty="0" smtClean="0"/>
              <a:t>statsbudsjett, «aktuelle saker» ifølgje regjeringa finansiert: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 dirty="0"/>
              <a:t>Opptrappingsplan for rus (1 mrd. kr.)</a:t>
            </a:r>
          </a:p>
          <a:p>
            <a:pPr lvl="0"/>
            <a:r>
              <a:rPr lang="nn-NO" dirty="0"/>
              <a:t>Helsestasjon og skulehelseteneste (753,5 mill.)</a:t>
            </a:r>
          </a:p>
          <a:p>
            <a:pPr lvl="0"/>
            <a:r>
              <a:rPr lang="nn-NO" dirty="0"/>
              <a:t>Innlemming av bustadsosiale tilskot i rammetilskotet (44 mill.)</a:t>
            </a:r>
          </a:p>
          <a:p>
            <a:pPr lvl="0"/>
            <a:r>
              <a:rPr lang="nn-NO" dirty="0"/>
              <a:t>Tilskot </a:t>
            </a:r>
            <a:r>
              <a:rPr lang="nn-NO" dirty="0" err="1"/>
              <a:t>frivilligsentralar</a:t>
            </a:r>
            <a:r>
              <a:rPr lang="nn-NO" dirty="0"/>
              <a:t> (169,9 mill.)</a:t>
            </a:r>
          </a:p>
          <a:p>
            <a:pPr lvl="0"/>
            <a:r>
              <a:rPr lang="nn-NO" dirty="0"/>
              <a:t>Tidleg innsats barnehage og skule (200 mill.)</a:t>
            </a:r>
          </a:p>
          <a:p>
            <a:pPr lvl="0"/>
            <a:r>
              <a:rPr lang="nn-NO" dirty="0"/>
              <a:t>Barnevern (200 mill.)</a:t>
            </a:r>
          </a:p>
          <a:p>
            <a:pPr lvl="0"/>
            <a:r>
              <a:rPr lang="nn-NO" dirty="0"/>
              <a:t>Barnehagelærarar (172,2 mill.)</a:t>
            </a:r>
          </a:p>
          <a:p>
            <a:pPr lvl="0"/>
            <a:r>
              <a:rPr lang="nn-NO" dirty="0"/>
              <a:t>Auka foreldrebetaling (-301,5 mill.)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038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Legetenesta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Vidareført på om lag 2017-nivå</a:t>
            </a:r>
          </a:p>
          <a:p>
            <a:r>
              <a:rPr lang="nn-NO" dirty="0" smtClean="0"/>
              <a:t>230 </a:t>
            </a:r>
            <a:r>
              <a:rPr lang="nn-NO" dirty="0" err="1" smtClean="0"/>
              <a:t>storabuar</a:t>
            </a:r>
            <a:r>
              <a:rPr lang="nn-NO" dirty="0" smtClean="0"/>
              <a:t> på venteliste for å byta fastlege</a:t>
            </a:r>
          </a:p>
          <a:p>
            <a:r>
              <a:rPr lang="nn-NO" dirty="0" smtClean="0"/>
              <a:t>Ser ikkje at det er grunnlag for å oppretta kommunalt legekontor i Sagvåg</a:t>
            </a:r>
          </a:p>
          <a:p>
            <a:r>
              <a:rPr lang="nn-NO" dirty="0" smtClean="0"/>
              <a:t>Det nye KAD-tilbodet ved sjukehuset er godt i gang!</a:t>
            </a:r>
          </a:p>
          <a:p>
            <a:r>
              <a:rPr lang="nn-NO" dirty="0" smtClean="0"/>
              <a:t>Deltek i pilotprosjekt saman med Helsedirektoratet på utdanning rekruttering av </a:t>
            </a:r>
            <a:r>
              <a:rPr lang="nn-NO" dirty="0" err="1" smtClean="0"/>
              <a:t>almennlegar</a:t>
            </a:r>
            <a:endParaRPr lang="nn-NO" dirty="0" smtClean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778234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3200" dirty="0" smtClean="0"/>
              <a:t>Trong for ytterlegare </a:t>
            </a:r>
            <a:r>
              <a:rPr lang="nn-NO" sz="3200" dirty="0" err="1" smtClean="0"/>
              <a:t>effektivisering</a:t>
            </a:r>
            <a:r>
              <a:rPr lang="nn-NO" sz="3200" dirty="0" smtClean="0"/>
              <a:t>,</a:t>
            </a:r>
            <a:br>
              <a:rPr lang="nn-NO" sz="3200" dirty="0" smtClean="0"/>
            </a:br>
            <a:r>
              <a:rPr lang="nn-NO" sz="3200" dirty="0" smtClean="0"/>
              <a:t>sparekrav i økonomiplan</a:t>
            </a:r>
            <a:br>
              <a:rPr lang="nn-NO" sz="3200" dirty="0" smtClean="0"/>
            </a:br>
            <a:endParaRPr lang="nn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Stillingsgruppa vidareført med sparekrav 2 mill. </a:t>
            </a:r>
          </a:p>
          <a:p>
            <a:r>
              <a:rPr lang="nn-NO" dirty="0"/>
              <a:t>Vidareføre tre-part, lagt inn økonomiplanen sitt innsparingskrav på 5 mill.</a:t>
            </a:r>
            <a:br>
              <a:rPr lang="nn-NO" dirty="0"/>
            </a:br>
            <a:r>
              <a:rPr lang="nn-NO" dirty="0"/>
              <a:t>- 0,3 mill. i </a:t>
            </a:r>
            <a:r>
              <a:rPr lang="nn-NO" dirty="0" err="1"/>
              <a:t>adm</a:t>
            </a:r>
            <a:r>
              <a:rPr lang="nn-NO" dirty="0"/>
              <a:t>. ressursar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518681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Renter og avdrag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n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303"/>
            <a:ext cx="7848872" cy="632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8753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Økonomiske handlingsreglar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 sz="2000" dirty="0" smtClean="0"/>
              <a:t>Netto </a:t>
            </a:r>
            <a:r>
              <a:rPr lang="nn-NO" sz="2000" dirty="0"/>
              <a:t>driftsresultat skal tilsvara </a:t>
            </a:r>
            <a:r>
              <a:rPr lang="nn-NO" sz="2000" dirty="0" smtClean="0"/>
              <a:t>inntekter </a:t>
            </a:r>
            <a:r>
              <a:rPr lang="nn-NO" sz="2000" dirty="0"/>
              <a:t>frå eigedomsskatten, men </a:t>
            </a:r>
            <a:r>
              <a:rPr lang="nn-NO" sz="2000" dirty="0" smtClean="0"/>
              <a:t>inntil </a:t>
            </a:r>
            <a:r>
              <a:rPr lang="nn-NO" sz="2000" dirty="0"/>
              <a:t>11% av eigedomsskatten kan brukast til verdibevarande vedlikehald og frivillige organisasjonar</a:t>
            </a:r>
            <a:r>
              <a:rPr lang="nn-NO" sz="2000" dirty="0" smtClean="0"/>
              <a:t>.</a:t>
            </a:r>
            <a:br>
              <a:rPr lang="nn-NO" sz="2000" dirty="0" smtClean="0"/>
            </a:br>
            <a:r>
              <a:rPr lang="nn-NO" sz="2000" dirty="0" smtClean="0"/>
              <a:t>Forslag: 2,5 mill. eller 6% </a:t>
            </a:r>
          </a:p>
          <a:p>
            <a:pPr lvl="0"/>
            <a:r>
              <a:rPr lang="nn-NO" sz="2000" dirty="0" smtClean="0"/>
              <a:t>Minimum </a:t>
            </a:r>
            <a:r>
              <a:rPr lang="nn-NO" sz="2000" dirty="0"/>
              <a:t>netto driftsresultat skal vera 1,75</a:t>
            </a:r>
            <a:r>
              <a:rPr lang="nn-NO" sz="2000" dirty="0" smtClean="0"/>
              <a:t>%. </a:t>
            </a:r>
            <a:br>
              <a:rPr lang="nn-NO" sz="2000" dirty="0" smtClean="0"/>
            </a:br>
            <a:r>
              <a:rPr lang="nn-NO" sz="2000" dirty="0" smtClean="0"/>
              <a:t>Forslag: 1,9 %</a:t>
            </a:r>
            <a:endParaRPr lang="nn-NO" sz="2000" dirty="0"/>
          </a:p>
          <a:p>
            <a:pPr lvl="0"/>
            <a:r>
              <a:rPr lang="nn-NO" sz="2000" dirty="0"/>
              <a:t>Stord kommune har som målsetting å byggja opp eit disposisjonsfond tilsvarande 2 prosent av driftsinntektene. </a:t>
            </a:r>
            <a:r>
              <a:rPr lang="nn-NO" sz="2000" dirty="0" smtClean="0"/>
              <a:t/>
            </a:r>
            <a:br>
              <a:rPr lang="nn-NO" sz="2000" dirty="0" smtClean="0"/>
            </a:br>
            <a:r>
              <a:rPr lang="nn-NO" sz="2000" dirty="0" smtClean="0"/>
              <a:t>Forslag: byggja opp til 2%, 29,3 mill., i planperioden</a:t>
            </a:r>
            <a:endParaRPr lang="nn-NO" sz="2000" dirty="0"/>
          </a:p>
          <a:p>
            <a:r>
              <a:rPr lang="nn-NO" sz="2000" dirty="0" smtClean="0"/>
              <a:t>Premieavviket </a:t>
            </a:r>
            <a:r>
              <a:rPr lang="nn-NO" sz="2000" dirty="0"/>
              <a:t>skal </a:t>
            </a:r>
            <a:r>
              <a:rPr lang="nn-NO" sz="2000" dirty="0" smtClean="0"/>
              <a:t>ikkje auka </a:t>
            </a:r>
            <a:r>
              <a:rPr lang="nn-NO" sz="2000" dirty="0"/>
              <a:t>ut over nivået ved årsskiftet 2016-2017, maksimalt kr. 69,252 millionar. </a:t>
            </a:r>
            <a:r>
              <a:rPr lang="nn-NO" sz="2000" dirty="0" smtClean="0"/>
              <a:t/>
            </a:r>
            <a:br>
              <a:rPr lang="nn-NO" sz="2000" dirty="0" smtClean="0"/>
            </a:br>
            <a:r>
              <a:rPr lang="nn-NO" sz="2000" dirty="0" smtClean="0"/>
              <a:t>Forslag: 67 mill. ved utgangen av 2017</a:t>
            </a:r>
            <a:r>
              <a:rPr lang="nn-NO" dirty="0"/>
              <a:t/>
            </a:r>
            <a:br>
              <a:rPr lang="nn-NO" dirty="0"/>
            </a:b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713014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5472608" cy="573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307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Framlegg til statsbudsjett, diverse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z="2800" dirty="0"/>
              <a:t>Statsbudsjettet legg opp til ein </a:t>
            </a:r>
            <a:r>
              <a:rPr lang="nn-NO" sz="2800" dirty="0" smtClean="0"/>
              <a:t>lønsvekst </a:t>
            </a:r>
            <a:r>
              <a:rPr lang="nn-NO" sz="2800" dirty="0"/>
              <a:t>på 3,0 prosent i 2018, </a:t>
            </a:r>
            <a:r>
              <a:rPr lang="nn-NO" sz="2800" dirty="0" smtClean="0"/>
              <a:t>prisvekst </a:t>
            </a:r>
            <a:r>
              <a:rPr lang="nn-NO" sz="2800" dirty="0"/>
              <a:t>1,9 </a:t>
            </a:r>
            <a:r>
              <a:rPr lang="nn-NO" sz="2800" dirty="0" smtClean="0"/>
              <a:t>prosent, </a:t>
            </a:r>
            <a:r>
              <a:rPr lang="nn-NO" sz="2800" dirty="0" err="1"/>
              <a:t>deflator</a:t>
            </a:r>
            <a:r>
              <a:rPr lang="nn-NO" sz="2800" dirty="0"/>
              <a:t> 2,6 prosent</a:t>
            </a:r>
          </a:p>
          <a:p>
            <a:r>
              <a:rPr lang="nn-NO" sz="2800" dirty="0"/>
              <a:t>Redusert basistilskotet med ca. kr 5,3 mill., delvis kompensert med tilskot «ufrivillig aleine»</a:t>
            </a:r>
          </a:p>
          <a:p>
            <a:r>
              <a:rPr lang="nn-NO" sz="2800" dirty="0"/>
              <a:t>Innstramming ressurskrevjande tenester tilsvarande 3 mill. kr for Stord</a:t>
            </a:r>
          </a:p>
          <a:p>
            <a:r>
              <a:rPr lang="nn-NO" sz="2800" dirty="0"/>
              <a:t>Kr 10 000 for utgifter med borgarleg vigsle</a:t>
            </a:r>
          </a:p>
          <a:p>
            <a:endParaRPr lang="nn-NO" sz="2800" dirty="0"/>
          </a:p>
        </p:txBody>
      </p:sp>
    </p:spTree>
    <p:extLst>
      <p:ext uri="{BB962C8B-B14F-4D97-AF65-F5344CB8AC3E}">
        <p14:creationId xmlns:p14="http://schemas.microsoft.com/office/powerpoint/2010/main" val="374100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772400" cy="4114800"/>
          </a:xfrm>
        </p:spPr>
        <p:txBody>
          <a:bodyPr/>
          <a:lstStyle/>
          <a:p>
            <a:r>
              <a:rPr lang="nn-NO" dirty="0"/>
              <a:t>Gjeldande </a:t>
            </a:r>
            <a:r>
              <a:rPr lang="nn-NO" dirty="0" smtClean="0"/>
              <a:t>økonomiplan, investeringar:</a:t>
            </a:r>
            <a:br>
              <a:rPr lang="nn-NO" dirty="0" smtClean="0"/>
            </a:br>
            <a:r>
              <a:rPr lang="nn-NO" dirty="0" smtClean="0"/>
              <a:t>- Ny Nysæter ungdomsskule</a:t>
            </a:r>
            <a:br>
              <a:rPr lang="nn-NO" dirty="0" smtClean="0"/>
            </a:br>
            <a:r>
              <a:rPr lang="nn-NO" dirty="0" smtClean="0"/>
              <a:t>- Sjukeheimsplassar</a:t>
            </a:r>
          </a:p>
          <a:p>
            <a:r>
              <a:rPr lang="nn-NO" dirty="0"/>
              <a:t>Kommunestyret sitt vedtak om at eigedomsskatt ikkje skal finansiera </a:t>
            </a:r>
            <a:r>
              <a:rPr lang="nn-NO" dirty="0" smtClean="0"/>
              <a:t>driftsrekneskapen</a:t>
            </a:r>
            <a:br>
              <a:rPr lang="nn-NO" dirty="0" smtClean="0"/>
            </a:b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>= stramt driftsbudsjett</a:t>
            </a:r>
            <a:endParaRPr lang="nn-NO" dirty="0"/>
          </a:p>
          <a:p>
            <a:endParaRPr lang="nn-NO" dirty="0"/>
          </a:p>
          <a:p>
            <a:endParaRPr lang="nn-NO" altLang="nn-NO" dirty="0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153400" cy="1447800"/>
          </a:xfrm>
        </p:spPr>
        <p:txBody>
          <a:bodyPr/>
          <a:lstStyle/>
          <a:p>
            <a:r>
              <a:rPr lang="nn-NO" dirty="0"/>
              <a:t>Budsjett og økonomiplan 2018-21, </a:t>
            </a:r>
            <a:r>
              <a:rPr lang="nn-NO" dirty="0" smtClean="0"/>
              <a:t>premissar, prioritert</a:t>
            </a:r>
            <a:endParaRPr lang="nn-NO" altLang="nn-NO" dirty="0"/>
          </a:p>
        </p:txBody>
      </p:sp>
    </p:spTree>
    <p:extLst>
      <p:ext uri="{BB962C8B-B14F-4D97-AF65-F5344CB8AC3E}">
        <p14:creationId xmlns:p14="http://schemas.microsoft.com/office/powerpoint/2010/main" val="77384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35" y="188640"/>
            <a:ext cx="5286375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5868144" y="2420888"/>
            <a:ext cx="321594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b="1" dirty="0" smtClean="0"/>
              <a:t>«</a:t>
            </a:r>
            <a:r>
              <a:rPr lang="nn-NO" sz="2800" b="1" dirty="0" smtClean="0"/>
              <a:t>Heilt </a:t>
            </a:r>
            <a:r>
              <a:rPr lang="nn-NO" sz="2800" b="1" dirty="0" err="1" smtClean="0"/>
              <a:t>forferderleg</a:t>
            </a:r>
            <a:r>
              <a:rPr lang="nn-NO" sz="2800" b="1" dirty="0" smtClean="0"/>
              <a:t>»</a:t>
            </a:r>
          </a:p>
          <a:p>
            <a:endParaRPr lang="nn-NO" sz="2800" b="1" dirty="0" smtClean="0"/>
          </a:p>
          <a:p>
            <a:r>
              <a:rPr lang="nn-NO" sz="2800" b="1" dirty="0" smtClean="0"/>
              <a:t>«Heilt feil veg»</a:t>
            </a:r>
          </a:p>
          <a:p>
            <a:endParaRPr lang="nn-NO" sz="2800" b="1" dirty="0"/>
          </a:p>
          <a:p>
            <a:r>
              <a:rPr lang="nn-NO" sz="2800" b="1" dirty="0" smtClean="0"/>
              <a:t>«Skremd»</a:t>
            </a:r>
          </a:p>
          <a:p>
            <a:endParaRPr lang="nn-NO" sz="2800" b="1" dirty="0"/>
          </a:p>
          <a:p>
            <a:r>
              <a:rPr lang="nn-NO" sz="2800" b="1" dirty="0" smtClean="0"/>
              <a:t>«Må ta grep»</a:t>
            </a:r>
            <a:endParaRPr lang="nn-NO" sz="2800" b="1" dirty="0"/>
          </a:p>
        </p:txBody>
      </p:sp>
      <p:sp>
        <p:nvSpPr>
          <p:cNvPr id="3" name="TekstSylinder 2"/>
          <p:cNvSpPr txBox="1"/>
          <p:nvPr/>
        </p:nvSpPr>
        <p:spPr>
          <a:xfrm>
            <a:off x="4932040" y="404664"/>
            <a:ext cx="35490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3600" b="1" dirty="0" smtClean="0">
                <a:solidFill>
                  <a:srgbClr val="FF0000"/>
                </a:solidFill>
              </a:rPr>
              <a:t>Budsjettrevisjon </a:t>
            </a:r>
          </a:p>
          <a:p>
            <a:r>
              <a:rPr lang="nn-NO" sz="3600" b="1" dirty="0" smtClean="0">
                <a:solidFill>
                  <a:srgbClr val="FF0000"/>
                </a:solidFill>
              </a:rPr>
              <a:t>2. Tertial 2017</a:t>
            </a:r>
            <a:endParaRPr lang="nn-NO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4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m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B71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B71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1140</TotalTime>
  <Words>2808</Words>
  <Application>Microsoft Office PowerPoint</Application>
  <PresentationFormat>Skjermfremvisning (4:3)</PresentationFormat>
  <Paragraphs>507</Paragraphs>
  <Slides>64</Slides>
  <Notes>38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64</vt:i4>
      </vt:variant>
    </vt:vector>
  </HeadingPairs>
  <TitlesOfParts>
    <vt:vector size="68" baseType="lpstr">
      <vt:lpstr>Calibri</vt:lpstr>
      <vt:lpstr>Times</vt:lpstr>
      <vt:lpstr>Trebuchet MS</vt:lpstr>
      <vt:lpstr>blank</vt:lpstr>
      <vt:lpstr>Budsjett og økonomiplan 2018-2021</vt:lpstr>
      <vt:lpstr>PowerPoint-presentasjon</vt:lpstr>
      <vt:lpstr>Budsjett og økonomiplan 2018-21, premissar</vt:lpstr>
      <vt:lpstr>PowerPoint-presentasjon</vt:lpstr>
      <vt:lpstr>Framlegg til statsbudsjett</vt:lpstr>
      <vt:lpstr>Framlegg til statsbudsjett, «aktuelle saker» ifølgje regjeringa finansiert:</vt:lpstr>
      <vt:lpstr>Framlegg til statsbudsjett, diverse</vt:lpstr>
      <vt:lpstr>Budsjett og økonomiplan 2018-21, premissar, prioritert</vt:lpstr>
      <vt:lpstr>PowerPoint-presentasjon</vt:lpstr>
      <vt:lpstr>Status i budsjettarbeidet 6.9.17 - konsekvensjustert budsjett, formannskapet sin budsjettkonferanse</vt:lpstr>
      <vt:lpstr>Status i budsjettarbeidet 12.10.17 - konsekvensjustert budsjett, etter forslag til statsbudsjett</vt:lpstr>
      <vt:lpstr>Driftsbudsjettet, effektivitet</vt:lpstr>
      <vt:lpstr>Budsjett-forslaget</vt:lpstr>
      <vt:lpstr>Skatteanslag</vt:lpstr>
      <vt:lpstr>Pensjonskostnad</vt:lpstr>
      <vt:lpstr>Formannskapet</vt:lpstr>
      <vt:lpstr>Driftsstyret</vt:lpstr>
      <vt:lpstr>Lønsnivå (2016)</vt:lpstr>
      <vt:lpstr>Antesipert (føregripen) ansiennitet </vt:lpstr>
      <vt:lpstr>Inntrekte lønsmidlar 2018,  administrative stillingar  (4,4 årsverk)</vt:lpstr>
      <vt:lpstr>5.1.3 IKT</vt:lpstr>
      <vt:lpstr>5.1.5 Overordna planarbeid</vt:lpstr>
      <vt:lpstr>5.1.6 Kyrkjeleg fellesråd</vt:lpstr>
      <vt:lpstr>Oppvekst  og  utdanning</vt:lpstr>
      <vt:lpstr>Barnehagar</vt:lpstr>
      <vt:lpstr>Barnehagar</vt:lpstr>
      <vt:lpstr>Tilskot til private barnehagar</vt:lpstr>
      <vt:lpstr>Ny kommunal barnehage</vt:lpstr>
      <vt:lpstr>Skule/SFO</vt:lpstr>
      <vt:lpstr>Skule/SFO</vt:lpstr>
      <vt:lpstr>Vaksenopplæringa</vt:lpstr>
      <vt:lpstr>Kulturskulen</vt:lpstr>
      <vt:lpstr>Førebyggjande tenester</vt:lpstr>
      <vt:lpstr>Barnevern</vt:lpstr>
      <vt:lpstr>Næring, miljø og kultur</vt:lpstr>
      <vt:lpstr>Idrett og friluftsliv</vt:lpstr>
      <vt:lpstr>Biblioteket  </vt:lpstr>
      <vt:lpstr>Kulturtenester</vt:lpstr>
      <vt:lpstr>Tilskot kultur- og idrett</vt:lpstr>
      <vt:lpstr>Tilskot kultur- og idrett</vt:lpstr>
      <vt:lpstr>Samarbeidstiltak og  næringsføremål</vt:lpstr>
      <vt:lpstr>Samarbeidstiltak og  næringsføremål forts.</vt:lpstr>
      <vt:lpstr>5.4.6 Landbruk og miljø</vt:lpstr>
      <vt:lpstr>5.4.4 Brann, redning, feiing</vt:lpstr>
      <vt:lpstr>5.4.8 Regulering, byggjesak, oppmåling</vt:lpstr>
      <vt:lpstr>5 4 9 Stord kommunale eigedom</vt:lpstr>
      <vt:lpstr>Stord kommunale eigedomsselskap AS</vt:lpstr>
      <vt:lpstr>Stord kommunalteknikk, vatten og avlaup</vt:lpstr>
      <vt:lpstr>Stord kommunalteknikk, avd. veg, trafikk, parkering</vt:lpstr>
      <vt:lpstr>Rehabilitering, helse og omsorg</vt:lpstr>
      <vt:lpstr>Rehabilitering, helse og omsorg</vt:lpstr>
      <vt:lpstr>NAV, Sosialtenester</vt:lpstr>
      <vt:lpstr>NAV, Flyktningetenesta</vt:lpstr>
      <vt:lpstr>Eining for psykisk helse og rus</vt:lpstr>
      <vt:lpstr>Habilitering</vt:lpstr>
      <vt:lpstr>Institusjonsdrift</vt:lpstr>
      <vt:lpstr>Aktivitet og rehabilitering</vt:lpstr>
      <vt:lpstr>Heimebaserte tenester</vt:lpstr>
      <vt:lpstr>Tildelingskontoret</vt:lpstr>
      <vt:lpstr>Legetenesta</vt:lpstr>
      <vt:lpstr>Trong for ytterlegare effektivisering, sparekrav i økonomiplan </vt:lpstr>
      <vt:lpstr>Renter og avdrag</vt:lpstr>
      <vt:lpstr>Økonomiske handlingsreglar</vt:lpstr>
      <vt:lpstr>PowerPoint-presentasjon</vt:lpstr>
    </vt:vector>
  </TitlesOfParts>
  <Company>Stord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Magnus Mjør</dc:creator>
  <cp:lastModifiedBy>Haldis Lauksund</cp:lastModifiedBy>
  <cp:revision>117</cp:revision>
  <cp:lastPrinted>2017-10-24T12:40:27Z</cp:lastPrinted>
  <dcterms:created xsi:type="dcterms:W3CDTF">2017-09-18T10:25:56Z</dcterms:created>
  <dcterms:modified xsi:type="dcterms:W3CDTF">2017-11-29T12:39:39Z</dcterms:modified>
</cp:coreProperties>
</file>