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26" r:id="rId2"/>
    <p:sldId id="303" r:id="rId3"/>
    <p:sldId id="315" r:id="rId4"/>
    <p:sldId id="310" r:id="rId5"/>
    <p:sldId id="311" r:id="rId6"/>
    <p:sldId id="313" r:id="rId7"/>
    <p:sldId id="321" r:id="rId8"/>
    <p:sldId id="314" r:id="rId9"/>
    <p:sldId id="316" r:id="rId10"/>
    <p:sldId id="288" r:id="rId11"/>
    <p:sldId id="275" r:id="rId12"/>
    <p:sldId id="276" r:id="rId13"/>
    <p:sldId id="261" r:id="rId14"/>
    <p:sldId id="289" r:id="rId15"/>
    <p:sldId id="301" r:id="rId16"/>
    <p:sldId id="302" r:id="rId17"/>
    <p:sldId id="319" r:id="rId18"/>
    <p:sldId id="300" r:id="rId19"/>
    <p:sldId id="295" r:id="rId20"/>
    <p:sldId id="271" r:id="rId21"/>
    <p:sldId id="294" r:id="rId22"/>
    <p:sldId id="296" r:id="rId23"/>
    <p:sldId id="291" r:id="rId24"/>
    <p:sldId id="292" r:id="rId25"/>
    <p:sldId id="266" r:id="rId26"/>
    <p:sldId id="323" r:id="rId27"/>
    <p:sldId id="324" r:id="rId28"/>
    <p:sldId id="267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78" r:id="rId39"/>
    <p:sldId id="308" r:id="rId40"/>
    <p:sldId id="309" r:id="rId41"/>
    <p:sldId id="304" r:id="rId42"/>
    <p:sldId id="305" r:id="rId43"/>
    <p:sldId id="306" r:id="rId44"/>
    <p:sldId id="307" r:id="rId45"/>
    <p:sldId id="320" r:id="rId4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CC0000"/>
    <a:srgbClr val="5F5F5F"/>
    <a:srgbClr val="D7B719"/>
    <a:srgbClr val="CEB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3903" autoAdjust="0"/>
  </p:normalViewPr>
  <p:slideViewPr>
    <p:cSldViewPr>
      <p:cViewPr varScale="1">
        <p:scale>
          <a:sx n="51" d="100"/>
          <a:sy n="51" d="100"/>
        </p:scale>
        <p:origin x="166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0F24E-3451-4416-846D-894A2078DEE2}" type="datetimeFigureOut">
              <a:rPr lang="nn-NO" smtClean="0"/>
              <a:t>22.10.2020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30B19-ECB1-4023-8161-5A9CAB1A56F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9496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E17A-7E5D-4831-B2D5-D89BD80F0C6D}" type="datetimeFigureOut">
              <a:rPr lang="nn-NO" smtClean="0"/>
              <a:t>22.10.2020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64E9A-5EDD-496D-86E7-5D213FDFDE6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6852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8978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5474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7583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22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044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23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140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31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4726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35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5984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45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5568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Undertittel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oddrett titte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4 Plasshaldar for tekst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5 Plasshaldar for innhald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bilete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n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477000"/>
            <a:ext cx="8686800" cy="381000"/>
          </a:xfrm>
          <a:prstGeom prst="rect">
            <a:avLst/>
          </a:prstGeom>
          <a:solidFill>
            <a:srgbClr val="D7B7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8686800" y="6477000"/>
            <a:ext cx="0" cy="381000"/>
          </a:xfrm>
          <a:prstGeom prst="line">
            <a:avLst/>
          </a:prstGeom>
          <a:noFill/>
          <a:ln w="19050" cap="rnd">
            <a:solidFill>
              <a:srgbClr val="D7B71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8686800" y="2057400"/>
            <a:ext cx="0" cy="4800600"/>
          </a:xfrm>
          <a:prstGeom prst="line">
            <a:avLst/>
          </a:prstGeom>
          <a:noFill/>
          <a:ln w="19050" cap="rnd">
            <a:solidFill>
              <a:srgbClr val="D7B71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8458200" y="469900"/>
            <a:ext cx="490538" cy="1143000"/>
            <a:chOff x="-1776" y="816"/>
            <a:chExt cx="2204" cy="5136"/>
          </a:xfrm>
        </p:grpSpPr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-1497" y="2560"/>
              <a:ext cx="288" cy="316"/>
            </a:xfrm>
            <a:custGeom>
              <a:avLst/>
              <a:gdLst/>
              <a:ahLst/>
              <a:cxnLst>
                <a:cxn ang="0">
                  <a:pos x="105" y="230"/>
                </a:cxn>
                <a:cxn ang="0">
                  <a:pos x="85" y="230"/>
                </a:cxn>
                <a:cxn ang="0">
                  <a:pos x="65" y="224"/>
                </a:cxn>
                <a:cxn ang="0">
                  <a:pos x="46" y="217"/>
                </a:cxn>
                <a:cxn ang="0">
                  <a:pos x="33" y="204"/>
                </a:cxn>
                <a:cxn ang="0">
                  <a:pos x="26" y="197"/>
                </a:cxn>
                <a:cxn ang="0">
                  <a:pos x="19" y="184"/>
                </a:cxn>
                <a:cxn ang="0">
                  <a:pos x="6" y="171"/>
                </a:cxn>
                <a:cxn ang="0">
                  <a:pos x="6" y="158"/>
                </a:cxn>
                <a:cxn ang="0">
                  <a:pos x="0" y="138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6" y="73"/>
                </a:cxn>
                <a:cxn ang="0">
                  <a:pos x="13" y="46"/>
                </a:cxn>
                <a:cxn ang="0">
                  <a:pos x="19" y="33"/>
                </a:cxn>
                <a:cxn ang="0">
                  <a:pos x="33" y="27"/>
                </a:cxn>
                <a:cxn ang="0">
                  <a:pos x="46" y="14"/>
                </a:cxn>
                <a:cxn ang="0">
                  <a:pos x="52" y="14"/>
                </a:cxn>
                <a:cxn ang="0">
                  <a:pos x="59" y="7"/>
                </a:cxn>
                <a:cxn ang="0">
                  <a:pos x="78" y="0"/>
                </a:cxn>
                <a:cxn ang="0">
                  <a:pos x="92" y="0"/>
                </a:cxn>
                <a:cxn ang="0">
                  <a:pos x="111" y="0"/>
                </a:cxn>
                <a:cxn ang="0">
                  <a:pos x="131" y="7"/>
                </a:cxn>
                <a:cxn ang="0">
                  <a:pos x="144" y="7"/>
                </a:cxn>
                <a:cxn ang="0">
                  <a:pos x="151" y="14"/>
                </a:cxn>
                <a:cxn ang="0">
                  <a:pos x="164" y="14"/>
                </a:cxn>
                <a:cxn ang="0">
                  <a:pos x="170" y="20"/>
                </a:cxn>
                <a:cxn ang="0">
                  <a:pos x="184" y="33"/>
                </a:cxn>
                <a:cxn ang="0">
                  <a:pos x="190" y="46"/>
                </a:cxn>
                <a:cxn ang="0">
                  <a:pos x="197" y="60"/>
                </a:cxn>
                <a:cxn ang="0">
                  <a:pos x="203" y="66"/>
                </a:cxn>
                <a:cxn ang="0">
                  <a:pos x="203" y="92"/>
                </a:cxn>
                <a:cxn ang="0">
                  <a:pos x="210" y="112"/>
                </a:cxn>
                <a:cxn ang="0">
                  <a:pos x="210" y="132"/>
                </a:cxn>
                <a:cxn ang="0">
                  <a:pos x="203" y="151"/>
                </a:cxn>
                <a:cxn ang="0">
                  <a:pos x="197" y="171"/>
                </a:cxn>
                <a:cxn ang="0">
                  <a:pos x="190" y="191"/>
                </a:cxn>
                <a:cxn ang="0">
                  <a:pos x="177" y="197"/>
                </a:cxn>
                <a:cxn ang="0">
                  <a:pos x="170" y="204"/>
                </a:cxn>
                <a:cxn ang="0">
                  <a:pos x="157" y="217"/>
                </a:cxn>
                <a:cxn ang="0">
                  <a:pos x="151" y="217"/>
                </a:cxn>
                <a:cxn ang="0">
                  <a:pos x="138" y="224"/>
                </a:cxn>
                <a:cxn ang="0">
                  <a:pos x="131" y="224"/>
                </a:cxn>
                <a:cxn ang="0">
                  <a:pos x="111" y="230"/>
                </a:cxn>
              </a:cxnLst>
              <a:rect l="0" t="0" r="r" b="b"/>
              <a:pathLst>
                <a:path w="210" h="230">
                  <a:moveTo>
                    <a:pt x="105" y="230"/>
                  </a:moveTo>
                  <a:lnTo>
                    <a:pt x="105" y="230"/>
                  </a:lnTo>
                  <a:lnTo>
                    <a:pt x="92" y="230"/>
                  </a:lnTo>
                  <a:lnTo>
                    <a:pt x="85" y="230"/>
                  </a:lnTo>
                  <a:lnTo>
                    <a:pt x="72" y="224"/>
                  </a:lnTo>
                  <a:lnTo>
                    <a:pt x="65" y="224"/>
                  </a:lnTo>
                  <a:lnTo>
                    <a:pt x="52" y="217"/>
                  </a:lnTo>
                  <a:lnTo>
                    <a:pt x="46" y="217"/>
                  </a:lnTo>
                  <a:lnTo>
                    <a:pt x="46" y="211"/>
                  </a:lnTo>
                  <a:lnTo>
                    <a:pt x="33" y="204"/>
                  </a:lnTo>
                  <a:lnTo>
                    <a:pt x="26" y="197"/>
                  </a:lnTo>
                  <a:lnTo>
                    <a:pt x="26" y="197"/>
                  </a:lnTo>
                  <a:lnTo>
                    <a:pt x="19" y="191"/>
                  </a:lnTo>
                  <a:lnTo>
                    <a:pt x="19" y="184"/>
                  </a:lnTo>
                  <a:lnTo>
                    <a:pt x="13" y="184"/>
                  </a:lnTo>
                  <a:lnTo>
                    <a:pt x="6" y="171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0" y="151"/>
                  </a:lnTo>
                  <a:lnTo>
                    <a:pt x="0" y="138"/>
                  </a:lnTo>
                  <a:lnTo>
                    <a:pt x="0" y="125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6" y="73"/>
                  </a:lnTo>
                  <a:lnTo>
                    <a:pt x="6" y="60"/>
                  </a:lnTo>
                  <a:lnTo>
                    <a:pt x="13" y="46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33" y="27"/>
                  </a:lnTo>
                  <a:lnTo>
                    <a:pt x="33" y="20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2" y="14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72" y="7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24" y="0"/>
                  </a:lnTo>
                  <a:lnTo>
                    <a:pt x="131" y="7"/>
                  </a:lnTo>
                  <a:lnTo>
                    <a:pt x="138" y="7"/>
                  </a:lnTo>
                  <a:lnTo>
                    <a:pt x="144" y="7"/>
                  </a:lnTo>
                  <a:lnTo>
                    <a:pt x="151" y="7"/>
                  </a:lnTo>
                  <a:lnTo>
                    <a:pt x="151" y="14"/>
                  </a:lnTo>
                  <a:lnTo>
                    <a:pt x="157" y="14"/>
                  </a:lnTo>
                  <a:lnTo>
                    <a:pt x="164" y="14"/>
                  </a:lnTo>
                  <a:lnTo>
                    <a:pt x="164" y="20"/>
                  </a:lnTo>
                  <a:lnTo>
                    <a:pt x="170" y="20"/>
                  </a:lnTo>
                  <a:lnTo>
                    <a:pt x="177" y="27"/>
                  </a:lnTo>
                  <a:lnTo>
                    <a:pt x="184" y="33"/>
                  </a:lnTo>
                  <a:lnTo>
                    <a:pt x="184" y="40"/>
                  </a:lnTo>
                  <a:lnTo>
                    <a:pt x="190" y="46"/>
                  </a:lnTo>
                  <a:lnTo>
                    <a:pt x="197" y="53"/>
                  </a:lnTo>
                  <a:lnTo>
                    <a:pt x="197" y="60"/>
                  </a:lnTo>
                  <a:lnTo>
                    <a:pt x="197" y="60"/>
                  </a:lnTo>
                  <a:lnTo>
                    <a:pt x="203" y="66"/>
                  </a:lnTo>
                  <a:lnTo>
                    <a:pt x="203" y="79"/>
                  </a:lnTo>
                  <a:lnTo>
                    <a:pt x="203" y="92"/>
                  </a:lnTo>
                  <a:lnTo>
                    <a:pt x="210" y="105"/>
                  </a:lnTo>
                  <a:lnTo>
                    <a:pt x="210" y="112"/>
                  </a:lnTo>
                  <a:lnTo>
                    <a:pt x="210" y="125"/>
                  </a:lnTo>
                  <a:lnTo>
                    <a:pt x="210" y="132"/>
                  </a:lnTo>
                  <a:lnTo>
                    <a:pt x="203" y="138"/>
                  </a:lnTo>
                  <a:lnTo>
                    <a:pt x="203" y="151"/>
                  </a:lnTo>
                  <a:lnTo>
                    <a:pt x="203" y="158"/>
                  </a:lnTo>
                  <a:lnTo>
                    <a:pt x="197" y="171"/>
                  </a:lnTo>
                  <a:lnTo>
                    <a:pt x="190" y="178"/>
                  </a:lnTo>
                  <a:lnTo>
                    <a:pt x="190" y="191"/>
                  </a:lnTo>
                  <a:lnTo>
                    <a:pt x="184" y="191"/>
                  </a:lnTo>
                  <a:lnTo>
                    <a:pt x="177" y="197"/>
                  </a:lnTo>
                  <a:lnTo>
                    <a:pt x="177" y="204"/>
                  </a:lnTo>
                  <a:lnTo>
                    <a:pt x="170" y="204"/>
                  </a:lnTo>
                  <a:lnTo>
                    <a:pt x="164" y="211"/>
                  </a:lnTo>
                  <a:lnTo>
                    <a:pt x="157" y="217"/>
                  </a:lnTo>
                  <a:lnTo>
                    <a:pt x="157" y="217"/>
                  </a:lnTo>
                  <a:lnTo>
                    <a:pt x="151" y="217"/>
                  </a:lnTo>
                  <a:lnTo>
                    <a:pt x="144" y="224"/>
                  </a:lnTo>
                  <a:lnTo>
                    <a:pt x="138" y="224"/>
                  </a:lnTo>
                  <a:lnTo>
                    <a:pt x="138" y="224"/>
                  </a:lnTo>
                  <a:lnTo>
                    <a:pt x="131" y="224"/>
                  </a:lnTo>
                  <a:lnTo>
                    <a:pt x="124" y="230"/>
                  </a:lnTo>
                  <a:lnTo>
                    <a:pt x="111" y="230"/>
                  </a:lnTo>
                  <a:lnTo>
                    <a:pt x="105" y="23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-1425" y="2597"/>
              <a:ext cx="135" cy="233"/>
            </a:xfrm>
            <a:custGeom>
              <a:avLst/>
              <a:gdLst/>
              <a:ahLst/>
              <a:cxnLst>
                <a:cxn ang="0">
                  <a:pos x="53" y="170"/>
                </a:cxn>
                <a:cxn ang="0">
                  <a:pos x="66" y="170"/>
                </a:cxn>
                <a:cxn ang="0">
                  <a:pos x="72" y="170"/>
                </a:cxn>
                <a:cxn ang="0">
                  <a:pos x="79" y="164"/>
                </a:cxn>
                <a:cxn ang="0">
                  <a:pos x="86" y="157"/>
                </a:cxn>
                <a:cxn ang="0">
                  <a:pos x="92" y="144"/>
                </a:cxn>
                <a:cxn ang="0">
                  <a:pos x="99" y="131"/>
                </a:cxn>
                <a:cxn ang="0">
                  <a:pos x="99" y="118"/>
                </a:cxn>
                <a:cxn ang="0">
                  <a:pos x="99" y="85"/>
                </a:cxn>
                <a:cxn ang="0">
                  <a:pos x="99" y="59"/>
                </a:cxn>
                <a:cxn ang="0">
                  <a:pos x="99" y="46"/>
                </a:cxn>
                <a:cxn ang="0">
                  <a:pos x="92" y="33"/>
                </a:cxn>
                <a:cxn ang="0">
                  <a:pos x="86" y="19"/>
                </a:cxn>
                <a:cxn ang="0">
                  <a:pos x="79" y="13"/>
                </a:cxn>
                <a:cxn ang="0">
                  <a:pos x="72" y="13"/>
                </a:cxn>
                <a:cxn ang="0">
                  <a:pos x="66" y="6"/>
                </a:cxn>
                <a:cxn ang="0">
                  <a:pos x="53" y="0"/>
                </a:cxn>
                <a:cxn ang="0">
                  <a:pos x="40" y="6"/>
                </a:cxn>
                <a:cxn ang="0">
                  <a:pos x="33" y="6"/>
                </a:cxn>
                <a:cxn ang="0">
                  <a:pos x="20" y="13"/>
                </a:cxn>
                <a:cxn ang="0">
                  <a:pos x="13" y="26"/>
                </a:cxn>
                <a:cxn ang="0">
                  <a:pos x="7" y="39"/>
                </a:cxn>
                <a:cxn ang="0">
                  <a:pos x="7" y="52"/>
                </a:cxn>
                <a:cxn ang="0">
                  <a:pos x="0" y="72"/>
                </a:cxn>
                <a:cxn ang="0">
                  <a:pos x="0" y="105"/>
                </a:cxn>
                <a:cxn ang="0">
                  <a:pos x="7" y="124"/>
                </a:cxn>
                <a:cxn ang="0">
                  <a:pos x="7" y="138"/>
                </a:cxn>
                <a:cxn ang="0">
                  <a:pos x="13" y="151"/>
                </a:cxn>
                <a:cxn ang="0">
                  <a:pos x="20" y="157"/>
                </a:cxn>
                <a:cxn ang="0">
                  <a:pos x="26" y="164"/>
                </a:cxn>
                <a:cxn ang="0">
                  <a:pos x="33" y="170"/>
                </a:cxn>
                <a:cxn ang="0">
                  <a:pos x="46" y="170"/>
                </a:cxn>
              </a:cxnLst>
              <a:rect l="0" t="0" r="r" b="b"/>
              <a:pathLst>
                <a:path w="99" h="170">
                  <a:moveTo>
                    <a:pt x="53" y="170"/>
                  </a:moveTo>
                  <a:lnTo>
                    <a:pt x="53" y="170"/>
                  </a:lnTo>
                  <a:lnTo>
                    <a:pt x="59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2" y="170"/>
                  </a:lnTo>
                  <a:lnTo>
                    <a:pt x="72" y="164"/>
                  </a:lnTo>
                  <a:lnTo>
                    <a:pt x="79" y="164"/>
                  </a:lnTo>
                  <a:lnTo>
                    <a:pt x="79" y="157"/>
                  </a:lnTo>
                  <a:lnTo>
                    <a:pt x="86" y="157"/>
                  </a:lnTo>
                  <a:lnTo>
                    <a:pt x="86" y="151"/>
                  </a:lnTo>
                  <a:lnTo>
                    <a:pt x="92" y="144"/>
                  </a:lnTo>
                  <a:lnTo>
                    <a:pt x="92" y="138"/>
                  </a:lnTo>
                  <a:lnTo>
                    <a:pt x="99" y="131"/>
                  </a:lnTo>
                  <a:lnTo>
                    <a:pt x="99" y="124"/>
                  </a:lnTo>
                  <a:lnTo>
                    <a:pt x="99" y="118"/>
                  </a:lnTo>
                  <a:lnTo>
                    <a:pt x="99" y="105"/>
                  </a:lnTo>
                  <a:lnTo>
                    <a:pt x="99" y="85"/>
                  </a:lnTo>
                  <a:lnTo>
                    <a:pt x="99" y="72"/>
                  </a:lnTo>
                  <a:lnTo>
                    <a:pt x="99" y="59"/>
                  </a:lnTo>
                  <a:lnTo>
                    <a:pt x="99" y="52"/>
                  </a:lnTo>
                  <a:lnTo>
                    <a:pt x="99" y="46"/>
                  </a:lnTo>
                  <a:lnTo>
                    <a:pt x="92" y="39"/>
                  </a:lnTo>
                  <a:lnTo>
                    <a:pt x="92" y="33"/>
                  </a:lnTo>
                  <a:lnTo>
                    <a:pt x="86" y="26"/>
                  </a:lnTo>
                  <a:lnTo>
                    <a:pt x="86" y="19"/>
                  </a:lnTo>
                  <a:lnTo>
                    <a:pt x="79" y="19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2" y="13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6" y="13"/>
                  </a:lnTo>
                  <a:lnTo>
                    <a:pt x="20" y="13"/>
                  </a:lnTo>
                  <a:lnTo>
                    <a:pt x="20" y="19"/>
                  </a:lnTo>
                  <a:lnTo>
                    <a:pt x="13" y="26"/>
                  </a:lnTo>
                  <a:lnTo>
                    <a:pt x="13" y="33"/>
                  </a:lnTo>
                  <a:lnTo>
                    <a:pt x="7" y="39"/>
                  </a:lnTo>
                  <a:lnTo>
                    <a:pt x="7" y="46"/>
                  </a:lnTo>
                  <a:lnTo>
                    <a:pt x="7" y="52"/>
                  </a:lnTo>
                  <a:lnTo>
                    <a:pt x="0" y="59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0" y="105"/>
                  </a:lnTo>
                  <a:lnTo>
                    <a:pt x="0" y="118"/>
                  </a:lnTo>
                  <a:lnTo>
                    <a:pt x="7" y="124"/>
                  </a:lnTo>
                  <a:lnTo>
                    <a:pt x="7" y="131"/>
                  </a:lnTo>
                  <a:lnTo>
                    <a:pt x="7" y="138"/>
                  </a:lnTo>
                  <a:lnTo>
                    <a:pt x="13" y="144"/>
                  </a:lnTo>
                  <a:lnTo>
                    <a:pt x="13" y="151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33" y="170"/>
                  </a:lnTo>
                  <a:lnTo>
                    <a:pt x="40" y="170"/>
                  </a:lnTo>
                  <a:lnTo>
                    <a:pt x="46" y="170"/>
                  </a:lnTo>
                  <a:lnTo>
                    <a:pt x="53" y="17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-840" y="2103"/>
              <a:ext cx="287" cy="314"/>
            </a:xfrm>
            <a:custGeom>
              <a:avLst/>
              <a:gdLst/>
              <a:ahLst/>
              <a:cxnLst>
                <a:cxn ang="0">
                  <a:pos x="105" y="229"/>
                </a:cxn>
                <a:cxn ang="0">
                  <a:pos x="85" y="229"/>
                </a:cxn>
                <a:cxn ang="0">
                  <a:pos x="66" y="223"/>
                </a:cxn>
                <a:cxn ang="0">
                  <a:pos x="52" y="216"/>
                </a:cxn>
                <a:cxn ang="0">
                  <a:pos x="39" y="210"/>
                </a:cxn>
                <a:cxn ang="0">
                  <a:pos x="26" y="197"/>
                </a:cxn>
                <a:cxn ang="0">
                  <a:pos x="20" y="190"/>
                </a:cxn>
                <a:cxn ang="0">
                  <a:pos x="13" y="170"/>
                </a:cxn>
                <a:cxn ang="0">
                  <a:pos x="7" y="157"/>
                </a:cxn>
                <a:cxn ang="0">
                  <a:pos x="0" y="138"/>
                </a:cxn>
                <a:cxn ang="0">
                  <a:pos x="0" y="118"/>
                </a:cxn>
                <a:cxn ang="0">
                  <a:pos x="0" y="92"/>
                </a:cxn>
                <a:cxn ang="0">
                  <a:pos x="7" y="72"/>
                </a:cxn>
                <a:cxn ang="0">
                  <a:pos x="20" y="52"/>
                </a:cxn>
                <a:cxn ang="0">
                  <a:pos x="26" y="39"/>
                </a:cxn>
                <a:cxn ang="0">
                  <a:pos x="33" y="26"/>
                </a:cxn>
                <a:cxn ang="0">
                  <a:pos x="46" y="19"/>
                </a:cxn>
                <a:cxn ang="0">
                  <a:pos x="52" y="13"/>
                </a:cxn>
                <a:cxn ang="0">
                  <a:pos x="66" y="6"/>
                </a:cxn>
                <a:cxn ang="0">
                  <a:pos x="79" y="6"/>
                </a:cxn>
                <a:cxn ang="0">
                  <a:pos x="98" y="0"/>
                </a:cxn>
                <a:cxn ang="0">
                  <a:pos x="118" y="0"/>
                </a:cxn>
                <a:cxn ang="0">
                  <a:pos x="138" y="6"/>
                </a:cxn>
                <a:cxn ang="0">
                  <a:pos x="144" y="6"/>
                </a:cxn>
                <a:cxn ang="0">
                  <a:pos x="158" y="13"/>
                </a:cxn>
                <a:cxn ang="0">
                  <a:pos x="164" y="19"/>
                </a:cxn>
                <a:cxn ang="0">
                  <a:pos x="171" y="19"/>
                </a:cxn>
                <a:cxn ang="0">
                  <a:pos x="184" y="32"/>
                </a:cxn>
                <a:cxn ang="0">
                  <a:pos x="197" y="46"/>
                </a:cxn>
                <a:cxn ang="0">
                  <a:pos x="197" y="59"/>
                </a:cxn>
                <a:cxn ang="0">
                  <a:pos x="203" y="72"/>
                </a:cxn>
                <a:cxn ang="0">
                  <a:pos x="210" y="92"/>
                </a:cxn>
                <a:cxn ang="0">
                  <a:pos x="210" y="118"/>
                </a:cxn>
                <a:cxn ang="0">
                  <a:pos x="210" y="131"/>
                </a:cxn>
                <a:cxn ang="0">
                  <a:pos x="210" y="151"/>
                </a:cxn>
                <a:cxn ang="0">
                  <a:pos x="203" y="170"/>
                </a:cxn>
                <a:cxn ang="0">
                  <a:pos x="190" y="190"/>
                </a:cxn>
                <a:cxn ang="0">
                  <a:pos x="184" y="197"/>
                </a:cxn>
                <a:cxn ang="0">
                  <a:pos x="177" y="210"/>
                </a:cxn>
                <a:cxn ang="0">
                  <a:pos x="164" y="216"/>
                </a:cxn>
                <a:cxn ang="0">
                  <a:pos x="151" y="223"/>
                </a:cxn>
                <a:cxn ang="0">
                  <a:pos x="144" y="223"/>
                </a:cxn>
                <a:cxn ang="0">
                  <a:pos x="131" y="229"/>
                </a:cxn>
                <a:cxn ang="0">
                  <a:pos x="118" y="229"/>
                </a:cxn>
              </a:cxnLst>
              <a:rect l="0" t="0" r="r" b="b"/>
              <a:pathLst>
                <a:path w="210" h="229">
                  <a:moveTo>
                    <a:pt x="105" y="229"/>
                  </a:moveTo>
                  <a:lnTo>
                    <a:pt x="105" y="229"/>
                  </a:lnTo>
                  <a:lnTo>
                    <a:pt x="98" y="229"/>
                  </a:lnTo>
                  <a:lnTo>
                    <a:pt x="85" y="229"/>
                  </a:lnTo>
                  <a:lnTo>
                    <a:pt x="79" y="229"/>
                  </a:lnTo>
                  <a:lnTo>
                    <a:pt x="66" y="223"/>
                  </a:lnTo>
                  <a:lnTo>
                    <a:pt x="59" y="223"/>
                  </a:lnTo>
                  <a:lnTo>
                    <a:pt x="52" y="216"/>
                  </a:lnTo>
                  <a:lnTo>
                    <a:pt x="46" y="216"/>
                  </a:lnTo>
                  <a:lnTo>
                    <a:pt x="39" y="210"/>
                  </a:lnTo>
                  <a:lnTo>
                    <a:pt x="33" y="203"/>
                  </a:lnTo>
                  <a:lnTo>
                    <a:pt x="26" y="197"/>
                  </a:lnTo>
                  <a:lnTo>
                    <a:pt x="26" y="190"/>
                  </a:lnTo>
                  <a:lnTo>
                    <a:pt x="20" y="190"/>
                  </a:lnTo>
                  <a:lnTo>
                    <a:pt x="20" y="183"/>
                  </a:lnTo>
                  <a:lnTo>
                    <a:pt x="13" y="170"/>
                  </a:lnTo>
                  <a:lnTo>
                    <a:pt x="7" y="164"/>
                  </a:lnTo>
                  <a:lnTo>
                    <a:pt x="7" y="157"/>
                  </a:lnTo>
                  <a:lnTo>
                    <a:pt x="7" y="151"/>
                  </a:lnTo>
                  <a:lnTo>
                    <a:pt x="0" y="138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7" y="85"/>
                  </a:lnTo>
                  <a:lnTo>
                    <a:pt x="7" y="72"/>
                  </a:lnTo>
                  <a:lnTo>
                    <a:pt x="13" y="59"/>
                  </a:lnTo>
                  <a:lnTo>
                    <a:pt x="20" y="52"/>
                  </a:lnTo>
                  <a:lnTo>
                    <a:pt x="20" y="39"/>
                  </a:lnTo>
                  <a:lnTo>
                    <a:pt x="26" y="39"/>
                  </a:lnTo>
                  <a:lnTo>
                    <a:pt x="26" y="32"/>
                  </a:lnTo>
                  <a:lnTo>
                    <a:pt x="33" y="26"/>
                  </a:lnTo>
                  <a:lnTo>
                    <a:pt x="39" y="26"/>
                  </a:lnTo>
                  <a:lnTo>
                    <a:pt x="46" y="19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9" y="13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9" y="6"/>
                  </a:lnTo>
                  <a:lnTo>
                    <a:pt x="85" y="6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25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1" y="13"/>
                  </a:lnTo>
                  <a:lnTo>
                    <a:pt x="158" y="13"/>
                  </a:lnTo>
                  <a:lnTo>
                    <a:pt x="158" y="13"/>
                  </a:lnTo>
                  <a:lnTo>
                    <a:pt x="164" y="19"/>
                  </a:lnTo>
                  <a:lnTo>
                    <a:pt x="171" y="19"/>
                  </a:lnTo>
                  <a:lnTo>
                    <a:pt x="171" y="19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90" y="39"/>
                  </a:lnTo>
                  <a:lnTo>
                    <a:pt x="197" y="46"/>
                  </a:lnTo>
                  <a:lnTo>
                    <a:pt x="197" y="52"/>
                  </a:lnTo>
                  <a:lnTo>
                    <a:pt x="197" y="59"/>
                  </a:lnTo>
                  <a:lnTo>
                    <a:pt x="203" y="65"/>
                  </a:lnTo>
                  <a:lnTo>
                    <a:pt x="203" y="72"/>
                  </a:lnTo>
                  <a:lnTo>
                    <a:pt x="210" y="78"/>
                  </a:lnTo>
                  <a:lnTo>
                    <a:pt x="210" y="92"/>
                  </a:lnTo>
                  <a:lnTo>
                    <a:pt x="210" y="105"/>
                  </a:lnTo>
                  <a:lnTo>
                    <a:pt x="210" y="118"/>
                  </a:lnTo>
                  <a:lnTo>
                    <a:pt x="210" y="124"/>
                  </a:lnTo>
                  <a:lnTo>
                    <a:pt x="210" y="131"/>
                  </a:lnTo>
                  <a:lnTo>
                    <a:pt x="210" y="138"/>
                  </a:lnTo>
                  <a:lnTo>
                    <a:pt x="210" y="151"/>
                  </a:lnTo>
                  <a:lnTo>
                    <a:pt x="203" y="164"/>
                  </a:lnTo>
                  <a:lnTo>
                    <a:pt x="203" y="170"/>
                  </a:lnTo>
                  <a:lnTo>
                    <a:pt x="197" y="183"/>
                  </a:lnTo>
                  <a:lnTo>
                    <a:pt x="190" y="190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77" y="203"/>
                  </a:lnTo>
                  <a:lnTo>
                    <a:pt x="177" y="210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58" y="216"/>
                  </a:lnTo>
                  <a:lnTo>
                    <a:pt x="151" y="223"/>
                  </a:lnTo>
                  <a:lnTo>
                    <a:pt x="144" y="223"/>
                  </a:lnTo>
                  <a:lnTo>
                    <a:pt x="144" y="223"/>
                  </a:lnTo>
                  <a:lnTo>
                    <a:pt x="138" y="229"/>
                  </a:lnTo>
                  <a:lnTo>
                    <a:pt x="131" y="229"/>
                  </a:lnTo>
                  <a:lnTo>
                    <a:pt x="125" y="229"/>
                  </a:lnTo>
                  <a:lnTo>
                    <a:pt x="118" y="229"/>
                  </a:lnTo>
                  <a:lnTo>
                    <a:pt x="105" y="229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-1120" y="816"/>
              <a:ext cx="890" cy="1106"/>
            </a:xfrm>
            <a:custGeom>
              <a:avLst/>
              <a:gdLst/>
              <a:ahLst/>
              <a:cxnLst>
                <a:cxn ang="0">
                  <a:pos x="394" y="0"/>
                </a:cxn>
                <a:cxn ang="0">
                  <a:pos x="407" y="0"/>
                </a:cxn>
                <a:cxn ang="0">
                  <a:pos x="421" y="0"/>
                </a:cxn>
                <a:cxn ang="0">
                  <a:pos x="650" y="0"/>
                </a:cxn>
                <a:cxn ang="0">
                  <a:pos x="650" y="236"/>
                </a:cxn>
                <a:cxn ang="0">
                  <a:pos x="637" y="302"/>
                </a:cxn>
                <a:cxn ang="0">
                  <a:pos x="624" y="368"/>
                </a:cxn>
                <a:cxn ang="0">
                  <a:pos x="618" y="400"/>
                </a:cxn>
                <a:cxn ang="0">
                  <a:pos x="604" y="446"/>
                </a:cxn>
                <a:cxn ang="0">
                  <a:pos x="585" y="486"/>
                </a:cxn>
                <a:cxn ang="0">
                  <a:pos x="558" y="545"/>
                </a:cxn>
                <a:cxn ang="0">
                  <a:pos x="539" y="571"/>
                </a:cxn>
                <a:cxn ang="0">
                  <a:pos x="526" y="604"/>
                </a:cxn>
                <a:cxn ang="0">
                  <a:pos x="486" y="656"/>
                </a:cxn>
                <a:cxn ang="0">
                  <a:pos x="453" y="689"/>
                </a:cxn>
                <a:cxn ang="0">
                  <a:pos x="434" y="715"/>
                </a:cxn>
                <a:cxn ang="0">
                  <a:pos x="401" y="748"/>
                </a:cxn>
                <a:cxn ang="0">
                  <a:pos x="381" y="768"/>
                </a:cxn>
                <a:cxn ang="0">
                  <a:pos x="381" y="768"/>
                </a:cxn>
                <a:cxn ang="0">
                  <a:pos x="368" y="775"/>
                </a:cxn>
                <a:cxn ang="0">
                  <a:pos x="329" y="807"/>
                </a:cxn>
                <a:cxn ang="0">
                  <a:pos x="302" y="788"/>
                </a:cxn>
                <a:cxn ang="0">
                  <a:pos x="283" y="775"/>
                </a:cxn>
                <a:cxn ang="0">
                  <a:pos x="256" y="755"/>
                </a:cxn>
                <a:cxn ang="0">
                  <a:pos x="237" y="735"/>
                </a:cxn>
                <a:cxn ang="0">
                  <a:pos x="217" y="715"/>
                </a:cxn>
                <a:cxn ang="0">
                  <a:pos x="197" y="689"/>
                </a:cxn>
                <a:cxn ang="0">
                  <a:pos x="158" y="650"/>
                </a:cxn>
                <a:cxn ang="0">
                  <a:pos x="138" y="624"/>
                </a:cxn>
                <a:cxn ang="0">
                  <a:pos x="125" y="597"/>
                </a:cxn>
                <a:cxn ang="0">
                  <a:pos x="92" y="551"/>
                </a:cxn>
                <a:cxn ang="0">
                  <a:pos x="66" y="499"/>
                </a:cxn>
                <a:cxn ang="0">
                  <a:pos x="53" y="459"/>
                </a:cxn>
                <a:cxn ang="0">
                  <a:pos x="40" y="433"/>
                </a:cxn>
                <a:cxn ang="0">
                  <a:pos x="33" y="400"/>
                </a:cxn>
                <a:cxn ang="0">
                  <a:pos x="20" y="361"/>
                </a:cxn>
                <a:cxn ang="0">
                  <a:pos x="14" y="328"/>
                </a:cxn>
                <a:cxn ang="0">
                  <a:pos x="7" y="295"/>
                </a:cxn>
                <a:cxn ang="0">
                  <a:pos x="0" y="243"/>
                </a:cxn>
                <a:cxn ang="0">
                  <a:pos x="0" y="210"/>
                </a:cxn>
                <a:cxn ang="0">
                  <a:pos x="0" y="171"/>
                </a:cxn>
                <a:cxn ang="0">
                  <a:pos x="0" y="125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89" y="0"/>
                </a:cxn>
                <a:cxn ang="0">
                  <a:pos x="394" y="0"/>
                </a:cxn>
              </a:cxnLst>
              <a:rect l="0" t="0" r="r" b="b"/>
              <a:pathLst>
                <a:path w="650" h="807">
                  <a:moveTo>
                    <a:pt x="394" y="0"/>
                  </a:moveTo>
                  <a:lnTo>
                    <a:pt x="394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14" y="0"/>
                  </a:lnTo>
                  <a:lnTo>
                    <a:pt x="421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0" y="203"/>
                  </a:lnTo>
                  <a:lnTo>
                    <a:pt x="650" y="236"/>
                  </a:lnTo>
                  <a:lnTo>
                    <a:pt x="644" y="269"/>
                  </a:lnTo>
                  <a:lnTo>
                    <a:pt x="637" y="302"/>
                  </a:lnTo>
                  <a:lnTo>
                    <a:pt x="637" y="335"/>
                  </a:lnTo>
                  <a:lnTo>
                    <a:pt x="624" y="368"/>
                  </a:lnTo>
                  <a:lnTo>
                    <a:pt x="624" y="381"/>
                  </a:lnTo>
                  <a:lnTo>
                    <a:pt x="618" y="400"/>
                  </a:lnTo>
                  <a:lnTo>
                    <a:pt x="611" y="427"/>
                  </a:lnTo>
                  <a:lnTo>
                    <a:pt x="604" y="446"/>
                  </a:lnTo>
                  <a:lnTo>
                    <a:pt x="598" y="459"/>
                  </a:lnTo>
                  <a:lnTo>
                    <a:pt x="585" y="486"/>
                  </a:lnTo>
                  <a:lnTo>
                    <a:pt x="572" y="519"/>
                  </a:lnTo>
                  <a:lnTo>
                    <a:pt x="558" y="545"/>
                  </a:lnTo>
                  <a:lnTo>
                    <a:pt x="552" y="558"/>
                  </a:lnTo>
                  <a:lnTo>
                    <a:pt x="539" y="571"/>
                  </a:lnTo>
                  <a:lnTo>
                    <a:pt x="532" y="584"/>
                  </a:lnTo>
                  <a:lnTo>
                    <a:pt x="526" y="604"/>
                  </a:lnTo>
                  <a:lnTo>
                    <a:pt x="506" y="630"/>
                  </a:lnTo>
                  <a:lnTo>
                    <a:pt x="486" y="656"/>
                  </a:lnTo>
                  <a:lnTo>
                    <a:pt x="467" y="683"/>
                  </a:lnTo>
                  <a:lnTo>
                    <a:pt x="453" y="689"/>
                  </a:lnTo>
                  <a:lnTo>
                    <a:pt x="447" y="702"/>
                  </a:lnTo>
                  <a:lnTo>
                    <a:pt x="434" y="715"/>
                  </a:lnTo>
                  <a:lnTo>
                    <a:pt x="427" y="722"/>
                  </a:lnTo>
                  <a:lnTo>
                    <a:pt x="401" y="748"/>
                  </a:lnTo>
                  <a:lnTo>
                    <a:pt x="381" y="761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68" y="775"/>
                  </a:lnTo>
                  <a:lnTo>
                    <a:pt x="355" y="788"/>
                  </a:lnTo>
                  <a:lnTo>
                    <a:pt x="329" y="807"/>
                  </a:lnTo>
                  <a:lnTo>
                    <a:pt x="316" y="801"/>
                  </a:lnTo>
                  <a:lnTo>
                    <a:pt x="302" y="788"/>
                  </a:lnTo>
                  <a:lnTo>
                    <a:pt x="289" y="781"/>
                  </a:lnTo>
                  <a:lnTo>
                    <a:pt x="283" y="775"/>
                  </a:lnTo>
                  <a:lnTo>
                    <a:pt x="270" y="761"/>
                  </a:lnTo>
                  <a:lnTo>
                    <a:pt x="256" y="755"/>
                  </a:lnTo>
                  <a:lnTo>
                    <a:pt x="250" y="742"/>
                  </a:lnTo>
                  <a:lnTo>
                    <a:pt x="237" y="735"/>
                  </a:lnTo>
                  <a:lnTo>
                    <a:pt x="224" y="722"/>
                  </a:lnTo>
                  <a:lnTo>
                    <a:pt x="217" y="715"/>
                  </a:lnTo>
                  <a:lnTo>
                    <a:pt x="204" y="702"/>
                  </a:lnTo>
                  <a:lnTo>
                    <a:pt x="197" y="689"/>
                  </a:lnTo>
                  <a:lnTo>
                    <a:pt x="178" y="670"/>
                  </a:lnTo>
                  <a:lnTo>
                    <a:pt x="158" y="650"/>
                  </a:lnTo>
                  <a:lnTo>
                    <a:pt x="151" y="637"/>
                  </a:lnTo>
                  <a:lnTo>
                    <a:pt x="138" y="624"/>
                  </a:lnTo>
                  <a:lnTo>
                    <a:pt x="132" y="610"/>
                  </a:lnTo>
                  <a:lnTo>
                    <a:pt x="125" y="597"/>
                  </a:lnTo>
                  <a:lnTo>
                    <a:pt x="105" y="578"/>
                  </a:lnTo>
                  <a:lnTo>
                    <a:pt x="92" y="551"/>
                  </a:lnTo>
                  <a:lnTo>
                    <a:pt x="79" y="525"/>
                  </a:lnTo>
                  <a:lnTo>
                    <a:pt x="66" y="499"/>
                  </a:lnTo>
                  <a:lnTo>
                    <a:pt x="60" y="473"/>
                  </a:lnTo>
                  <a:lnTo>
                    <a:pt x="53" y="459"/>
                  </a:lnTo>
                  <a:lnTo>
                    <a:pt x="46" y="446"/>
                  </a:lnTo>
                  <a:lnTo>
                    <a:pt x="40" y="433"/>
                  </a:lnTo>
                  <a:lnTo>
                    <a:pt x="33" y="413"/>
                  </a:lnTo>
                  <a:lnTo>
                    <a:pt x="33" y="400"/>
                  </a:lnTo>
                  <a:lnTo>
                    <a:pt x="27" y="381"/>
                  </a:lnTo>
                  <a:lnTo>
                    <a:pt x="20" y="361"/>
                  </a:lnTo>
                  <a:lnTo>
                    <a:pt x="20" y="348"/>
                  </a:lnTo>
                  <a:lnTo>
                    <a:pt x="14" y="328"/>
                  </a:lnTo>
                  <a:lnTo>
                    <a:pt x="14" y="315"/>
                  </a:lnTo>
                  <a:lnTo>
                    <a:pt x="7" y="295"/>
                  </a:lnTo>
                  <a:lnTo>
                    <a:pt x="7" y="276"/>
                  </a:lnTo>
                  <a:lnTo>
                    <a:pt x="0" y="243"/>
                  </a:lnTo>
                  <a:lnTo>
                    <a:pt x="0" y="223"/>
                  </a:lnTo>
                  <a:lnTo>
                    <a:pt x="0" y="210"/>
                  </a:lnTo>
                  <a:lnTo>
                    <a:pt x="0" y="190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0" y="125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-984" y="3514"/>
              <a:ext cx="539" cy="2438"/>
            </a:xfrm>
            <a:custGeom>
              <a:avLst/>
              <a:gdLst/>
              <a:ahLst/>
              <a:cxnLst>
                <a:cxn ang="0">
                  <a:pos x="0" y="1779"/>
                </a:cxn>
                <a:cxn ang="0">
                  <a:pos x="0" y="1779"/>
                </a:cxn>
                <a:cxn ang="0">
                  <a:pos x="394" y="1779"/>
                </a:cxn>
                <a:cxn ang="0">
                  <a:pos x="394" y="33"/>
                </a:cxn>
                <a:cxn ang="0">
                  <a:pos x="381" y="27"/>
                </a:cxn>
                <a:cxn ang="0">
                  <a:pos x="368" y="20"/>
                </a:cxn>
                <a:cxn ang="0">
                  <a:pos x="348" y="13"/>
                </a:cxn>
                <a:cxn ang="0">
                  <a:pos x="335" y="7"/>
                </a:cxn>
                <a:cxn ang="0">
                  <a:pos x="322" y="7"/>
                </a:cxn>
                <a:cxn ang="0">
                  <a:pos x="302" y="0"/>
                </a:cxn>
                <a:cxn ang="0">
                  <a:pos x="282" y="0"/>
                </a:cxn>
                <a:cxn ang="0">
                  <a:pos x="276" y="0"/>
                </a:cxn>
                <a:cxn ang="0">
                  <a:pos x="269" y="0"/>
                </a:cxn>
                <a:cxn ang="0">
                  <a:pos x="256" y="0"/>
                </a:cxn>
                <a:cxn ang="0">
                  <a:pos x="249" y="0"/>
                </a:cxn>
                <a:cxn ang="0">
                  <a:pos x="236" y="0"/>
                </a:cxn>
                <a:cxn ang="0">
                  <a:pos x="230" y="7"/>
                </a:cxn>
                <a:cxn ang="0">
                  <a:pos x="210" y="7"/>
                </a:cxn>
                <a:cxn ang="0">
                  <a:pos x="197" y="13"/>
                </a:cxn>
                <a:cxn ang="0">
                  <a:pos x="184" y="13"/>
                </a:cxn>
                <a:cxn ang="0">
                  <a:pos x="184" y="13"/>
                </a:cxn>
                <a:cxn ang="0">
                  <a:pos x="177" y="13"/>
                </a:cxn>
                <a:cxn ang="0">
                  <a:pos x="171" y="20"/>
                </a:cxn>
                <a:cxn ang="0">
                  <a:pos x="157" y="20"/>
                </a:cxn>
                <a:cxn ang="0">
                  <a:pos x="151" y="27"/>
                </a:cxn>
                <a:cxn ang="0">
                  <a:pos x="138" y="33"/>
                </a:cxn>
                <a:cxn ang="0">
                  <a:pos x="131" y="33"/>
                </a:cxn>
                <a:cxn ang="0">
                  <a:pos x="125" y="40"/>
                </a:cxn>
                <a:cxn ang="0">
                  <a:pos x="112" y="46"/>
                </a:cxn>
                <a:cxn ang="0">
                  <a:pos x="105" y="53"/>
                </a:cxn>
                <a:cxn ang="0">
                  <a:pos x="98" y="59"/>
                </a:cxn>
                <a:cxn ang="0">
                  <a:pos x="85" y="66"/>
                </a:cxn>
                <a:cxn ang="0">
                  <a:pos x="79" y="66"/>
                </a:cxn>
                <a:cxn ang="0">
                  <a:pos x="72" y="73"/>
                </a:cxn>
                <a:cxn ang="0">
                  <a:pos x="66" y="86"/>
                </a:cxn>
                <a:cxn ang="0">
                  <a:pos x="59" y="92"/>
                </a:cxn>
                <a:cxn ang="0">
                  <a:pos x="52" y="99"/>
                </a:cxn>
                <a:cxn ang="0">
                  <a:pos x="33" y="112"/>
                </a:cxn>
                <a:cxn ang="0">
                  <a:pos x="26" y="118"/>
                </a:cxn>
                <a:cxn ang="0">
                  <a:pos x="20" y="125"/>
                </a:cxn>
                <a:cxn ang="0">
                  <a:pos x="13" y="138"/>
                </a:cxn>
                <a:cxn ang="0">
                  <a:pos x="6" y="145"/>
                </a:cxn>
                <a:cxn ang="0">
                  <a:pos x="6" y="151"/>
                </a:cxn>
                <a:cxn ang="0">
                  <a:pos x="0" y="164"/>
                </a:cxn>
                <a:cxn ang="0">
                  <a:pos x="0" y="1779"/>
                </a:cxn>
              </a:cxnLst>
              <a:rect l="0" t="0" r="r" b="b"/>
              <a:pathLst>
                <a:path w="394" h="1779">
                  <a:moveTo>
                    <a:pt x="0" y="1779"/>
                  </a:moveTo>
                  <a:lnTo>
                    <a:pt x="0" y="1779"/>
                  </a:lnTo>
                  <a:lnTo>
                    <a:pt x="394" y="1779"/>
                  </a:lnTo>
                  <a:lnTo>
                    <a:pt x="394" y="33"/>
                  </a:lnTo>
                  <a:lnTo>
                    <a:pt x="381" y="27"/>
                  </a:lnTo>
                  <a:lnTo>
                    <a:pt x="368" y="20"/>
                  </a:lnTo>
                  <a:lnTo>
                    <a:pt x="348" y="13"/>
                  </a:lnTo>
                  <a:lnTo>
                    <a:pt x="335" y="7"/>
                  </a:lnTo>
                  <a:lnTo>
                    <a:pt x="322" y="7"/>
                  </a:lnTo>
                  <a:lnTo>
                    <a:pt x="302" y="0"/>
                  </a:lnTo>
                  <a:lnTo>
                    <a:pt x="282" y="0"/>
                  </a:lnTo>
                  <a:lnTo>
                    <a:pt x="276" y="0"/>
                  </a:lnTo>
                  <a:lnTo>
                    <a:pt x="269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36" y="0"/>
                  </a:lnTo>
                  <a:lnTo>
                    <a:pt x="230" y="7"/>
                  </a:lnTo>
                  <a:lnTo>
                    <a:pt x="210" y="7"/>
                  </a:lnTo>
                  <a:lnTo>
                    <a:pt x="197" y="13"/>
                  </a:lnTo>
                  <a:lnTo>
                    <a:pt x="184" y="13"/>
                  </a:lnTo>
                  <a:lnTo>
                    <a:pt x="184" y="13"/>
                  </a:lnTo>
                  <a:lnTo>
                    <a:pt x="177" y="13"/>
                  </a:lnTo>
                  <a:lnTo>
                    <a:pt x="171" y="20"/>
                  </a:lnTo>
                  <a:lnTo>
                    <a:pt x="157" y="20"/>
                  </a:lnTo>
                  <a:lnTo>
                    <a:pt x="151" y="27"/>
                  </a:lnTo>
                  <a:lnTo>
                    <a:pt x="138" y="33"/>
                  </a:lnTo>
                  <a:lnTo>
                    <a:pt x="131" y="33"/>
                  </a:lnTo>
                  <a:lnTo>
                    <a:pt x="125" y="40"/>
                  </a:lnTo>
                  <a:lnTo>
                    <a:pt x="112" y="46"/>
                  </a:lnTo>
                  <a:lnTo>
                    <a:pt x="105" y="53"/>
                  </a:lnTo>
                  <a:lnTo>
                    <a:pt x="98" y="59"/>
                  </a:lnTo>
                  <a:lnTo>
                    <a:pt x="85" y="66"/>
                  </a:lnTo>
                  <a:lnTo>
                    <a:pt x="79" y="66"/>
                  </a:lnTo>
                  <a:lnTo>
                    <a:pt x="72" y="73"/>
                  </a:lnTo>
                  <a:lnTo>
                    <a:pt x="66" y="86"/>
                  </a:lnTo>
                  <a:lnTo>
                    <a:pt x="59" y="92"/>
                  </a:lnTo>
                  <a:lnTo>
                    <a:pt x="52" y="99"/>
                  </a:lnTo>
                  <a:lnTo>
                    <a:pt x="33" y="112"/>
                  </a:lnTo>
                  <a:lnTo>
                    <a:pt x="26" y="118"/>
                  </a:lnTo>
                  <a:lnTo>
                    <a:pt x="20" y="125"/>
                  </a:lnTo>
                  <a:lnTo>
                    <a:pt x="13" y="138"/>
                  </a:lnTo>
                  <a:lnTo>
                    <a:pt x="6" y="145"/>
                  </a:lnTo>
                  <a:lnTo>
                    <a:pt x="6" y="151"/>
                  </a:lnTo>
                  <a:lnTo>
                    <a:pt x="0" y="164"/>
                  </a:lnTo>
                  <a:lnTo>
                    <a:pt x="0" y="1779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-966" y="3002"/>
              <a:ext cx="224" cy="315"/>
            </a:xfrm>
            <a:custGeom>
              <a:avLst/>
              <a:gdLst/>
              <a:ahLst/>
              <a:cxnLst>
                <a:cxn ang="0">
                  <a:pos x="85" y="223"/>
                </a:cxn>
                <a:cxn ang="0">
                  <a:pos x="72" y="217"/>
                </a:cxn>
                <a:cxn ang="0">
                  <a:pos x="59" y="210"/>
                </a:cxn>
                <a:cxn ang="0">
                  <a:pos x="39" y="191"/>
                </a:cxn>
                <a:cxn ang="0">
                  <a:pos x="7" y="158"/>
                </a:cxn>
                <a:cxn ang="0">
                  <a:pos x="26" y="164"/>
                </a:cxn>
                <a:cxn ang="0">
                  <a:pos x="39" y="164"/>
                </a:cxn>
                <a:cxn ang="0">
                  <a:pos x="46" y="164"/>
                </a:cxn>
                <a:cxn ang="0">
                  <a:pos x="46" y="151"/>
                </a:cxn>
                <a:cxn ang="0">
                  <a:pos x="39" y="145"/>
                </a:cxn>
                <a:cxn ang="0">
                  <a:pos x="33" y="131"/>
                </a:cxn>
                <a:cxn ang="0">
                  <a:pos x="26" y="125"/>
                </a:cxn>
                <a:cxn ang="0">
                  <a:pos x="7" y="112"/>
                </a:cxn>
                <a:cxn ang="0">
                  <a:pos x="7" y="105"/>
                </a:cxn>
                <a:cxn ang="0">
                  <a:pos x="20" y="99"/>
                </a:cxn>
                <a:cxn ang="0">
                  <a:pos x="26" y="92"/>
                </a:cxn>
                <a:cxn ang="0">
                  <a:pos x="26" y="79"/>
                </a:cxn>
                <a:cxn ang="0">
                  <a:pos x="20" y="66"/>
                </a:cxn>
                <a:cxn ang="0">
                  <a:pos x="20" y="59"/>
                </a:cxn>
                <a:cxn ang="0">
                  <a:pos x="33" y="59"/>
                </a:cxn>
                <a:cxn ang="0">
                  <a:pos x="39" y="59"/>
                </a:cxn>
                <a:cxn ang="0">
                  <a:pos x="46" y="46"/>
                </a:cxn>
                <a:cxn ang="0">
                  <a:pos x="46" y="40"/>
                </a:cxn>
                <a:cxn ang="0">
                  <a:pos x="46" y="13"/>
                </a:cxn>
                <a:cxn ang="0">
                  <a:pos x="53" y="13"/>
                </a:cxn>
                <a:cxn ang="0">
                  <a:pos x="66" y="33"/>
                </a:cxn>
                <a:cxn ang="0">
                  <a:pos x="85" y="66"/>
                </a:cxn>
                <a:cxn ang="0">
                  <a:pos x="99" y="79"/>
                </a:cxn>
                <a:cxn ang="0">
                  <a:pos x="105" y="79"/>
                </a:cxn>
                <a:cxn ang="0">
                  <a:pos x="112" y="79"/>
                </a:cxn>
                <a:cxn ang="0">
                  <a:pos x="118" y="92"/>
                </a:cxn>
                <a:cxn ang="0">
                  <a:pos x="125" y="112"/>
                </a:cxn>
                <a:cxn ang="0">
                  <a:pos x="131" y="131"/>
                </a:cxn>
                <a:cxn ang="0">
                  <a:pos x="144" y="138"/>
                </a:cxn>
                <a:cxn ang="0">
                  <a:pos x="151" y="138"/>
                </a:cxn>
                <a:cxn ang="0">
                  <a:pos x="164" y="131"/>
                </a:cxn>
                <a:cxn ang="0">
                  <a:pos x="164" y="158"/>
                </a:cxn>
                <a:cxn ang="0">
                  <a:pos x="151" y="184"/>
                </a:cxn>
                <a:cxn ang="0">
                  <a:pos x="144" y="204"/>
                </a:cxn>
                <a:cxn ang="0">
                  <a:pos x="131" y="217"/>
                </a:cxn>
                <a:cxn ang="0">
                  <a:pos x="118" y="230"/>
                </a:cxn>
                <a:cxn ang="0">
                  <a:pos x="105" y="230"/>
                </a:cxn>
                <a:cxn ang="0">
                  <a:pos x="99" y="184"/>
                </a:cxn>
                <a:cxn ang="0">
                  <a:pos x="92" y="145"/>
                </a:cxn>
                <a:cxn ang="0">
                  <a:pos x="79" y="105"/>
                </a:cxn>
                <a:cxn ang="0">
                  <a:pos x="59" y="59"/>
                </a:cxn>
                <a:cxn ang="0">
                  <a:pos x="79" y="125"/>
                </a:cxn>
                <a:cxn ang="0">
                  <a:pos x="85" y="151"/>
                </a:cxn>
                <a:cxn ang="0">
                  <a:pos x="92" y="177"/>
                </a:cxn>
                <a:cxn ang="0">
                  <a:pos x="92" y="223"/>
                </a:cxn>
              </a:cxnLst>
              <a:rect l="0" t="0" r="r" b="b"/>
              <a:pathLst>
                <a:path w="164" h="230">
                  <a:moveTo>
                    <a:pt x="92" y="223"/>
                  </a:moveTo>
                  <a:lnTo>
                    <a:pt x="92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79" y="223"/>
                  </a:lnTo>
                  <a:lnTo>
                    <a:pt x="72" y="217"/>
                  </a:lnTo>
                  <a:lnTo>
                    <a:pt x="66" y="217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46" y="204"/>
                  </a:lnTo>
                  <a:lnTo>
                    <a:pt x="39" y="197"/>
                  </a:lnTo>
                  <a:lnTo>
                    <a:pt x="39" y="191"/>
                  </a:lnTo>
                  <a:lnTo>
                    <a:pt x="26" y="177"/>
                  </a:lnTo>
                  <a:lnTo>
                    <a:pt x="20" y="171"/>
                  </a:lnTo>
                  <a:lnTo>
                    <a:pt x="7" y="158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46" y="164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39" y="145"/>
                  </a:lnTo>
                  <a:lnTo>
                    <a:pt x="39" y="145"/>
                  </a:lnTo>
                  <a:lnTo>
                    <a:pt x="39" y="138"/>
                  </a:lnTo>
                  <a:lnTo>
                    <a:pt x="33" y="138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20" y="118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85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20" y="72"/>
                  </a:lnTo>
                  <a:lnTo>
                    <a:pt x="20" y="66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33"/>
                  </a:lnTo>
                  <a:lnTo>
                    <a:pt x="46" y="26"/>
                  </a:lnTo>
                  <a:lnTo>
                    <a:pt x="46" y="13"/>
                  </a:lnTo>
                  <a:lnTo>
                    <a:pt x="46" y="7"/>
                  </a:lnTo>
                  <a:lnTo>
                    <a:pt x="46" y="0"/>
                  </a:lnTo>
                  <a:lnTo>
                    <a:pt x="53" y="13"/>
                  </a:lnTo>
                  <a:lnTo>
                    <a:pt x="53" y="20"/>
                  </a:lnTo>
                  <a:lnTo>
                    <a:pt x="59" y="26"/>
                  </a:lnTo>
                  <a:lnTo>
                    <a:pt x="66" y="33"/>
                  </a:lnTo>
                  <a:lnTo>
                    <a:pt x="72" y="40"/>
                  </a:lnTo>
                  <a:lnTo>
                    <a:pt x="79" y="53"/>
                  </a:lnTo>
                  <a:lnTo>
                    <a:pt x="85" y="66"/>
                  </a:lnTo>
                  <a:lnTo>
                    <a:pt x="92" y="66"/>
                  </a:lnTo>
                  <a:lnTo>
                    <a:pt x="92" y="72"/>
                  </a:lnTo>
                  <a:lnTo>
                    <a:pt x="99" y="79"/>
                  </a:lnTo>
                  <a:lnTo>
                    <a:pt x="99" y="79"/>
                  </a:lnTo>
                  <a:lnTo>
                    <a:pt x="105" y="79"/>
                  </a:lnTo>
                  <a:lnTo>
                    <a:pt x="105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8" y="79"/>
                  </a:lnTo>
                  <a:lnTo>
                    <a:pt x="118" y="72"/>
                  </a:lnTo>
                  <a:lnTo>
                    <a:pt x="118" y="92"/>
                  </a:lnTo>
                  <a:lnTo>
                    <a:pt x="118" y="99"/>
                  </a:lnTo>
                  <a:lnTo>
                    <a:pt x="125" y="105"/>
                  </a:lnTo>
                  <a:lnTo>
                    <a:pt x="125" y="112"/>
                  </a:lnTo>
                  <a:lnTo>
                    <a:pt x="125" y="118"/>
                  </a:lnTo>
                  <a:lnTo>
                    <a:pt x="131" y="125"/>
                  </a:lnTo>
                  <a:lnTo>
                    <a:pt x="131" y="131"/>
                  </a:lnTo>
                  <a:lnTo>
                    <a:pt x="138" y="131"/>
                  </a:lnTo>
                  <a:lnTo>
                    <a:pt x="138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51" y="138"/>
                  </a:lnTo>
                  <a:lnTo>
                    <a:pt x="151" y="138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31"/>
                  </a:lnTo>
                  <a:lnTo>
                    <a:pt x="164" y="131"/>
                  </a:lnTo>
                  <a:lnTo>
                    <a:pt x="164" y="145"/>
                  </a:lnTo>
                  <a:lnTo>
                    <a:pt x="164" y="158"/>
                  </a:lnTo>
                  <a:lnTo>
                    <a:pt x="158" y="171"/>
                  </a:lnTo>
                  <a:lnTo>
                    <a:pt x="158" y="177"/>
                  </a:lnTo>
                  <a:lnTo>
                    <a:pt x="151" y="184"/>
                  </a:lnTo>
                  <a:lnTo>
                    <a:pt x="151" y="191"/>
                  </a:lnTo>
                  <a:lnTo>
                    <a:pt x="144" y="197"/>
                  </a:lnTo>
                  <a:lnTo>
                    <a:pt x="144" y="204"/>
                  </a:lnTo>
                  <a:lnTo>
                    <a:pt x="138" y="210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25" y="223"/>
                  </a:lnTo>
                  <a:lnTo>
                    <a:pt x="118" y="223"/>
                  </a:lnTo>
                  <a:lnTo>
                    <a:pt x="118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05" y="230"/>
                  </a:lnTo>
                  <a:lnTo>
                    <a:pt x="105" y="230"/>
                  </a:lnTo>
                  <a:lnTo>
                    <a:pt x="105" y="210"/>
                  </a:lnTo>
                  <a:lnTo>
                    <a:pt x="99" y="184"/>
                  </a:lnTo>
                  <a:lnTo>
                    <a:pt x="99" y="171"/>
                  </a:lnTo>
                  <a:lnTo>
                    <a:pt x="99" y="158"/>
                  </a:lnTo>
                  <a:lnTo>
                    <a:pt x="92" y="145"/>
                  </a:lnTo>
                  <a:lnTo>
                    <a:pt x="92" y="131"/>
                  </a:lnTo>
                  <a:lnTo>
                    <a:pt x="85" y="118"/>
                  </a:lnTo>
                  <a:lnTo>
                    <a:pt x="79" y="105"/>
                  </a:lnTo>
                  <a:lnTo>
                    <a:pt x="72" y="79"/>
                  </a:lnTo>
                  <a:lnTo>
                    <a:pt x="66" y="66"/>
                  </a:lnTo>
                  <a:lnTo>
                    <a:pt x="59" y="59"/>
                  </a:lnTo>
                  <a:lnTo>
                    <a:pt x="72" y="92"/>
                  </a:lnTo>
                  <a:lnTo>
                    <a:pt x="79" y="105"/>
                  </a:lnTo>
                  <a:lnTo>
                    <a:pt x="79" y="125"/>
                  </a:lnTo>
                  <a:lnTo>
                    <a:pt x="85" y="138"/>
                  </a:lnTo>
                  <a:lnTo>
                    <a:pt x="85" y="145"/>
                  </a:lnTo>
                  <a:lnTo>
                    <a:pt x="85" y="151"/>
                  </a:lnTo>
                  <a:lnTo>
                    <a:pt x="85" y="158"/>
                  </a:lnTo>
                  <a:lnTo>
                    <a:pt x="92" y="171"/>
                  </a:lnTo>
                  <a:lnTo>
                    <a:pt x="92" y="177"/>
                  </a:lnTo>
                  <a:lnTo>
                    <a:pt x="92" y="191"/>
                  </a:lnTo>
                  <a:lnTo>
                    <a:pt x="92" y="210"/>
                  </a:lnTo>
                  <a:lnTo>
                    <a:pt x="92" y="223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-760" y="3587"/>
              <a:ext cx="252" cy="333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85" y="6"/>
                </a:cxn>
                <a:cxn ang="0">
                  <a:pos x="59" y="13"/>
                </a:cxn>
                <a:cxn ang="0">
                  <a:pos x="39" y="26"/>
                </a:cxn>
                <a:cxn ang="0">
                  <a:pos x="33" y="39"/>
                </a:cxn>
                <a:cxn ang="0">
                  <a:pos x="46" y="46"/>
                </a:cxn>
                <a:cxn ang="0">
                  <a:pos x="53" y="52"/>
                </a:cxn>
                <a:cxn ang="0">
                  <a:pos x="53" y="65"/>
                </a:cxn>
                <a:cxn ang="0">
                  <a:pos x="46" y="79"/>
                </a:cxn>
                <a:cxn ang="0">
                  <a:pos x="39" y="85"/>
                </a:cxn>
                <a:cxn ang="0">
                  <a:pos x="20" y="98"/>
                </a:cxn>
                <a:cxn ang="0">
                  <a:pos x="7" y="105"/>
                </a:cxn>
                <a:cxn ang="0">
                  <a:pos x="13" y="111"/>
                </a:cxn>
                <a:cxn ang="0">
                  <a:pos x="20" y="125"/>
                </a:cxn>
                <a:cxn ang="0">
                  <a:pos x="20" y="131"/>
                </a:cxn>
                <a:cxn ang="0">
                  <a:pos x="20" y="138"/>
                </a:cxn>
                <a:cxn ang="0">
                  <a:pos x="13" y="151"/>
                </a:cxn>
                <a:cxn ang="0">
                  <a:pos x="7" y="164"/>
                </a:cxn>
                <a:cxn ang="0">
                  <a:pos x="26" y="164"/>
                </a:cxn>
                <a:cxn ang="0">
                  <a:pos x="33" y="171"/>
                </a:cxn>
                <a:cxn ang="0">
                  <a:pos x="39" y="184"/>
                </a:cxn>
                <a:cxn ang="0">
                  <a:pos x="39" y="197"/>
                </a:cxn>
                <a:cxn ang="0">
                  <a:pos x="39" y="216"/>
                </a:cxn>
                <a:cxn ang="0">
                  <a:pos x="33" y="236"/>
                </a:cxn>
                <a:cxn ang="0">
                  <a:pos x="39" y="236"/>
                </a:cxn>
                <a:cxn ang="0">
                  <a:pos x="59" y="223"/>
                </a:cxn>
                <a:cxn ang="0">
                  <a:pos x="79" y="197"/>
                </a:cxn>
                <a:cxn ang="0">
                  <a:pos x="99" y="184"/>
                </a:cxn>
                <a:cxn ang="0">
                  <a:pos x="105" y="177"/>
                </a:cxn>
                <a:cxn ang="0">
                  <a:pos x="118" y="184"/>
                </a:cxn>
                <a:cxn ang="0">
                  <a:pos x="125" y="190"/>
                </a:cxn>
                <a:cxn ang="0">
                  <a:pos x="131" y="164"/>
                </a:cxn>
                <a:cxn ang="0">
                  <a:pos x="131" y="151"/>
                </a:cxn>
                <a:cxn ang="0">
                  <a:pos x="138" y="138"/>
                </a:cxn>
                <a:cxn ang="0">
                  <a:pos x="151" y="131"/>
                </a:cxn>
                <a:cxn ang="0">
                  <a:pos x="164" y="125"/>
                </a:cxn>
                <a:cxn ang="0">
                  <a:pos x="171" y="131"/>
                </a:cxn>
                <a:cxn ang="0">
                  <a:pos x="184" y="118"/>
                </a:cxn>
                <a:cxn ang="0">
                  <a:pos x="177" y="92"/>
                </a:cxn>
                <a:cxn ang="0">
                  <a:pos x="171" y="65"/>
                </a:cxn>
                <a:cxn ang="0">
                  <a:pos x="158" y="39"/>
                </a:cxn>
                <a:cxn ang="0">
                  <a:pos x="144" y="20"/>
                </a:cxn>
                <a:cxn ang="0">
                  <a:pos x="138" y="6"/>
                </a:cxn>
                <a:cxn ang="0">
                  <a:pos x="125" y="0"/>
                </a:cxn>
                <a:cxn ang="0">
                  <a:pos x="112" y="65"/>
                </a:cxn>
                <a:cxn ang="0">
                  <a:pos x="105" y="98"/>
                </a:cxn>
                <a:cxn ang="0">
                  <a:pos x="92" y="125"/>
                </a:cxn>
                <a:cxn ang="0">
                  <a:pos x="72" y="164"/>
                </a:cxn>
                <a:cxn ang="0">
                  <a:pos x="66" y="171"/>
                </a:cxn>
                <a:cxn ang="0">
                  <a:pos x="92" y="98"/>
                </a:cxn>
                <a:cxn ang="0">
                  <a:pos x="99" y="65"/>
                </a:cxn>
                <a:cxn ang="0">
                  <a:pos x="112" y="13"/>
                </a:cxn>
              </a:cxnLst>
              <a:rect l="0" t="0" r="r" b="b"/>
              <a:pathLst>
                <a:path w="184" h="243">
                  <a:moveTo>
                    <a:pt x="112" y="13"/>
                  </a:moveTo>
                  <a:lnTo>
                    <a:pt x="112" y="13"/>
                  </a:lnTo>
                  <a:lnTo>
                    <a:pt x="105" y="6"/>
                  </a:lnTo>
                  <a:lnTo>
                    <a:pt x="99" y="6"/>
                  </a:lnTo>
                  <a:lnTo>
                    <a:pt x="92" y="6"/>
                  </a:lnTo>
                  <a:lnTo>
                    <a:pt x="85" y="6"/>
                  </a:lnTo>
                  <a:lnTo>
                    <a:pt x="79" y="13"/>
                  </a:lnTo>
                  <a:lnTo>
                    <a:pt x="72" y="13"/>
                  </a:lnTo>
                  <a:lnTo>
                    <a:pt x="59" y="13"/>
                  </a:lnTo>
                  <a:lnTo>
                    <a:pt x="53" y="20"/>
                  </a:lnTo>
                  <a:lnTo>
                    <a:pt x="46" y="20"/>
                  </a:lnTo>
                  <a:lnTo>
                    <a:pt x="39" y="26"/>
                  </a:lnTo>
                  <a:lnTo>
                    <a:pt x="13" y="39"/>
                  </a:lnTo>
                  <a:lnTo>
                    <a:pt x="20" y="39"/>
                  </a:lnTo>
                  <a:lnTo>
                    <a:pt x="33" y="39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65"/>
                  </a:lnTo>
                  <a:lnTo>
                    <a:pt x="53" y="72"/>
                  </a:lnTo>
                  <a:lnTo>
                    <a:pt x="46" y="72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3" y="92"/>
                  </a:lnTo>
                  <a:lnTo>
                    <a:pt x="26" y="92"/>
                  </a:lnTo>
                  <a:lnTo>
                    <a:pt x="20" y="98"/>
                  </a:lnTo>
                  <a:lnTo>
                    <a:pt x="7" y="98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44"/>
                  </a:lnTo>
                  <a:lnTo>
                    <a:pt x="20" y="151"/>
                  </a:lnTo>
                  <a:lnTo>
                    <a:pt x="13" y="151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3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33" y="171"/>
                  </a:lnTo>
                  <a:lnTo>
                    <a:pt x="33" y="177"/>
                  </a:lnTo>
                  <a:lnTo>
                    <a:pt x="39" y="177"/>
                  </a:lnTo>
                  <a:lnTo>
                    <a:pt x="39" y="184"/>
                  </a:lnTo>
                  <a:lnTo>
                    <a:pt x="39" y="190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46" y="203"/>
                  </a:lnTo>
                  <a:lnTo>
                    <a:pt x="39" y="210"/>
                  </a:lnTo>
                  <a:lnTo>
                    <a:pt x="39" y="216"/>
                  </a:lnTo>
                  <a:lnTo>
                    <a:pt x="39" y="223"/>
                  </a:lnTo>
                  <a:lnTo>
                    <a:pt x="39" y="230"/>
                  </a:lnTo>
                  <a:lnTo>
                    <a:pt x="33" y="236"/>
                  </a:lnTo>
                  <a:lnTo>
                    <a:pt x="33" y="243"/>
                  </a:lnTo>
                  <a:lnTo>
                    <a:pt x="39" y="243"/>
                  </a:lnTo>
                  <a:lnTo>
                    <a:pt x="39" y="236"/>
                  </a:lnTo>
                  <a:lnTo>
                    <a:pt x="46" y="230"/>
                  </a:lnTo>
                  <a:lnTo>
                    <a:pt x="53" y="223"/>
                  </a:lnTo>
                  <a:lnTo>
                    <a:pt x="59" y="223"/>
                  </a:lnTo>
                  <a:lnTo>
                    <a:pt x="66" y="210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85" y="190"/>
                  </a:lnTo>
                  <a:lnTo>
                    <a:pt x="92" y="184"/>
                  </a:lnTo>
                  <a:lnTo>
                    <a:pt x="99" y="184"/>
                  </a:lnTo>
                  <a:lnTo>
                    <a:pt x="99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12" y="177"/>
                  </a:lnTo>
                  <a:lnTo>
                    <a:pt x="112" y="177"/>
                  </a:lnTo>
                  <a:lnTo>
                    <a:pt x="118" y="184"/>
                  </a:lnTo>
                  <a:lnTo>
                    <a:pt x="118" y="184"/>
                  </a:lnTo>
                  <a:lnTo>
                    <a:pt x="125" y="184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5" y="171"/>
                  </a:lnTo>
                  <a:lnTo>
                    <a:pt x="131" y="164"/>
                  </a:lnTo>
                  <a:lnTo>
                    <a:pt x="131" y="157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8" y="144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44" y="131"/>
                  </a:lnTo>
                  <a:lnTo>
                    <a:pt x="144" y="131"/>
                  </a:lnTo>
                  <a:lnTo>
                    <a:pt x="151" y="131"/>
                  </a:lnTo>
                  <a:lnTo>
                    <a:pt x="151" y="125"/>
                  </a:lnTo>
                  <a:lnTo>
                    <a:pt x="158" y="125"/>
                  </a:lnTo>
                  <a:lnTo>
                    <a:pt x="164" y="125"/>
                  </a:lnTo>
                  <a:lnTo>
                    <a:pt x="164" y="131"/>
                  </a:lnTo>
                  <a:lnTo>
                    <a:pt x="171" y="131"/>
                  </a:lnTo>
                  <a:lnTo>
                    <a:pt x="171" y="131"/>
                  </a:lnTo>
                  <a:lnTo>
                    <a:pt x="184" y="138"/>
                  </a:lnTo>
                  <a:lnTo>
                    <a:pt x="184" y="125"/>
                  </a:lnTo>
                  <a:lnTo>
                    <a:pt x="184" y="118"/>
                  </a:lnTo>
                  <a:lnTo>
                    <a:pt x="177" y="105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5"/>
                  </a:lnTo>
                  <a:lnTo>
                    <a:pt x="171" y="72"/>
                  </a:lnTo>
                  <a:lnTo>
                    <a:pt x="171" y="65"/>
                  </a:lnTo>
                  <a:lnTo>
                    <a:pt x="171" y="59"/>
                  </a:lnTo>
                  <a:lnTo>
                    <a:pt x="164" y="46"/>
                  </a:lnTo>
                  <a:lnTo>
                    <a:pt x="158" y="39"/>
                  </a:lnTo>
                  <a:lnTo>
                    <a:pt x="158" y="33"/>
                  </a:lnTo>
                  <a:lnTo>
                    <a:pt x="151" y="26"/>
                  </a:lnTo>
                  <a:lnTo>
                    <a:pt x="144" y="20"/>
                  </a:lnTo>
                  <a:lnTo>
                    <a:pt x="144" y="13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8" y="26"/>
                  </a:lnTo>
                  <a:lnTo>
                    <a:pt x="118" y="52"/>
                  </a:lnTo>
                  <a:lnTo>
                    <a:pt x="112" y="65"/>
                  </a:lnTo>
                  <a:lnTo>
                    <a:pt x="105" y="79"/>
                  </a:lnTo>
                  <a:lnTo>
                    <a:pt x="105" y="92"/>
                  </a:lnTo>
                  <a:lnTo>
                    <a:pt x="105" y="9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2" y="125"/>
                  </a:lnTo>
                  <a:lnTo>
                    <a:pt x="85" y="138"/>
                  </a:lnTo>
                  <a:lnTo>
                    <a:pt x="79" y="151"/>
                  </a:lnTo>
                  <a:lnTo>
                    <a:pt x="72" y="164"/>
                  </a:lnTo>
                  <a:lnTo>
                    <a:pt x="66" y="177"/>
                  </a:lnTo>
                  <a:lnTo>
                    <a:pt x="59" y="184"/>
                  </a:lnTo>
                  <a:lnTo>
                    <a:pt x="66" y="171"/>
                  </a:lnTo>
                  <a:lnTo>
                    <a:pt x="72" y="151"/>
                  </a:lnTo>
                  <a:lnTo>
                    <a:pt x="85" y="118"/>
                  </a:lnTo>
                  <a:lnTo>
                    <a:pt x="92" y="98"/>
                  </a:lnTo>
                  <a:lnTo>
                    <a:pt x="99" y="85"/>
                  </a:lnTo>
                  <a:lnTo>
                    <a:pt x="99" y="79"/>
                  </a:lnTo>
                  <a:lnTo>
                    <a:pt x="99" y="65"/>
                  </a:lnTo>
                  <a:lnTo>
                    <a:pt x="105" y="46"/>
                  </a:lnTo>
                  <a:lnTo>
                    <a:pt x="105" y="33"/>
                  </a:lnTo>
                  <a:lnTo>
                    <a:pt x="1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5" name="Oval 81"/>
            <p:cNvSpPr>
              <a:spLocks noChangeArrowheads="1"/>
            </p:cNvSpPr>
            <p:nvPr/>
          </p:nvSpPr>
          <p:spPr bwMode="auto">
            <a:xfrm>
              <a:off x="-850" y="3605"/>
              <a:ext cx="73" cy="7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6" name="Oval 82"/>
            <p:cNvSpPr>
              <a:spLocks noChangeArrowheads="1"/>
            </p:cNvSpPr>
            <p:nvPr/>
          </p:nvSpPr>
          <p:spPr bwMode="auto">
            <a:xfrm>
              <a:off x="-931" y="3380"/>
              <a:ext cx="73" cy="81"/>
            </a:xfrm>
            <a:prstGeom prst="ellipse">
              <a:avLst/>
            </a:pr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7" name="Oval 83"/>
            <p:cNvSpPr>
              <a:spLocks noChangeArrowheads="1"/>
            </p:cNvSpPr>
            <p:nvPr/>
          </p:nvSpPr>
          <p:spPr bwMode="auto">
            <a:xfrm>
              <a:off x="-805" y="3335"/>
              <a:ext cx="81" cy="81"/>
            </a:xfrm>
            <a:prstGeom prst="ellipse">
              <a:avLst/>
            </a:pr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-669" y="3181"/>
              <a:ext cx="197" cy="163"/>
            </a:xfrm>
            <a:custGeom>
              <a:avLst/>
              <a:gdLst/>
              <a:ahLst/>
              <a:cxnLst>
                <a:cxn ang="0">
                  <a:pos x="6" y="105"/>
                </a:cxn>
                <a:cxn ang="0">
                  <a:pos x="0" y="92"/>
                </a:cxn>
                <a:cxn ang="0">
                  <a:pos x="0" y="86"/>
                </a:cxn>
                <a:cxn ang="0">
                  <a:pos x="0" y="73"/>
                </a:cxn>
                <a:cxn ang="0">
                  <a:pos x="6" y="53"/>
                </a:cxn>
                <a:cxn ang="0">
                  <a:pos x="13" y="40"/>
                </a:cxn>
                <a:cxn ang="0">
                  <a:pos x="19" y="27"/>
                </a:cxn>
                <a:cxn ang="0">
                  <a:pos x="19" y="33"/>
                </a:cxn>
                <a:cxn ang="0">
                  <a:pos x="26" y="33"/>
                </a:cxn>
                <a:cxn ang="0">
                  <a:pos x="26" y="40"/>
                </a:cxn>
                <a:cxn ang="0">
                  <a:pos x="33" y="40"/>
                </a:cxn>
                <a:cxn ang="0">
                  <a:pos x="39" y="40"/>
                </a:cxn>
                <a:cxn ang="0">
                  <a:pos x="46" y="33"/>
                </a:cxn>
                <a:cxn ang="0">
                  <a:pos x="52" y="27"/>
                </a:cxn>
                <a:cxn ang="0">
                  <a:pos x="65" y="14"/>
                </a:cxn>
                <a:cxn ang="0">
                  <a:pos x="65" y="7"/>
                </a:cxn>
                <a:cxn ang="0">
                  <a:pos x="72" y="14"/>
                </a:cxn>
                <a:cxn ang="0">
                  <a:pos x="78" y="20"/>
                </a:cxn>
                <a:cxn ang="0">
                  <a:pos x="85" y="20"/>
                </a:cxn>
                <a:cxn ang="0">
                  <a:pos x="85" y="20"/>
                </a:cxn>
                <a:cxn ang="0">
                  <a:pos x="98" y="20"/>
                </a:cxn>
                <a:cxn ang="0">
                  <a:pos x="118" y="14"/>
                </a:cxn>
                <a:cxn ang="0">
                  <a:pos x="144" y="0"/>
                </a:cxn>
                <a:cxn ang="0">
                  <a:pos x="131" y="7"/>
                </a:cxn>
                <a:cxn ang="0">
                  <a:pos x="118" y="20"/>
                </a:cxn>
                <a:cxn ang="0">
                  <a:pos x="111" y="33"/>
                </a:cxn>
                <a:cxn ang="0">
                  <a:pos x="111" y="33"/>
                </a:cxn>
                <a:cxn ang="0">
                  <a:pos x="111" y="40"/>
                </a:cxn>
                <a:cxn ang="0">
                  <a:pos x="111" y="40"/>
                </a:cxn>
                <a:cxn ang="0">
                  <a:pos x="118" y="46"/>
                </a:cxn>
                <a:cxn ang="0">
                  <a:pos x="124" y="46"/>
                </a:cxn>
                <a:cxn ang="0">
                  <a:pos x="138" y="53"/>
                </a:cxn>
                <a:cxn ang="0">
                  <a:pos x="118" y="53"/>
                </a:cxn>
                <a:cxn ang="0">
                  <a:pos x="111" y="60"/>
                </a:cxn>
                <a:cxn ang="0">
                  <a:pos x="105" y="60"/>
                </a:cxn>
                <a:cxn ang="0">
                  <a:pos x="105" y="66"/>
                </a:cxn>
                <a:cxn ang="0">
                  <a:pos x="105" y="66"/>
                </a:cxn>
                <a:cxn ang="0">
                  <a:pos x="105" y="73"/>
                </a:cxn>
                <a:cxn ang="0">
                  <a:pos x="111" y="79"/>
                </a:cxn>
                <a:cxn ang="0">
                  <a:pos x="111" y="79"/>
                </a:cxn>
                <a:cxn ang="0">
                  <a:pos x="85" y="86"/>
                </a:cxn>
                <a:cxn ang="0">
                  <a:pos x="78" y="86"/>
                </a:cxn>
                <a:cxn ang="0">
                  <a:pos x="72" y="86"/>
                </a:cxn>
                <a:cxn ang="0">
                  <a:pos x="65" y="92"/>
                </a:cxn>
                <a:cxn ang="0">
                  <a:pos x="65" y="92"/>
                </a:cxn>
                <a:cxn ang="0">
                  <a:pos x="65" y="99"/>
                </a:cxn>
                <a:cxn ang="0">
                  <a:pos x="72" y="105"/>
                </a:cxn>
                <a:cxn ang="0">
                  <a:pos x="78" y="105"/>
                </a:cxn>
                <a:cxn ang="0">
                  <a:pos x="72" y="105"/>
                </a:cxn>
                <a:cxn ang="0">
                  <a:pos x="59" y="112"/>
                </a:cxn>
                <a:cxn ang="0">
                  <a:pos x="39" y="119"/>
                </a:cxn>
                <a:cxn ang="0">
                  <a:pos x="26" y="112"/>
                </a:cxn>
                <a:cxn ang="0">
                  <a:pos x="19" y="112"/>
                </a:cxn>
                <a:cxn ang="0">
                  <a:pos x="6" y="105"/>
                </a:cxn>
                <a:cxn ang="0">
                  <a:pos x="6" y="105"/>
                </a:cxn>
              </a:cxnLst>
              <a:rect l="0" t="0" r="r" b="b"/>
              <a:pathLst>
                <a:path w="144" h="119">
                  <a:moveTo>
                    <a:pt x="6" y="105"/>
                  </a:moveTo>
                  <a:lnTo>
                    <a:pt x="6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0"/>
                  </a:lnTo>
                  <a:lnTo>
                    <a:pt x="6" y="53"/>
                  </a:lnTo>
                  <a:lnTo>
                    <a:pt x="6" y="46"/>
                  </a:lnTo>
                  <a:lnTo>
                    <a:pt x="13" y="40"/>
                  </a:lnTo>
                  <a:lnTo>
                    <a:pt x="19" y="2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9" y="40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52" y="27"/>
                  </a:lnTo>
                  <a:lnTo>
                    <a:pt x="59" y="20"/>
                  </a:lnTo>
                  <a:lnTo>
                    <a:pt x="65" y="14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105" y="14"/>
                  </a:lnTo>
                  <a:lnTo>
                    <a:pt x="118" y="1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38" y="7"/>
                  </a:lnTo>
                  <a:lnTo>
                    <a:pt x="131" y="7"/>
                  </a:lnTo>
                  <a:lnTo>
                    <a:pt x="124" y="14"/>
                  </a:lnTo>
                  <a:lnTo>
                    <a:pt x="118" y="20"/>
                  </a:lnTo>
                  <a:lnTo>
                    <a:pt x="118" y="27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31" y="46"/>
                  </a:lnTo>
                  <a:lnTo>
                    <a:pt x="138" y="53"/>
                  </a:lnTo>
                  <a:lnTo>
                    <a:pt x="131" y="53"/>
                  </a:lnTo>
                  <a:lnTo>
                    <a:pt x="118" y="53"/>
                  </a:lnTo>
                  <a:lnTo>
                    <a:pt x="111" y="53"/>
                  </a:lnTo>
                  <a:lnTo>
                    <a:pt x="111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73"/>
                  </a:lnTo>
                  <a:lnTo>
                    <a:pt x="111" y="73"/>
                  </a:lnTo>
                  <a:lnTo>
                    <a:pt x="111" y="79"/>
                  </a:lnTo>
                  <a:lnTo>
                    <a:pt x="118" y="79"/>
                  </a:lnTo>
                  <a:lnTo>
                    <a:pt x="111" y="79"/>
                  </a:lnTo>
                  <a:lnTo>
                    <a:pt x="92" y="79"/>
                  </a:lnTo>
                  <a:lnTo>
                    <a:pt x="85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2" y="105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46" y="112"/>
                  </a:lnTo>
                  <a:lnTo>
                    <a:pt x="39" y="119"/>
                  </a:lnTo>
                  <a:lnTo>
                    <a:pt x="33" y="119"/>
                  </a:lnTo>
                  <a:lnTo>
                    <a:pt x="26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3" y="112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-777" y="4046"/>
              <a:ext cx="197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6" y="26"/>
                </a:cxn>
                <a:cxn ang="0">
                  <a:pos x="39" y="32"/>
                </a:cxn>
                <a:cxn ang="0">
                  <a:pos x="0" y="52"/>
                </a:cxn>
                <a:cxn ang="0">
                  <a:pos x="0" y="72"/>
                </a:cxn>
                <a:cxn ang="0">
                  <a:pos x="59" y="46"/>
                </a:cxn>
                <a:cxn ang="0">
                  <a:pos x="98" y="72"/>
                </a:cxn>
                <a:cxn ang="0">
                  <a:pos x="98" y="46"/>
                </a:cxn>
                <a:cxn ang="0">
                  <a:pos x="52" y="26"/>
                </a:cxn>
                <a:cxn ang="0">
                  <a:pos x="52" y="26"/>
                </a:cxn>
                <a:cxn ang="0">
                  <a:pos x="144" y="26"/>
                </a:cxn>
                <a:cxn ang="0">
                  <a:pos x="144" y="0"/>
                </a:cxn>
                <a:cxn ang="0">
                  <a:pos x="0" y="0"/>
                </a:cxn>
              </a:cxnLst>
              <a:rect l="0" t="0" r="r" b="b"/>
              <a:pathLst>
                <a:path w="144" h="72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39" y="3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59" y="46"/>
                  </a:lnTo>
                  <a:lnTo>
                    <a:pt x="98" y="72"/>
                  </a:lnTo>
                  <a:lnTo>
                    <a:pt x="98" y="4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144" y="26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-777" y="4208"/>
              <a:ext cx="143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66" y="19"/>
                </a:cxn>
                <a:cxn ang="0">
                  <a:pos x="72" y="19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9" y="26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39"/>
                </a:cxn>
                <a:cxn ang="0">
                  <a:pos x="79" y="39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105" y="46"/>
                </a:cxn>
                <a:cxn ang="0">
                  <a:pos x="98" y="46"/>
                </a:cxn>
                <a:cxn ang="0">
                  <a:pos x="98" y="39"/>
                </a:cxn>
                <a:cxn ang="0">
                  <a:pos x="98" y="33"/>
                </a:cxn>
                <a:cxn ang="0">
                  <a:pos x="98" y="33"/>
                </a:cxn>
                <a:cxn ang="0">
                  <a:pos x="98" y="26"/>
                </a:cxn>
                <a:cxn ang="0">
                  <a:pos x="92" y="26"/>
                </a:cxn>
                <a:cxn ang="0">
                  <a:pos x="92" y="19"/>
                </a:cxn>
                <a:cxn ang="0">
                  <a:pos x="98" y="19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46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2" y="19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9" y="26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105" y="46"/>
                  </a:lnTo>
                  <a:lnTo>
                    <a:pt x="98" y="46"/>
                  </a:lnTo>
                  <a:lnTo>
                    <a:pt x="98" y="39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26"/>
                  </a:lnTo>
                  <a:lnTo>
                    <a:pt x="92" y="26"/>
                  </a:lnTo>
                  <a:lnTo>
                    <a:pt x="92" y="19"/>
                  </a:lnTo>
                  <a:lnTo>
                    <a:pt x="98" y="19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-606" y="4334"/>
              <a:ext cx="26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9" y="19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-777" y="4334"/>
              <a:ext cx="134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98" y="19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98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98" y="19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-787" y="4423"/>
              <a:ext cx="153" cy="90"/>
            </a:xfrm>
            <a:custGeom>
              <a:avLst/>
              <a:gdLst/>
              <a:ahLst/>
              <a:cxnLst>
                <a:cxn ang="0">
                  <a:pos x="79" y="66"/>
                </a:cxn>
                <a:cxn ang="0">
                  <a:pos x="86" y="59"/>
                </a:cxn>
                <a:cxn ang="0">
                  <a:pos x="99" y="59"/>
                </a:cxn>
                <a:cxn ang="0">
                  <a:pos x="99" y="53"/>
                </a:cxn>
                <a:cxn ang="0">
                  <a:pos x="105" y="46"/>
                </a:cxn>
                <a:cxn ang="0">
                  <a:pos x="105" y="40"/>
                </a:cxn>
                <a:cxn ang="0">
                  <a:pos x="112" y="33"/>
                </a:cxn>
                <a:cxn ang="0">
                  <a:pos x="105" y="20"/>
                </a:cxn>
                <a:cxn ang="0">
                  <a:pos x="105" y="13"/>
                </a:cxn>
                <a:cxn ang="0">
                  <a:pos x="99" y="7"/>
                </a:cxn>
                <a:cxn ang="0">
                  <a:pos x="92" y="7"/>
                </a:cxn>
                <a:cxn ang="0">
                  <a:pos x="86" y="0"/>
                </a:cxn>
                <a:cxn ang="0">
                  <a:pos x="73" y="0"/>
                </a:cxn>
                <a:cxn ang="0">
                  <a:pos x="66" y="7"/>
                </a:cxn>
                <a:cxn ang="0">
                  <a:pos x="59" y="7"/>
                </a:cxn>
                <a:cxn ang="0">
                  <a:pos x="53" y="13"/>
                </a:cxn>
                <a:cxn ang="0">
                  <a:pos x="53" y="20"/>
                </a:cxn>
                <a:cxn ang="0">
                  <a:pos x="46" y="33"/>
                </a:cxn>
                <a:cxn ang="0">
                  <a:pos x="40" y="40"/>
                </a:cxn>
                <a:cxn ang="0">
                  <a:pos x="40" y="46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27" y="40"/>
                </a:cxn>
                <a:cxn ang="0">
                  <a:pos x="27" y="40"/>
                </a:cxn>
                <a:cxn ang="0">
                  <a:pos x="20" y="33"/>
                </a:cxn>
                <a:cxn ang="0">
                  <a:pos x="20" y="33"/>
                </a:cxn>
                <a:cxn ang="0">
                  <a:pos x="27" y="27"/>
                </a:cxn>
                <a:cxn ang="0">
                  <a:pos x="27" y="2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0" y="7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7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40"/>
                </a:cxn>
                <a:cxn ang="0">
                  <a:pos x="7" y="46"/>
                </a:cxn>
                <a:cxn ang="0">
                  <a:pos x="13" y="53"/>
                </a:cxn>
                <a:cxn ang="0">
                  <a:pos x="13" y="59"/>
                </a:cxn>
                <a:cxn ang="0">
                  <a:pos x="20" y="59"/>
                </a:cxn>
                <a:cxn ang="0">
                  <a:pos x="27" y="66"/>
                </a:cxn>
                <a:cxn ang="0">
                  <a:pos x="40" y="66"/>
                </a:cxn>
                <a:cxn ang="0">
                  <a:pos x="46" y="59"/>
                </a:cxn>
                <a:cxn ang="0">
                  <a:pos x="53" y="59"/>
                </a:cxn>
                <a:cxn ang="0">
                  <a:pos x="59" y="46"/>
                </a:cxn>
                <a:cxn ang="0">
                  <a:pos x="66" y="33"/>
                </a:cxn>
                <a:cxn ang="0">
                  <a:pos x="73" y="27"/>
                </a:cxn>
                <a:cxn ang="0">
                  <a:pos x="79" y="20"/>
                </a:cxn>
                <a:cxn ang="0">
                  <a:pos x="86" y="20"/>
                </a:cxn>
                <a:cxn ang="0">
                  <a:pos x="86" y="27"/>
                </a:cxn>
                <a:cxn ang="0">
                  <a:pos x="86" y="27"/>
                </a:cxn>
                <a:cxn ang="0">
                  <a:pos x="86" y="33"/>
                </a:cxn>
                <a:cxn ang="0">
                  <a:pos x="92" y="33"/>
                </a:cxn>
                <a:cxn ang="0">
                  <a:pos x="86" y="40"/>
                </a:cxn>
                <a:cxn ang="0">
                  <a:pos x="86" y="40"/>
                </a:cxn>
                <a:cxn ang="0">
                  <a:pos x="79" y="46"/>
                </a:cxn>
                <a:cxn ang="0">
                  <a:pos x="79" y="66"/>
                </a:cxn>
              </a:cxnLst>
              <a:rect l="0" t="0" r="r" b="b"/>
              <a:pathLst>
                <a:path w="112" h="66">
                  <a:moveTo>
                    <a:pt x="79" y="66"/>
                  </a:moveTo>
                  <a:lnTo>
                    <a:pt x="79" y="66"/>
                  </a:lnTo>
                  <a:lnTo>
                    <a:pt x="79" y="66"/>
                  </a:lnTo>
                  <a:lnTo>
                    <a:pt x="86" y="59"/>
                  </a:lnTo>
                  <a:lnTo>
                    <a:pt x="92" y="59"/>
                  </a:lnTo>
                  <a:lnTo>
                    <a:pt x="99" y="59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105" y="53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12" y="33"/>
                  </a:lnTo>
                  <a:lnTo>
                    <a:pt x="105" y="27"/>
                  </a:lnTo>
                  <a:lnTo>
                    <a:pt x="105" y="20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99" y="13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2" y="7"/>
                  </a:lnTo>
                  <a:lnTo>
                    <a:pt x="86" y="7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59" y="7"/>
                  </a:lnTo>
                  <a:lnTo>
                    <a:pt x="59" y="13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3" y="20"/>
                  </a:lnTo>
                  <a:lnTo>
                    <a:pt x="53" y="27"/>
                  </a:lnTo>
                  <a:lnTo>
                    <a:pt x="46" y="33"/>
                  </a:lnTo>
                  <a:lnTo>
                    <a:pt x="46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27" y="46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0" y="40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0"/>
                  </a:lnTo>
                  <a:lnTo>
                    <a:pt x="33" y="2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46"/>
                  </a:lnTo>
                  <a:lnTo>
                    <a:pt x="7" y="53"/>
                  </a:lnTo>
                  <a:lnTo>
                    <a:pt x="13" y="53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6" y="59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9" y="53"/>
                  </a:lnTo>
                  <a:lnTo>
                    <a:pt x="59" y="46"/>
                  </a:lnTo>
                  <a:lnTo>
                    <a:pt x="66" y="46"/>
                  </a:lnTo>
                  <a:lnTo>
                    <a:pt x="66" y="33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9" y="20"/>
                  </a:lnTo>
                  <a:lnTo>
                    <a:pt x="79" y="20"/>
                  </a:lnTo>
                  <a:lnTo>
                    <a:pt x="86" y="20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33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79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-777" y="4558"/>
              <a:ext cx="179" cy="63"/>
            </a:xfrm>
            <a:custGeom>
              <a:avLst/>
              <a:gdLst/>
              <a:ahLst/>
              <a:cxnLst>
                <a:cxn ang="0">
                  <a:pos x="98" y="13"/>
                </a:cxn>
                <a:cxn ang="0">
                  <a:pos x="98" y="13"/>
                </a:cxn>
                <a:cxn ang="0">
                  <a:pos x="98" y="0"/>
                </a:cxn>
                <a:cxn ang="0">
                  <a:pos x="85" y="0"/>
                </a:cxn>
                <a:cxn ang="0">
                  <a:pos x="85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20" y="46"/>
                </a:cxn>
                <a:cxn ang="0">
                  <a:pos x="20" y="39"/>
                </a:cxn>
                <a:cxn ang="0">
                  <a:pos x="20" y="39"/>
                </a:cxn>
                <a:cxn ang="0">
                  <a:pos x="20" y="39"/>
                </a:cxn>
                <a:cxn ang="0">
                  <a:pos x="20" y="33"/>
                </a:cxn>
                <a:cxn ang="0">
                  <a:pos x="20" y="33"/>
                </a:cxn>
                <a:cxn ang="0">
                  <a:pos x="26" y="33"/>
                </a:cxn>
                <a:cxn ang="0">
                  <a:pos x="26" y="33"/>
                </a:cxn>
                <a:cxn ang="0">
                  <a:pos x="85" y="33"/>
                </a:cxn>
                <a:cxn ang="0">
                  <a:pos x="85" y="46"/>
                </a:cxn>
                <a:cxn ang="0">
                  <a:pos x="98" y="46"/>
                </a:cxn>
                <a:cxn ang="0">
                  <a:pos x="98" y="33"/>
                </a:cxn>
                <a:cxn ang="0">
                  <a:pos x="131" y="33"/>
                </a:cxn>
                <a:cxn ang="0">
                  <a:pos x="131" y="13"/>
                </a:cxn>
                <a:cxn ang="0">
                  <a:pos x="98" y="13"/>
                </a:cxn>
              </a:cxnLst>
              <a:rect l="0" t="0" r="r" b="b"/>
              <a:pathLst>
                <a:path w="131" h="46">
                  <a:moveTo>
                    <a:pt x="98" y="13"/>
                  </a:moveTo>
                  <a:lnTo>
                    <a:pt x="98" y="1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85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85" y="33"/>
                  </a:lnTo>
                  <a:lnTo>
                    <a:pt x="85" y="46"/>
                  </a:lnTo>
                  <a:lnTo>
                    <a:pt x="98" y="46"/>
                  </a:lnTo>
                  <a:lnTo>
                    <a:pt x="98" y="33"/>
                  </a:lnTo>
                  <a:lnTo>
                    <a:pt x="131" y="33"/>
                  </a:lnTo>
                  <a:lnTo>
                    <a:pt x="131" y="13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-777" y="4667"/>
              <a:ext cx="179" cy="63"/>
            </a:xfrm>
            <a:custGeom>
              <a:avLst/>
              <a:gdLst/>
              <a:ahLst/>
              <a:cxnLst>
                <a:cxn ang="0">
                  <a:pos x="98" y="13"/>
                </a:cxn>
                <a:cxn ang="0">
                  <a:pos x="98" y="13"/>
                </a:cxn>
                <a:cxn ang="0">
                  <a:pos x="98" y="0"/>
                </a:cxn>
                <a:cxn ang="0">
                  <a:pos x="85" y="0"/>
                </a:cxn>
                <a:cxn ang="0">
                  <a:pos x="85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46"/>
                </a:cxn>
                <a:cxn ang="0">
                  <a:pos x="20" y="46"/>
                </a:cxn>
                <a:cxn ang="0">
                  <a:pos x="20" y="39"/>
                </a:cxn>
                <a:cxn ang="0">
                  <a:pos x="20" y="39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85" y="32"/>
                </a:cxn>
                <a:cxn ang="0">
                  <a:pos x="85" y="46"/>
                </a:cxn>
                <a:cxn ang="0">
                  <a:pos x="98" y="46"/>
                </a:cxn>
                <a:cxn ang="0">
                  <a:pos x="98" y="32"/>
                </a:cxn>
                <a:cxn ang="0">
                  <a:pos x="131" y="32"/>
                </a:cxn>
                <a:cxn ang="0">
                  <a:pos x="131" y="13"/>
                </a:cxn>
                <a:cxn ang="0">
                  <a:pos x="98" y="13"/>
                </a:cxn>
              </a:cxnLst>
              <a:rect l="0" t="0" r="r" b="b"/>
              <a:pathLst>
                <a:path w="131" h="46">
                  <a:moveTo>
                    <a:pt x="98" y="13"/>
                  </a:moveTo>
                  <a:lnTo>
                    <a:pt x="98" y="1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85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85" y="32"/>
                  </a:lnTo>
                  <a:lnTo>
                    <a:pt x="85" y="46"/>
                  </a:lnTo>
                  <a:lnTo>
                    <a:pt x="98" y="46"/>
                  </a:lnTo>
                  <a:lnTo>
                    <a:pt x="98" y="32"/>
                  </a:lnTo>
                  <a:lnTo>
                    <a:pt x="131" y="32"/>
                  </a:lnTo>
                  <a:lnTo>
                    <a:pt x="131" y="13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-787" y="4783"/>
              <a:ext cx="153" cy="8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7" y="39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7" y="52"/>
                </a:cxn>
                <a:cxn ang="0">
                  <a:pos x="13" y="52"/>
                </a:cxn>
                <a:cxn ang="0">
                  <a:pos x="13" y="5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7" y="59"/>
                </a:cxn>
                <a:cxn ang="0">
                  <a:pos x="33" y="59"/>
                </a:cxn>
                <a:cxn ang="0">
                  <a:pos x="40" y="59"/>
                </a:cxn>
                <a:cxn ang="0">
                  <a:pos x="73" y="59"/>
                </a:cxn>
                <a:cxn ang="0">
                  <a:pos x="79" y="59"/>
                </a:cxn>
                <a:cxn ang="0">
                  <a:pos x="86" y="59"/>
                </a:cxn>
                <a:cxn ang="0">
                  <a:pos x="86" y="59"/>
                </a:cxn>
                <a:cxn ang="0">
                  <a:pos x="92" y="59"/>
                </a:cxn>
                <a:cxn ang="0">
                  <a:pos x="92" y="59"/>
                </a:cxn>
                <a:cxn ang="0">
                  <a:pos x="92" y="59"/>
                </a:cxn>
                <a:cxn ang="0">
                  <a:pos x="99" y="59"/>
                </a:cxn>
                <a:cxn ang="0">
                  <a:pos x="99" y="52"/>
                </a:cxn>
                <a:cxn ang="0">
                  <a:pos x="105" y="52"/>
                </a:cxn>
                <a:cxn ang="0">
                  <a:pos x="105" y="46"/>
                </a:cxn>
                <a:cxn ang="0">
                  <a:pos x="105" y="46"/>
                </a:cxn>
                <a:cxn ang="0">
                  <a:pos x="105" y="39"/>
                </a:cxn>
                <a:cxn ang="0">
                  <a:pos x="105" y="33"/>
                </a:cxn>
                <a:cxn ang="0">
                  <a:pos x="112" y="33"/>
                </a:cxn>
                <a:cxn ang="0">
                  <a:pos x="105" y="26"/>
                </a:cxn>
                <a:cxn ang="0">
                  <a:pos x="105" y="20"/>
                </a:cxn>
                <a:cxn ang="0">
                  <a:pos x="105" y="20"/>
                </a:cxn>
                <a:cxn ang="0">
                  <a:pos x="105" y="13"/>
                </a:cxn>
                <a:cxn ang="0">
                  <a:pos x="105" y="13"/>
                </a:cxn>
                <a:cxn ang="0">
                  <a:pos x="99" y="7"/>
                </a:cxn>
                <a:cxn ang="0">
                  <a:pos x="99" y="7"/>
                </a:cxn>
                <a:cxn ang="0">
                  <a:pos x="92" y="7"/>
                </a:cxn>
                <a:cxn ang="0">
                  <a:pos x="92" y="0"/>
                </a:cxn>
                <a:cxn ang="0">
                  <a:pos x="86" y="0"/>
                </a:cxn>
                <a:cxn ang="0">
                  <a:pos x="79" y="0"/>
                </a:cxn>
                <a:cxn ang="0">
                  <a:pos x="73" y="0"/>
                </a:cxn>
                <a:cxn ang="0">
                  <a:pos x="40" y="0"/>
                </a:cxn>
              </a:cxnLst>
              <a:rect l="0" t="0" r="r" b="b"/>
              <a:pathLst>
                <a:path w="112" h="59">
                  <a:moveTo>
                    <a:pt x="40" y="0"/>
                  </a:move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7" y="39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52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7" y="59"/>
                  </a:lnTo>
                  <a:lnTo>
                    <a:pt x="33" y="59"/>
                  </a:lnTo>
                  <a:lnTo>
                    <a:pt x="40" y="59"/>
                  </a:lnTo>
                  <a:lnTo>
                    <a:pt x="73" y="59"/>
                  </a:lnTo>
                  <a:lnTo>
                    <a:pt x="79" y="59"/>
                  </a:lnTo>
                  <a:lnTo>
                    <a:pt x="86" y="59"/>
                  </a:lnTo>
                  <a:lnTo>
                    <a:pt x="86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9" y="59"/>
                  </a:lnTo>
                  <a:lnTo>
                    <a:pt x="99" y="52"/>
                  </a:lnTo>
                  <a:lnTo>
                    <a:pt x="105" y="52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05" y="39"/>
                  </a:lnTo>
                  <a:lnTo>
                    <a:pt x="105" y="33"/>
                  </a:lnTo>
                  <a:lnTo>
                    <a:pt x="112" y="33"/>
                  </a:lnTo>
                  <a:lnTo>
                    <a:pt x="105" y="26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2" y="7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-750" y="4811"/>
              <a:ext cx="81" cy="26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9" y="0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52" y="19"/>
                </a:cxn>
                <a:cxn ang="0">
                  <a:pos x="52" y="19"/>
                </a:cxn>
                <a:cxn ang="0">
                  <a:pos x="52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2" y="0"/>
                </a:cxn>
              </a:cxnLst>
              <a:rect l="0" t="0" r="r" b="b"/>
              <a:pathLst>
                <a:path w="59" h="19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-777" y="4937"/>
              <a:ext cx="143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66" y="19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9" y="26"/>
                </a:cxn>
                <a:cxn ang="0">
                  <a:pos x="79" y="32"/>
                </a:cxn>
                <a:cxn ang="0">
                  <a:pos x="79" y="32"/>
                </a:cxn>
                <a:cxn ang="0">
                  <a:pos x="79" y="39"/>
                </a:cxn>
                <a:cxn ang="0">
                  <a:pos x="79" y="45"/>
                </a:cxn>
                <a:cxn ang="0">
                  <a:pos x="79" y="45"/>
                </a:cxn>
                <a:cxn ang="0">
                  <a:pos x="79" y="45"/>
                </a:cxn>
                <a:cxn ang="0">
                  <a:pos x="105" y="45"/>
                </a:cxn>
                <a:cxn ang="0">
                  <a:pos x="98" y="45"/>
                </a:cxn>
                <a:cxn ang="0">
                  <a:pos x="98" y="39"/>
                </a:cxn>
                <a:cxn ang="0">
                  <a:pos x="98" y="39"/>
                </a:cxn>
                <a:cxn ang="0">
                  <a:pos x="98" y="32"/>
                </a:cxn>
                <a:cxn ang="0">
                  <a:pos x="98" y="32"/>
                </a:cxn>
                <a:cxn ang="0">
                  <a:pos x="92" y="26"/>
                </a:cxn>
                <a:cxn ang="0">
                  <a:pos x="92" y="19"/>
                </a:cxn>
                <a:cxn ang="0">
                  <a:pos x="98" y="19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45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9" y="26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9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105" y="45"/>
                  </a:lnTo>
                  <a:lnTo>
                    <a:pt x="98" y="45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2" y="26"/>
                  </a:lnTo>
                  <a:lnTo>
                    <a:pt x="92" y="19"/>
                  </a:lnTo>
                  <a:lnTo>
                    <a:pt x="98" y="19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-787" y="5215"/>
              <a:ext cx="207" cy="9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7" y="26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0" y="53"/>
                </a:cxn>
                <a:cxn ang="0">
                  <a:pos x="7" y="53"/>
                </a:cxn>
                <a:cxn ang="0">
                  <a:pos x="7" y="59"/>
                </a:cxn>
                <a:cxn ang="0">
                  <a:pos x="13" y="59"/>
                </a:cxn>
                <a:cxn ang="0">
                  <a:pos x="13" y="66"/>
                </a:cxn>
                <a:cxn ang="0">
                  <a:pos x="20" y="66"/>
                </a:cxn>
                <a:cxn ang="0">
                  <a:pos x="33" y="66"/>
                </a:cxn>
                <a:cxn ang="0">
                  <a:pos x="73" y="66"/>
                </a:cxn>
                <a:cxn ang="0">
                  <a:pos x="86" y="66"/>
                </a:cxn>
                <a:cxn ang="0">
                  <a:pos x="92" y="66"/>
                </a:cxn>
                <a:cxn ang="0">
                  <a:pos x="99" y="66"/>
                </a:cxn>
                <a:cxn ang="0">
                  <a:pos x="99" y="59"/>
                </a:cxn>
                <a:cxn ang="0">
                  <a:pos x="105" y="59"/>
                </a:cxn>
                <a:cxn ang="0">
                  <a:pos x="105" y="53"/>
                </a:cxn>
                <a:cxn ang="0">
                  <a:pos x="105" y="53"/>
                </a:cxn>
                <a:cxn ang="0">
                  <a:pos x="112" y="46"/>
                </a:cxn>
                <a:cxn ang="0">
                  <a:pos x="105" y="39"/>
                </a:cxn>
                <a:cxn ang="0">
                  <a:pos x="105" y="39"/>
                </a:cxn>
                <a:cxn ang="0">
                  <a:pos x="105" y="33"/>
                </a:cxn>
                <a:cxn ang="0">
                  <a:pos x="105" y="33"/>
                </a:cxn>
                <a:cxn ang="0">
                  <a:pos x="105" y="33"/>
                </a:cxn>
                <a:cxn ang="0">
                  <a:pos x="105" y="26"/>
                </a:cxn>
                <a:cxn ang="0">
                  <a:pos x="99" y="26"/>
                </a:cxn>
                <a:cxn ang="0">
                  <a:pos x="99" y="26"/>
                </a:cxn>
                <a:cxn ang="0">
                  <a:pos x="99" y="26"/>
                </a:cxn>
                <a:cxn ang="0">
                  <a:pos x="151" y="26"/>
                </a:cxn>
                <a:cxn ang="0">
                  <a:pos x="151" y="0"/>
                </a:cxn>
                <a:cxn ang="0">
                  <a:pos x="7" y="0"/>
                </a:cxn>
              </a:cxnLst>
              <a:rect l="0" t="0" r="r" b="b"/>
              <a:pathLst>
                <a:path w="151" h="66">
                  <a:moveTo>
                    <a:pt x="7" y="0"/>
                  </a:moveTo>
                  <a:lnTo>
                    <a:pt x="7" y="0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7" y="53"/>
                  </a:lnTo>
                  <a:lnTo>
                    <a:pt x="7" y="59"/>
                  </a:lnTo>
                  <a:lnTo>
                    <a:pt x="13" y="59"/>
                  </a:lnTo>
                  <a:lnTo>
                    <a:pt x="13" y="66"/>
                  </a:lnTo>
                  <a:lnTo>
                    <a:pt x="20" y="66"/>
                  </a:lnTo>
                  <a:lnTo>
                    <a:pt x="33" y="66"/>
                  </a:lnTo>
                  <a:lnTo>
                    <a:pt x="73" y="66"/>
                  </a:lnTo>
                  <a:lnTo>
                    <a:pt x="86" y="66"/>
                  </a:lnTo>
                  <a:lnTo>
                    <a:pt x="92" y="66"/>
                  </a:lnTo>
                  <a:lnTo>
                    <a:pt x="99" y="66"/>
                  </a:lnTo>
                  <a:lnTo>
                    <a:pt x="99" y="59"/>
                  </a:lnTo>
                  <a:lnTo>
                    <a:pt x="105" y="59"/>
                  </a:lnTo>
                  <a:lnTo>
                    <a:pt x="105" y="53"/>
                  </a:lnTo>
                  <a:lnTo>
                    <a:pt x="105" y="53"/>
                  </a:lnTo>
                  <a:lnTo>
                    <a:pt x="112" y="46"/>
                  </a:lnTo>
                  <a:lnTo>
                    <a:pt x="105" y="39"/>
                  </a:lnTo>
                  <a:lnTo>
                    <a:pt x="105" y="39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5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151" y="26"/>
                  </a:lnTo>
                  <a:lnTo>
                    <a:pt x="15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-777" y="5061"/>
              <a:ext cx="14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66" y="20"/>
                </a:cxn>
                <a:cxn ang="0">
                  <a:pos x="72" y="20"/>
                </a:cxn>
                <a:cxn ang="0">
                  <a:pos x="72" y="20"/>
                </a:cxn>
                <a:cxn ang="0">
                  <a:pos x="72" y="20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2" y="40"/>
                </a:cxn>
                <a:cxn ang="0">
                  <a:pos x="72" y="40"/>
                </a:cxn>
                <a:cxn ang="0">
                  <a:pos x="66" y="40"/>
                </a:cxn>
                <a:cxn ang="0">
                  <a:pos x="0" y="40"/>
                </a:cxn>
                <a:cxn ang="0">
                  <a:pos x="0" y="66"/>
                </a:cxn>
                <a:cxn ang="0">
                  <a:pos x="79" y="66"/>
                </a:cxn>
                <a:cxn ang="0">
                  <a:pos x="85" y="60"/>
                </a:cxn>
                <a:cxn ang="0">
                  <a:pos x="85" y="60"/>
                </a:cxn>
                <a:cxn ang="0">
                  <a:pos x="92" y="60"/>
                </a:cxn>
                <a:cxn ang="0">
                  <a:pos x="92" y="60"/>
                </a:cxn>
                <a:cxn ang="0">
                  <a:pos x="98" y="53"/>
                </a:cxn>
                <a:cxn ang="0">
                  <a:pos x="98" y="53"/>
                </a:cxn>
                <a:cxn ang="0">
                  <a:pos x="98" y="46"/>
                </a:cxn>
                <a:cxn ang="0">
                  <a:pos x="98" y="46"/>
                </a:cxn>
                <a:cxn ang="0">
                  <a:pos x="105" y="40"/>
                </a:cxn>
                <a:cxn ang="0">
                  <a:pos x="98" y="40"/>
                </a:cxn>
                <a:cxn ang="0">
                  <a:pos x="98" y="33"/>
                </a:cxn>
                <a:cxn ang="0">
                  <a:pos x="98" y="33"/>
                </a:cxn>
                <a:cxn ang="0">
                  <a:pos x="98" y="27"/>
                </a:cxn>
                <a:cxn ang="0">
                  <a:pos x="98" y="27"/>
                </a:cxn>
                <a:cxn ang="0">
                  <a:pos x="92" y="27"/>
                </a:cxn>
                <a:cxn ang="0">
                  <a:pos x="92" y="20"/>
                </a:cxn>
                <a:cxn ang="0">
                  <a:pos x="92" y="20"/>
                </a:cxn>
                <a:cxn ang="0">
                  <a:pos x="98" y="20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66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66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66" y="4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79" y="66"/>
                  </a:lnTo>
                  <a:lnTo>
                    <a:pt x="85" y="60"/>
                  </a:lnTo>
                  <a:lnTo>
                    <a:pt x="85" y="60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105" y="40"/>
                  </a:lnTo>
                  <a:lnTo>
                    <a:pt x="98" y="40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92" y="27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-787" y="5512"/>
              <a:ext cx="153" cy="89"/>
            </a:xfrm>
            <a:custGeom>
              <a:avLst/>
              <a:gdLst/>
              <a:ahLst/>
              <a:cxnLst>
                <a:cxn ang="0">
                  <a:pos x="46" y="65"/>
                </a:cxn>
                <a:cxn ang="0">
                  <a:pos x="46" y="65"/>
                </a:cxn>
                <a:cxn ang="0">
                  <a:pos x="79" y="65"/>
                </a:cxn>
                <a:cxn ang="0">
                  <a:pos x="86" y="65"/>
                </a:cxn>
                <a:cxn ang="0">
                  <a:pos x="92" y="59"/>
                </a:cxn>
                <a:cxn ang="0">
                  <a:pos x="92" y="59"/>
                </a:cxn>
                <a:cxn ang="0">
                  <a:pos x="99" y="52"/>
                </a:cxn>
                <a:cxn ang="0">
                  <a:pos x="105" y="52"/>
                </a:cxn>
                <a:cxn ang="0">
                  <a:pos x="105" y="46"/>
                </a:cxn>
                <a:cxn ang="0">
                  <a:pos x="105" y="39"/>
                </a:cxn>
                <a:cxn ang="0">
                  <a:pos x="112" y="33"/>
                </a:cxn>
                <a:cxn ang="0">
                  <a:pos x="105" y="26"/>
                </a:cxn>
                <a:cxn ang="0">
                  <a:pos x="105" y="26"/>
                </a:cxn>
                <a:cxn ang="0">
                  <a:pos x="105" y="13"/>
                </a:cxn>
                <a:cxn ang="0">
                  <a:pos x="105" y="13"/>
                </a:cxn>
                <a:cxn ang="0">
                  <a:pos x="99" y="13"/>
                </a:cxn>
                <a:cxn ang="0">
                  <a:pos x="92" y="6"/>
                </a:cxn>
                <a:cxn ang="0">
                  <a:pos x="92" y="6"/>
                </a:cxn>
                <a:cxn ang="0">
                  <a:pos x="86" y="0"/>
                </a:cxn>
                <a:cxn ang="0">
                  <a:pos x="73" y="0"/>
                </a:cxn>
                <a:cxn ang="0">
                  <a:pos x="40" y="0"/>
                </a:cxn>
                <a:cxn ang="0">
                  <a:pos x="27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7" y="19"/>
                </a:cxn>
                <a:cxn ang="0">
                  <a:pos x="7" y="26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7" y="46"/>
                </a:cxn>
                <a:cxn ang="0">
                  <a:pos x="7" y="52"/>
                </a:cxn>
                <a:cxn ang="0">
                  <a:pos x="13" y="52"/>
                </a:cxn>
                <a:cxn ang="0">
                  <a:pos x="13" y="5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7" y="65"/>
                </a:cxn>
                <a:cxn ang="0">
                  <a:pos x="33" y="65"/>
                </a:cxn>
                <a:cxn ang="0">
                  <a:pos x="33" y="46"/>
                </a:cxn>
                <a:cxn ang="0">
                  <a:pos x="33" y="39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7" y="33"/>
                </a:cxn>
                <a:cxn ang="0">
                  <a:pos x="27" y="33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33" y="19"/>
                </a:cxn>
                <a:cxn ang="0">
                  <a:pos x="46" y="19"/>
                </a:cxn>
                <a:cxn ang="0">
                  <a:pos x="46" y="65"/>
                </a:cxn>
              </a:cxnLst>
              <a:rect l="0" t="0" r="r" b="b"/>
              <a:pathLst>
                <a:path w="112" h="65">
                  <a:moveTo>
                    <a:pt x="46" y="65"/>
                  </a:moveTo>
                  <a:lnTo>
                    <a:pt x="46" y="65"/>
                  </a:lnTo>
                  <a:lnTo>
                    <a:pt x="79" y="65"/>
                  </a:lnTo>
                  <a:lnTo>
                    <a:pt x="86" y="65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9" y="52"/>
                  </a:lnTo>
                  <a:lnTo>
                    <a:pt x="105" y="52"/>
                  </a:lnTo>
                  <a:lnTo>
                    <a:pt x="105" y="46"/>
                  </a:lnTo>
                  <a:lnTo>
                    <a:pt x="105" y="39"/>
                  </a:lnTo>
                  <a:lnTo>
                    <a:pt x="112" y="33"/>
                  </a:lnTo>
                  <a:lnTo>
                    <a:pt x="105" y="26"/>
                  </a:lnTo>
                  <a:lnTo>
                    <a:pt x="105" y="26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99" y="13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86" y="0"/>
                  </a:lnTo>
                  <a:lnTo>
                    <a:pt x="73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7" y="46"/>
                  </a:lnTo>
                  <a:lnTo>
                    <a:pt x="7" y="52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7" y="65"/>
                  </a:lnTo>
                  <a:lnTo>
                    <a:pt x="33" y="65"/>
                  </a:lnTo>
                  <a:lnTo>
                    <a:pt x="33" y="46"/>
                  </a:lnTo>
                  <a:lnTo>
                    <a:pt x="33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33" y="19"/>
                  </a:lnTo>
                  <a:lnTo>
                    <a:pt x="46" y="19"/>
                  </a:lnTo>
                  <a:lnTo>
                    <a:pt x="46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-750" y="5250"/>
              <a:ext cx="81" cy="28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3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20"/>
                </a:cxn>
                <a:cxn ang="0">
                  <a:pos x="52" y="20"/>
                </a:cxn>
                <a:cxn ang="0">
                  <a:pos x="52" y="20"/>
                </a:cxn>
                <a:cxn ang="0">
                  <a:pos x="46" y="20"/>
                </a:cxn>
                <a:cxn ang="0">
                  <a:pos x="13" y="20"/>
                </a:cxn>
              </a:cxnLst>
              <a:rect l="0" t="0" r="r" b="b"/>
              <a:pathLst>
                <a:path w="59" h="20">
                  <a:moveTo>
                    <a:pt x="13" y="20"/>
                  </a:moveTo>
                  <a:lnTo>
                    <a:pt x="13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6" y="20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-840" y="5359"/>
              <a:ext cx="197" cy="9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0"/>
                </a:cxn>
                <a:cxn ang="0">
                  <a:pos x="46" y="26"/>
                </a:cxn>
                <a:cxn ang="0">
                  <a:pos x="33" y="26"/>
                </a:cxn>
                <a:cxn ang="0">
                  <a:pos x="26" y="20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7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13" y="39"/>
                </a:cxn>
                <a:cxn ang="0">
                  <a:pos x="13" y="39"/>
                </a:cxn>
                <a:cxn ang="0">
                  <a:pos x="20" y="39"/>
                </a:cxn>
                <a:cxn ang="0">
                  <a:pos x="26" y="46"/>
                </a:cxn>
                <a:cxn ang="0">
                  <a:pos x="144" y="72"/>
                </a:cxn>
                <a:cxn ang="0">
                  <a:pos x="144" y="53"/>
                </a:cxn>
                <a:cxn ang="0">
                  <a:pos x="79" y="39"/>
                </a:cxn>
                <a:cxn ang="0">
                  <a:pos x="79" y="39"/>
                </a:cxn>
                <a:cxn ang="0">
                  <a:pos x="144" y="20"/>
                </a:cxn>
                <a:cxn ang="0">
                  <a:pos x="144" y="0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lnTo>
                    <a:pt x="144" y="0"/>
                  </a:lnTo>
                  <a:lnTo>
                    <a:pt x="46" y="26"/>
                  </a:lnTo>
                  <a:lnTo>
                    <a:pt x="33" y="26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20" y="39"/>
                  </a:lnTo>
                  <a:lnTo>
                    <a:pt x="26" y="46"/>
                  </a:lnTo>
                  <a:lnTo>
                    <a:pt x="144" y="72"/>
                  </a:lnTo>
                  <a:lnTo>
                    <a:pt x="144" y="53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144" y="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-697" y="5538"/>
              <a:ext cx="28" cy="3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1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13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20" h="27">
                  <a:moveTo>
                    <a:pt x="13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1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-777" y="5664"/>
              <a:ext cx="14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66" y="20"/>
                </a:cxn>
                <a:cxn ang="0">
                  <a:pos x="72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2" y="46"/>
                </a:cxn>
                <a:cxn ang="0">
                  <a:pos x="66" y="46"/>
                </a:cxn>
                <a:cxn ang="0">
                  <a:pos x="0" y="46"/>
                </a:cxn>
                <a:cxn ang="0">
                  <a:pos x="0" y="66"/>
                </a:cxn>
                <a:cxn ang="0">
                  <a:pos x="79" y="66"/>
                </a:cxn>
                <a:cxn ang="0">
                  <a:pos x="85" y="66"/>
                </a:cxn>
                <a:cxn ang="0">
                  <a:pos x="85" y="66"/>
                </a:cxn>
                <a:cxn ang="0">
                  <a:pos x="92" y="59"/>
                </a:cxn>
                <a:cxn ang="0">
                  <a:pos x="98" y="59"/>
                </a:cxn>
                <a:cxn ang="0">
                  <a:pos x="98" y="53"/>
                </a:cxn>
                <a:cxn ang="0">
                  <a:pos x="98" y="53"/>
                </a:cxn>
                <a:cxn ang="0">
                  <a:pos x="105" y="46"/>
                </a:cxn>
                <a:cxn ang="0">
                  <a:pos x="98" y="40"/>
                </a:cxn>
                <a:cxn ang="0">
                  <a:pos x="98" y="33"/>
                </a:cxn>
                <a:cxn ang="0">
                  <a:pos x="98" y="33"/>
                </a:cxn>
                <a:cxn ang="0">
                  <a:pos x="98" y="27"/>
                </a:cxn>
                <a:cxn ang="0">
                  <a:pos x="92" y="27"/>
                </a:cxn>
                <a:cxn ang="0">
                  <a:pos x="92" y="27"/>
                </a:cxn>
                <a:cxn ang="0">
                  <a:pos x="92" y="20"/>
                </a:cxn>
                <a:cxn ang="0">
                  <a:pos x="98" y="20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66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66" y="20"/>
                  </a:lnTo>
                  <a:lnTo>
                    <a:pt x="72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2" y="46"/>
                  </a:lnTo>
                  <a:lnTo>
                    <a:pt x="66" y="46"/>
                  </a:lnTo>
                  <a:lnTo>
                    <a:pt x="0" y="46"/>
                  </a:lnTo>
                  <a:lnTo>
                    <a:pt x="0" y="66"/>
                  </a:lnTo>
                  <a:lnTo>
                    <a:pt x="79" y="66"/>
                  </a:lnTo>
                  <a:lnTo>
                    <a:pt x="85" y="66"/>
                  </a:lnTo>
                  <a:lnTo>
                    <a:pt x="85" y="66"/>
                  </a:lnTo>
                  <a:lnTo>
                    <a:pt x="92" y="59"/>
                  </a:lnTo>
                  <a:lnTo>
                    <a:pt x="98" y="59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105" y="46"/>
                  </a:lnTo>
                  <a:lnTo>
                    <a:pt x="98" y="40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-1327" y="2111"/>
              <a:ext cx="199" cy="297"/>
            </a:xfrm>
            <a:custGeom>
              <a:avLst/>
              <a:gdLst/>
              <a:ahLst/>
              <a:cxnLst>
                <a:cxn ang="0">
                  <a:pos x="7" y="191"/>
                </a:cxn>
                <a:cxn ang="0">
                  <a:pos x="46" y="191"/>
                </a:cxn>
                <a:cxn ang="0">
                  <a:pos x="66" y="184"/>
                </a:cxn>
                <a:cxn ang="0">
                  <a:pos x="79" y="184"/>
                </a:cxn>
                <a:cxn ang="0">
                  <a:pos x="86" y="177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2" y="164"/>
                </a:cxn>
                <a:cxn ang="0">
                  <a:pos x="92" y="158"/>
                </a:cxn>
                <a:cxn ang="0">
                  <a:pos x="86" y="151"/>
                </a:cxn>
                <a:cxn ang="0">
                  <a:pos x="86" y="145"/>
                </a:cxn>
                <a:cxn ang="0">
                  <a:pos x="79" y="138"/>
                </a:cxn>
                <a:cxn ang="0">
                  <a:pos x="60" y="132"/>
                </a:cxn>
                <a:cxn ang="0">
                  <a:pos x="46" y="118"/>
                </a:cxn>
                <a:cxn ang="0">
                  <a:pos x="33" y="112"/>
                </a:cxn>
                <a:cxn ang="0">
                  <a:pos x="20" y="99"/>
                </a:cxn>
                <a:cxn ang="0">
                  <a:pos x="14" y="92"/>
                </a:cxn>
                <a:cxn ang="0">
                  <a:pos x="7" y="79"/>
                </a:cxn>
                <a:cxn ang="0">
                  <a:pos x="0" y="72"/>
                </a:cxn>
                <a:cxn ang="0">
                  <a:pos x="0" y="59"/>
                </a:cxn>
                <a:cxn ang="0">
                  <a:pos x="0" y="46"/>
                </a:cxn>
                <a:cxn ang="0">
                  <a:pos x="7" y="33"/>
                </a:cxn>
                <a:cxn ang="0">
                  <a:pos x="14" y="20"/>
                </a:cxn>
                <a:cxn ang="0">
                  <a:pos x="20" y="13"/>
                </a:cxn>
                <a:cxn ang="0">
                  <a:pos x="27" y="7"/>
                </a:cxn>
                <a:cxn ang="0">
                  <a:pos x="46" y="0"/>
                </a:cxn>
                <a:cxn ang="0">
                  <a:pos x="66" y="0"/>
                </a:cxn>
                <a:cxn ang="0">
                  <a:pos x="86" y="0"/>
                </a:cxn>
                <a:cxn ang="0">
                  <a:pos x="112" y="0"/>
                </a:cxn>
                <a:cxn ang="0">
                  <a:pos x="132" y="26"/>
                </a:cxn>
                <a:cxn ang="0">
                  <a:pos x="99" y="26"/>
                </a:cxn>
                <a:cxn ang="0">
                  <a:pos x="86" y="26"/>
                </a:cxn>
                <a:cxn ang="0">
                  <a:pos x="79" y="26"/>
                </a:cxn>
                <a:cxn ang="0">
                  <a:pos x="66" y="33"/>
                </a:cxn>
                <a:cxn ang="0">
                  <a:pos x="60" y="40"/>
                </a:cxn>
                <a:cxn ang="0">
                  <a:pos x="53" y="40"/>
                </a:cxn>
                <a:cxn ang="0">
                  <a:pos x="53" y="46"/>
                </a:cxn>
                <a:cxn ang="0">
                  <a:pos x="53" y="53"/>
                </a:cxn>
                <a:cxn ang="0">
                  <a:pos x="53" y="59"/>
                </a:cxn>
                <a:cxn ang="0">
                  <a:pos x="60" y="59"/>
                </a:cxn>
                <a:cxn ang="0">
                  <a:pos x="66" y="66"/>
                </a:cxn>
                <a:cxn ang="0">
                  <a:pos x="86" y="79"/>
                </a:cxn>
                <a:cxn ang="0">
                  <a:pos x="119" y="105"/>
                </a:cxn>
                <a:cxn ang="0">
                  <a:pos x="125" y="112"/>
                </a:cxn>
                <a:cxn ang="0">
                  <a:pos x="138" y="118"/>
                </a:cxn>
                <a:cxn ang="0">
                  <a:pos x="145" y="132"/>
                </a:cxn>
                <a:cxn ang="0">
                  <a:pos x="145" y="138"/>
                </a:cxn>
                <a:cxn ang="0">
                  <a:pos x="145" y="151"/>
                </a:cxn>
                <a:cxn ang="0">
                  <a:pos x="145" y="164"/>
                </a:cxn>
                <a:cxn ang="0">
                  <a:pos x="138" y="177"/>
                </a:cxn>
                <a:cxn ang="0">
                  <a:pos x="138" y="191"/>
                </a:cxn>
                <a:cxn ang="0">
                  <a:pos x="125" y="197"/>
                </a:cxn>
                <a:cxn ang="0">
                  <a:pos x="119" y="204"/>
                </a:cxn>
                <a:cxn ang="0">
                  <a:pos x="105" y="210"/>
                </a:cxn>
                <a:cxn ang="0">
                  <a:pos x="86" y="217"/>
                </a:cxn>
                <a:cxn ang="0">
                  <a:pos x="66" y="217"/>
                </a:cxn>
                <a:cxn ang="0">
                  <a:pos x="27" y="217"/>
                </a:cxn>
                <a:cxn ang="0">
                  <a:pos x="7" y="191"/>
                </a:cxn>
              </a:cxnLst>
              <a:rect l="0" t="0" r="r" b="b"/>
              <a:pathLst>
                <a:path w="145" h="217">
                  <a:moveTo>
                    <a:pt x="7" y="191"/>
                  </a:moveTo>
                  <a:lnTo>
                    <a:pt x="7" y="191"/>
                  </a:lnTo>
                  <a:lnTo>
                    <a:pt x="33" y="191"/>
                  </a:lnTo>
                  <a:lnTo>
                    <a:pt x="46" y="191"/>
                  </a:lnTo>
                  <a:lnTo>
                    <a:pt x="53" y="191"/>
                  </a:lnTo>
                  <a:lnTo>
                    <a:pt x="66" y="184"/>
                  </a:lnTo>
                  <a:lnTo>
                    <a:pt x="73" y="184"/>
                  </a:lnTo>
                  <a:lnTo>
                    <a:pt x="79" y="184"/>
                  </a:lnTo>
                  <a:lnTo>
                    <a:pt x="79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64"/>
                  </a:lnTo>
                  <a:lnTo>
                    <a:pt x="92" y="164"/>
                  </a:lnTo>
                  <a:lnTo>
                    <a:pt x="92" y="158"/>
                  </a:lnTo>
                  <a:lnTo>
                    <a:pt x="92" y="158"/>
                  </a:lnTo>
                  <a:lnTo>
                    <a:pt x="92" y="151"/>
                  </a:lnTo>
                  <a:lnTo>
                    <a:pt x="86" y="151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79" y="138"/>
                  </a:lnTo>
                  <a:lnTo>
                    <a:pt x="73" y="138"/>
                  </a:lnTo>
                  <a:lnTo>
                    <a:pt x="60" y="132"/>
                  </a:lnTo>
                  <a:lnTo>
                    <a:pt x="53" y="125"/>
                  </a:lnTo>
                  <a:lnTo>
                    <a:pt x="46" y="118"/>
                  </a:lnTo>
                  <a:lnTo>
                    <a:pt x="40" y="118"/>
                  </a:lnTo>
                  <a:lnTo>
                    <a:pt x="33" y="112"/>
                  </a:lnTo>
                  <a:lnTo>
                    <a:pt x="27" y="112"/>
                  </a:lnTo>
                  <a:lnTo>
                    <a:pt x="20" y="99"/>
                  </a:lnTo>
                  <a:lnTo>
                    <a:pt x="14" y="99"/>
                  </a:lnTo>
                  <a:lnTo>
                    <a:pt x="14" y="92"/>
                  </a:lnTo>
                  <a:lnTo>
                    <a:pt x="7" y="86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7" y="40"/>
                  </a:lnTo>
                  <a:lnTo>
                    <a:pt x="7" y="33"/>
                  </a:lnTo>
                  <a:lnTo>
                    <a:pt x="7" y="26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7" y="7"/>
                  </a:lnTo>
                  <a:lnTo>
                    <a:pt x="40" y="7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32" y="0"/>
                  </a:lnTo>
                  <a:lnTo>
                    <a:pt x="132" y="26"/>
                  </a:lnTo>
                  <a:lnTo>
                    <a:pt x="119" y="26"/>
                  </a:lnTo>
                  <a:lnTo>
                    <a:pt x="99" y="26"/>
                  </a:lnTo>
                  <a:lnTo>
                    <a:pt x="92" y="26"/>
                  </a:lnTo>
                  <a:lnTo>
                    <a:pt x="86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3" y="26"/>
                  </a:lnTo>
                  <a:lnTo>
                    <a:pt x="66" y="33"/>
                  </a:lnTo>
                  <a:lnTo>
                    <a:pt x="60" y="33"/>
                  </a:lnTo>
                  <a:lnTo>
                    <a:pt x="60" y="4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60" y="59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73" y="72"/>
                  </a:lnTo>
                  <a:lnTo>
                    <a:pt x="86" y="79"/>
                  </a:lnTo>
                  <a:lnTo>
                    <a:pt x="105" y="92"/>
                  </a:lnTo>
                  <a:lnTo>
                    <a:pt x="119" y="105"/>
                  </a:lnTo>
                  <a:lnTo>
                    <a:pt x="125" y="105"/>
                  </a:lnTo>
                  <a:lnTo>
                    <a:pt x="125" y="112"/>
                  </a:lnTo>
                  <a:lnTo>
                    <a:pt x="132" y="112"/>
                  </a:lnTo>
                  <a:lnTo>
                    <a:pt x="138" y="118"/>
                  </a:lnTo>
                  <a:lnTo>
                    <a:pt x="138" y="125"/>
                  </a:lnTo>
                  <a:lnTo>
                    <a:pt x="145" y="132"/>
                  </a:lnTo>
                  <a:lnTo>
                    <a:pt x="145" y="138"/>
                  </a:lnTo>
                  <a:lnTo>
                    <a:pt x="145" y="138"/>
                  </a:lnTo>
                  <a:lnTo>
                    <a:pt x="145" y="145"/>
                  </a:lnTo>
                  <a:lnTo>
                    <a:pt x="145" y="151"/>
                  </a:lnTo>
                  <a:lnTo>
                    <a:pt x="145" y="158"/>
                  </a:lnTo>
                  <a:lnTo>
                    <a:pt x="145" y="164"/>
                  </a:lnTo>
                  <a:lnTo>
                    <a:pt x="145" y="171"/>
                  </a:lnTo>
                  <a:lnTo>
                    <a:pt x="138" y="177"/>
                  </a:lnTo>
                  <a:lnTo>
                    <a:pt x="138" y="184"/>
                  </a:lnTo>
                  <a:lnTo>
                    <a:pt x="138" y="191"/>
                  </a:lnTo>
                  <a:lnTo>
                    <a:pt x="132" y="191"/>
                  </a:lnTo>
                  <a:lnTo>
                    <a:pt x="125" y="197"/>
                  </a:lnTo>
                  <a:lnTo>
                    <a:pt x="125" y="204"/>
                  </a:lnTo>
                  <a:lnTo>
                    <a:pt x="119" y="204"/>
                  </a:lnTo>
                  <a:lnTo>
                    <a:pt x="112" y="210"/>
                  </a:lnTo>
                  <a:lnTo>
                    <a:pt x="105" y="210"/>
                  </a:lnTo>
                  <a:lnTo>
                    <a:pt x="99" y="210"/>
                  </a:lnTo>
                  <a:lnTo>
                    <a:pt x="86" y="217"/>
                  </a:lnTo>
                  <a:lnTo>
                    <a:pt x="79" y="217"/>
                  </a:lnTo>
                  <a:lnTo>
                    <a:pt x="66" y="217"/>
                  </a:lnTo>
                  <a:lnTo>
                    <a:pt x="53" y="217"/>
                  </a:lnTo>
                  <a:lnTo>
                    <a:pt x="27" y="217"/>
                  </a:lnTo>
                  <a:lnTo>
                    <a:pt x="7" y="217"/>
                  </a:lnTo>
                  <a:lnTo>
                    <a:pt x="7" y="191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-1083" y="2111"/>
              <a:ext cx="215" cy="297"/>
            </a:xfrm>
            <a:custGeom>
              <a:avLst/>
              <a:gdLst/>
              <a:ahLst/>
              <a:cxnLst>
                <a:cxn ang="0">
                  <a:pos x="111" y="26"/>
                </a:cxn>
                <a:cxn ang="0">
                  <a:pos x="111" y="26"/>
                </a:cxn>
                <a:cxn ang="0">
                  <a:pos x="105" y="217"/>
                </a:cxn>
                <a:cxn ang="0">
                  <a:pos x="52" y="217"/>
                </a:cxn>
                <a:cxn ang="0">
                  <a:pos x="52" y="26"/>
                </a:cxn>
                <a:cxn ang="0">
                  <a:pos x="6" y="26"/>
                </a:cxn>
                <a:cxn ang="0">
                  <a:pos x="0" y="0"/>
                </a:cxn>
                <a:cxn ang="0">
                  <a:pos x="157" y="0"/>
                </a:cxn>
                <a:cxn ang="0">
                  <a:pos x="157" y="26"/>
                </a:cxn>
                <a:cxn ang="0">
                  <a:pos x="111" y="26"/>
                </a:cxn>
              </a:cxnLst>
              <a:rect l="0" t="0" r="r" b="b"/>
              <a:pathLst>
                <a:path w="157" h="217">
                  <a:moveTo>
                    <a:pt x="111" y="26"/>
                  </a:moveTo>
                  <a:lnTo>
                    <a:pt x="111" y="26"/>
                  </a:lnTo>
                  <a:lnTo>
                    <a:pt x="105" y="217"/>
                  </a:lnTo>
                  <a:lnTo>
                    <a:pt x="52" y="217"/>
                  </a:lnTo>
                  <a:lnTo>
                    <a:pt x="52" y="26"/>
                  </a:lnTo>
                  <a:lnTo>
                    <a:pt x="6" y="26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26"/>
                  </a:lnTo>
                  <a:lnTo>
                    <a:pt x="111" y="26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-760" y="2147"/>
              <a:ext cx="136" cy="234"/>
            </a:xfrm>
            <a:custGeom>
              <a:avLst/>
              <a:gdLst/>
              <a:ahLst/>
              <a:cxnLst>
                <a:cxn ang="0">
                  <a:pos x="46" y="171"/>
                </a:cxn>
                <a:cxn ang="0">
                  <a:pos x="59" y="165"/>
                </a:cxn>
                <a:cxn ang="0">
                  <a:pos x="66" y="165"/>
                </a:cxn>
                <a:cxn ang="0">
                  <a:pos x="72" y="158"/>
                </a:cxn>
                <a:cxn ang="0">
                  <a:pos x="79" y="151"/>
                </a:cxn>
                <a:cxn ang="0">
                  <a:pos x="85" y="138"/>
                </a:cxn>
                <a:cxn ang="0">
                  <a:pos x="92" y="125"/>
                </a:cxn>
                <a:cxn ang="0">
                  <a:pos x="92" y="112"/>
                </a:cxn>
                <a:cxn ang="0">
                  <a:pos x="99" y="86"/>
                </a:cxn>
                <a:cxn ang="0">
                  <a:pos x="92" y="53"/>
                </a:cxn>
                <a:cxn ang="0">
                  <a:pos x="92" y="40"/>
                </a:cxn>
                <a:cxn ang="0">
                  <a:pos x="85" y="27"/>
                </a:cxn>
                <a:cxn ang="0">
                  <a:pos x="79" y="14"/>
                </a:cxn>
                <a:cxn ang="0">
                  <a:pos x="79" y="14"/>
                </a:cxn>
                <a:cxn ang="0">
                  <a:pos x="72" y="7"/>
                </a:cxn>
                <a:cxn ang="0">
                  <a:pos x="59" y="0"/>
                </a:cxn>
                <a:cxn ang="0">
                  <a:pos x="46" y="0"/>
                </a:cxn>
                <a:cxn ang="0">
                  <a:pos x="33" y="0"/>
                </a:cxn>
                <a:cxn ang="0">
                  <a:pos x="26" y="0"/>
                </a:cxn>
                <a:cxn ang="0">
                  <a:pos x="20" y="14"/>
                </a:cxn>
                <a:cxn ang="0">
                  <a:pos x="13" y="20"/>
                </a:cxn>
                <a:cxn ang="0">
                  <a:pos x="7" y="33"/>
                </a:cxn>
                <a:cxn ang="0">
                  <a:pos x="0" y="46"/>
                </a:cxn>
                <a:cxn ang="0">
                  <a:pos x="0" y="73"/>
                </a:cxn>
                <a:cxn ang="0">
                  <a:pos x="0" y="99"/>
                </a:cxn>
                <a:cxn ang="0">
                  <a:pos x="0" y="119"/>
                </a:cxn>
                <a:cxn ang="0">
                  <a:pos x="7" y="132"/>
                </a:cxn>
                <a:cxn ang="0">
                  <a:pos x="13" y="145"/>
                </a:cxn>
                <a:cxn ang="0">
                  <a:pos x="13" y="151"/>
                </a:cxn>
                <a:cxn ang="0">
                  <a:pos x="20" y="158"/>
                </a:cxn>
                <a:cxn ang="0">
                  <a:pos x="26" y="165"/>
                </a:cxn>
                <a:cxn ang="0">
                  <a:pos x="39" y="171"/>
                </a:cxn>
              </a:cxnLst>
              <a:rect l="0" t="0" r="r" b="b"/>
              <a:pathLst>
                <a:path w="99" h="171">
                  <a:moveTo>
                    <a:pt x="46" y="171"/>
                  </a:moveTo>
                  <a:lnTo>
                    <a:pt x="46" y="171"/>
                  </a:lnTo>
                  <a:lnTo>
                    <a:pt x="53" y="171"/>
                  </a:lnTo>
                  <a:lnTo>
                    <a:pt x="59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79" y="158"/>
                  </a:lnTo>
                  <a:lnTo>
                    <a:pt x="79" y="151"/>
                  </a:lnTo>
                  <a:lnTo>
                    <a:pt x="85" y="145"/>
                  </a:lnTo>
                  <a:lnTo>
                    <a:pt x="85" y="138"/>
                  </a:lnTo>
                  <a:lnTo>
                    <a:pt x="92" y="132"/>
                  </a:lnTo>
                  <a:lnTo>
                    <a:pt x="92" y="125"/>
                  </a:lnTo>
                  <a:lnTo>
                    <a:pt x="92" y="119"/>
                  </a:lnTo>
                  <a:lnTo>
                    <a:pt x="92" y="112"/>
                  </a:lnTo>
                  <a:lnTo>
                    <a:pt x="99" y="99"/>
                  </a:lnTo>
                  <a:lnTo>
                    <a:pt x="99" y="86"/>
                  </a:lnTo>
                  <a:lnTo>
                    <a:pt x="99" y="73"/>
                  </a:lnTo>
                  <a:lnTo>
                    <a:pt x="92" y="53"/>
                  </a:lnTo>
                  <a:lnTo>
                    <a:pt x="92" y="46"/>
                  </a:lnTo>
                  <a:lnTo>
                    <a:pt x="92" y="40"/>
                  </a:lnTo>
                  <a:lnTo>
                    <a:pt x="92" y="33"/>
                  </a:lnTo>
                  <a:lnTo>
                    <a:pt x="85" y="27"/>
                  </a:lnTo>
                  <a:lnTo>
                    <a:pt x="85" y="20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7"/>
                  </a:lnTo>
                  <a:lnTo>
                    <a:pt x="20" y="14"/>
                  </a:lnTo>
                  <a:lnTo>
                    <a:pt x="13" y="14"/>
                  </a:lnTo>
                  <a:lnTo>
                    <a:pt x="13" y="20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73"/>
                  </a:lnTo>
                  <a:lnTo>
                    <a:pt x="0" y="86"/>
                  </a:lnTo>
                  <a:lnTo>
                    <a:pt x="0" y="99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7" y="132"/>
                  </a:lnTo>
                  <a:lnTo>
                    <a:pt x="7" y="138"/>
                  </a:lnTo>
                  <a:lnTo>
                    <a:pt x="13" y="145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20" y="158"/>
                  </a:lnTo>
                  <a:lnTo>
                    <a:pt x="20" y="158"/>
                  </a:lnTo>
                  <a:lnTo>
                    <a:pt x="20" y="158"/>
                  </a:lnTo>
                  <a:lnTo>
                    <a:pt x="26" y="165"/>
                  </a:lnTo>
                  <a:lnTo>
                    <a:pt x="33" y="165"/>
                  </a:lnTo>
                  <a:lnTo>
                    <a:pt x="39" y="171"/>
                  </a:lnTo>
                  <a:lnTo>
                    <a:pt x="46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-480" y="2111"/>
              <a:ext cx="224" cy="297"/>
            </a:xfrm>
            <a:custGeom>
              <a:avLst/>
              <a:gdLst/>
              <a:ahLst/>
              <a:cxnLst>
                <a:cxn ang="0">
                  <a:pos x="111" y="118"/>
                </a:cxn>
                <a:cxn ang="0">
                  <a:pos x="118" y="217"/>
                </a:cxn>
                <a:cxn ang="0">
                  <a:pos x="59" y="125"/>
                </a:cxn>
                <a:cxn ang="0">
                  <a:pos x="65" y="99"/>
                </a:cxn>
                <a:cxn ang="0">
                  <a:pos x="72" y="99"/>
                </a:cxn>
                <a:cxn ang="0">
                  <a:pos x="78" y="92"/>
                </a:cxn>
                <a:cxn ang="0">
                  <a:pos x="85" y="86"/>
                </a:cxn>
                <a:cxn ang="0">
                  <a:pos x="91" y="79"/>
                </a:cxn>
                <a:cxn ang="0">
                  <a:pos x="91" y="66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85" y="40"/>
                </a:cxn>
                <a:cxn ang="0">
                  <a:pos x="85" y="40"/>
                </a:cxn>
                <a:cxn ang="0">
                  <a:pos x="78" y="33"/>
                </a:cxn>
                <a:cxn ang="0">
                  <a:pos x="72" y="33"/>
                </a:cxn>
                <a:cxn ang="0">
                  <a:pos x="65" y="26"/>
                </a:cxn>
                <a:cxn ang="0">
                  <a:pos x="52" y="33"/>
                </a:cxn>
                <a:cxn ang="0">
                  <a:pos x="39" y="217"/>
                </a:cxn>
                <a:cxn ang="0">
                  <a:pos x="0" y="0"/>
                </a:cxn>
                <a:cxn ang="0">
                  <a:pos x="91" y="0"/>
                </a:cxn>
                <a:cxn ang="0">
                  <a:pos x="98" y="0"/>
                </a:cxn>
                <a:cxn ang="0">
                  <a:pos x="111" y="7"/>
                </a:cxn>
                <a:cxn ang="0">
                  <a:pos x="124" y="7"/>
                </a:cxn>
                <a:cxn ang="0">
                  <a:pos x="131" y="13"/>
                </a:cxn>
                <a:cxn ang="0">
                  <a:pos x="137" y="26"/>
                </a:cxn>
                <a:cxn ang="0">
                  <a:pos x="144" y="40"/>
                </a:cxn>
                <a:cxn ang="0">
                  <a:pos x="144" y="46"/>
                </a:cxn>
                <a:cxn ang="0">
                  <a:pos x="144" y="66"/>
                </a:cxn>
                <a:cxn ang="0">
                  <a:pos x="137" y="86"/>
                </a:cxn>
                <a:cxn ang="0">
                  <a:pos x="131" y="99"/>
                </a:cxn>
                <a:cxn ang="0">
                  <a:pos x="124" y="112"/>
                </a:cxn>
                <a:cxn ang="0">
                  <a:pos x="111" y="118"/>
                </a:cxn>
              </a:cxnLst>
              <a:rect l="0" t="0" r="r" b="b"/>
              <a:pathLst>
                <a:path w="164" h="217">
                  <a:moveTo>
                    <a:pt x="111" y="118"/>
                  </a:moveTo>
                  <a:lnTo>
                    <a:pt x="111" y="118"/>
                  </a:lnTo>
                  <a:lnTo>
                    <a:pt x="164" y="217"/>
                  </a:lnTo>
                  <a:lnTo>
                    <a:pt x="118" y="217"/>
                  </a:lnTo>
                  <a:lnTo>
                    <a:pt x="65" y="125"/>
                  </a:lnTo>
                  <a:lnTo>
                    <a:pt x="59" y="125"/>
                  </a:lnTo>
                  <a:lnTo>
                    <a:pt x="59" y="99"/>
                  </a:lnTo>
                  <a:lnTo>
                    <a:pt x="65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85" y="86"/>
                  </a:lnTo>
                  <a:lnTo>
                    <a:pt x="85" y="86"/>
                  </a:lnTo>
                  <a:lnTo>
                    <a:pt x="85" y="79"/>
                  </a:lnTo>
                  <a:lnTo>
                    <a:pt x="91" y="79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91" y="59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65" y="26"/>
                  </a:lnTo>
                  <a:lnTo>
                    <a:pt x="52" y="26"/>
                  </a:lnTo>
                  <a:lnTo>
                    <a:pt x="52" y="33"/>
                  </a:lnTo>
                  <a:lnTo>
                    <a:pt x="46" y="33"/>
                  </a:lnTo>
                  <a:lnTo>
                    <a:pt x="39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1" y="7"/>
                  </a:lnTo>
                  <a:lnTo>
                    <a:pt x="118" y="7"/>
                  </a:lnTo>
                  <a:lnTo>
                    <a:pt x="124" y="7"/>
                  </a:lnTo>
                  <a:lnTo>
                    <a:pt x="124" y="13"/>
                  </a:lnTo>
                  <a:lnTo>
                    <a:pt x="131" y="13"/>
                  </a:lnTo>
                  <a:lnTo>
                    <a:pt x="137" y="20"/>
                  </a:lnTo>
                  <a:lnTo>
                    <a:pt x="137" y="26"/>
                  </a:lnTo>
                  <a:lnTo>
                    <a:pt x="144" y="33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6"/>
                  </a:lnTo>
                  <a:lnTo>
                    <a:pt x="144" y="53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37" y="86"/>
                  </a:lnTo>
                  <a:lnTo>
                    <a:pt x="137" y="92"/>
                  </a:lnTo>
                  <a:lnTo>
                    <a:pt x="131" y="99"/>
                  </a:lnTo>
                  <a:lnTo>
                    <a:pt x="124" y="105"/>
                  </a:lnTo>
                  <a:lnTo>
                    <a:pt x="124" y="112"/>
                  </a:lnTo>
                  <a:lnTo>
                    <a:pt x="118" y="112"/>
                  </a:lnTo>
                  <a:lnTo>
                    <a:pt x="111" y="118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-193" y="2111"/>
              <a:ext cx="243" cy="297"/>
            </a:xfrm>
            <a:custGeom>
              <a:avLst/>
              <a:gdLst/>
              <a:ahLst/>
              <a:cxnLst>
                <a:cxn ang="0">
                  <a:pos x="46" y="217"/>
                </a:cxn>
                <a:cxn ang="0">
                  <a:pos x="0" y="0"/>
                </a:cxn>
                <a:cxn ang="0">
                  <a:pos x="105" y="0"/>
                </a:cxn>
                <a:cxn ang="0">
                  <a:pos x="124" y="7"/>
                </a:cxn>
                <a:cxn ang="0">
                  <a:pos x="138" y="13"/>
                </a:cxn>
                <a:cxn ang="0">
                  <a:pos x="151" y="26"/>
                </a:cxn>
                <a:cxn ang="0">
                  <a:pos x="164" y="40"/>
                </a:cxn>
                <a:cxn ang="0">
                  <a:pos x="170" y="59"/>
                </a:cxn>
                <a:cxn ang="0">
                  <a:pos x="177" y="92"/>
                </a:cxn>
                <a:cxn ang="0">
                  <a:pos x="177" y="125"/>
                </a:cxn>
                <a:cxn ang="0">
                  <a:pos x="177" y="145"/>
                </a:cxn>
                <a:cxn ang="0">
                  <a:pos x="170" y="164"/>
                </a:cxn>
                <a:cxn ang="0">
                  <a:pos x="157" y="184"/>
                </a:cxn>
                <a:cxn ang="0">
                  <a:pos x="151" y="191"/>
                </a:cxn>
                <a:cxn ang="0">
                  <a:pos x="138" y="204"/>
                </a:cxn>
                <a:cxn ang="0">
                  <a:pos x="118" y="210"/>
                </a:cxn>
                <a:cxn ang="0">
                  <a:pos x="98" y="217"/>
                </a:cxn>
                <a:cxn ang="0">
                  <a:pos x="59" y="217"/>
                </a:cxn>
                <a:cxn ang="0">
                  <a:pos x="72" y="184"/>
                </a:cxn>
                <a:cxn ang="0">
                  <a:pos x="92" y="184"/>
                </a:cxn>
                <a:cxn ang="0">
                  <a:pos x="105" y="177"/>
                </a:cxn>
                <a:cxn ang="0">
                  <a:pos x="111" y="171"/>
                </a:cxn>
                <a:cxn ang="0">
                  <a:pos x="118" y="164"/>
                </a:cxn>
                <a:cxn ang="0">
                  <a:pos x="131" y="145"/>
                </a:cxn>
                <a:cxn ang="0">
                  <a:pos x="131" y="118"/>
                </a:cxn>
                <a:cxn ang="0">
                  <a:pos x="131" y="99"/>
                </a:cxn>
                <a:cxn ang="0">
                  <a:pos x="131" y="72"/>
                </a:cxn>
                <a:cxn ang="0">
                  <a:pos x="124" y="59"/>
                </a:cxn>
                <a:cxn ang="0">
                  <a:pos x="118" y="46"/>
                </a:cxn>
                <a:cxn ang="0">
                  <a:pos x="105" y="40"/>
                </a:cxn>
                <a:cxn ang="0">
                  <a:pos x="98" y="33"/>
                </a:cxn>
                <a:cxn ang="0">
                  <a:pos x="85" y="26"/>
                </a:cxn>
                <a:cxn ang="0">
                  <a:pos x="52" y="26"/>
                </a:cxn>
              </a:cxnLst>
              <a:rect l="0" t="0" r="r" b="b"/>
              <a:pathLst>
                <a:path w="177" h="217">
                  <a:moveTo>
                    <a:pt x="46" y="217"/>
                  </a:moveTo>
                  <a:lnTo>
                    <a:pt x="46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85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24" y="7"/>
                  </a:lnTo>
                  <a:lnTo>
                    <a:pt x="131" y="7"/>
                  </a:lnTo>
                  <a:lnTo>
                    <a:pt x="138" y="13"/>
                  </a:lnTo>
                  <a:lnTo>
                    <a:pt x="144" y="20"/>
                  </a:lnTo>
                  <a:lnTo>
                    <a:pt x="151" y="26"/>
                  </a:lnTo>
                  <a:lnTo>
                    <a:pt x="157" y="33"/>
                  </a:lnTo>
                  <a:lnTo>
                    <a:pt x="164" y="40"/>
                  </a:lnTo>
                  <a:lnTo>
                    <a:pt x="170" y="53"/>
                  </a:lnTo>
                  <a:lnTo>
                    <a:pt x="170" y="59"/>
                  </a:lnTo>
                  <a:lnTo>
                    <a:pt x="177" y="79"/>
                  </a:lnTo>
                  <a:lnTo>
                    <a:pt x="177" y="92"/>
                  </a:lnTo>
                  <a:lnTo>
                    <a:pt x="177" y="105"/>
                  </a:lnTo>
                  <a:lnTo>
                    <a:pt x="177" y="125"/>
                  </a:lnTo>
                  <a:lnTo>
                    <a:pt x="177" y="138"/>
                  </a:lnTo>
                  <a:lnTo>
                    <a:pt x="177" y="145"/>
                  </a:lnTo>
                  <a:lnTo>
                    <a:pt x="170" y="158"/>
                  </a:lnTo>
                  <a:lnTo>
                    <a:pt x="170" y="164"/>
                  </a:lnTo>
                  <a:lnTo>
                    <a:pt x="164" y="177"/>
                  </a:lnTo>
                  <a:lnTo>
                    <a:pt x="157" y="184"/>
                  </a:lnTo>
                  <a:lnTo>
                    <a:pt x="157" y="191"/>
                  </a:lnTo>
                  <a:lnTo>
                    <a:pt x="151" y="191"/>
                  </a:lnTo>
                  <a:lnTo>
                    <a:pt x="144" y="197"/>
                  </a:lnTo>
                  <a:lnTo>
                    <a:pt x="138" y="204"/>
                  </a:lnTo>
                  <a:lnTo>
                    <a:pt x="124" y="210"/>
                  </a:lnTo>
                  <a:lnTo>
                    <a:pt x="118" y="210"/>
                  </a:lnTo>
                  <a:lnTo>
                    <a:pt x="111" y="217"/>
                  </a:lnTo>
                  <a:lnTo>
                    <a:pt x="98" y="217"/>
                  </a:lnTo>
                  <a:lnTo>
                    <a:pt x="92" y="217"/>
                  </a:lnTo>
                  <a:lnTo>
                    <a:pt x="59" y="217"/>
                  </a:lnTo>
                  <a:lnTo>
                    <a:pt x="59" y="184"/>
                  </a:lnTo>
                  <a:lnTo>
                    <a:pt x="72" y="184"/>
                  </a:lnTo>
                  <a:lnTo>
                    <a:pt x="78" y="184"/>
                  </a:lnTo>
                  <a:lnTo>
                    <a:pt x="92" y="184"/>
                  </a:lnTo>
                  <a:lnTo>
                    <a:pt x="98" y="184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11" y="171"/>
                  </a:lnTo>
                  <a:lnTo>
                    <a:pt x="118" y="164"/>
                  </a:lnTo>
                  <a:lnTo>
                    <a:pt x="118" y="164"/>
                  </a:lnTo>
                  <a:lnTo>
                    <a:pt x="124" y="151"/>
                  </a:lnTo>
                  <a:lnTo>
                    <a:pt x="131" y="145"/>
                  </a:lnTo>
                  <a:lnTo>
                    <a:pt x="131" y="138"/>
                  </a:lnTo>
                  <a:lnTo>
                    <a:pt x="131" y="118"/>
                  </a:lnTo>
                  <a:lnTo>
                    <a:pt x="131" y="105"/>
                  </a:lnTo>
                  <a:lnTo>
                    <a:pt x="131" y="99"/>
                  </a:lnTo>
                  <a:lnTo>
                    <a:pt x="131" y="86"/>
                  </a:lnTo>
                  <a:lnTo>
                    <a:pt x="131" y="72"/>
                  </a:lnTo>
                  <a:lnTo>
                    <a:pt x="124" y="66"/>
                  </a:lnTo>
                  <a:lnTo>
                    <a:pt x="124" y="59"/>
                  </a:lnTo>
                  <a:lnTo>
                    <a:pt x="118" y="53"/>
                  </a:lnTo>
                  <a:lnTo>
                    <a:pt x="118" y="46"/>
                  </a:lnTo>
                  <a:lnTo>
                    <a:pt x="111" y="40"/>
                  </a:lnTo>
                  <a:lnTo>
                    <a:pt x="105" y="40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2" y="33"/>
                  </a:lnTo>
                  <a:lnTo>
                    <a:pt x="85" y="26"/>
                  </a:lnTo>
                  <a:lnTo>
                    <a:pt x="72" y="26"/>
                  </a:lnTo>
                  <a:lnTo>
                    <a:pt x="52" y="26"/>
                  </a:lnTo>
                  <a:lnTo>
                    <a:pt x="46" y="21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-427" y="2580"/>
              <a:ext cx="243" cy="30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137"/>
                </a:cxn>
                <a:cxn ang="0">
                  <a:pos x="59" y="157"/>
                </a:cxn>
                <a:cxn ang="0">
                  <a:pos x="59" y="164"/>
                </a:cxn>
                <a:cxn ang="0">
                  <a:pos x="66" y="177"/>
                </a:cxn>
                <a:cxn ang="0">
                  <a:pos x="72" y="183"/>
                </a:cxn>
                <a:cxn ang="0">
                  <a:pos x="79" y="190"/>
                </a:cxn>
                <a:cxn ang="0">
                  <a:pos x="85" y="190"/>
                </a:cxn>
                <a:cxn ang="0">
                  <a:pos x="98" y="190"/>
                </a:cxn>
                <a:cxn ang="0">
                  <a:pos x="112" y="190"/>
                </a:cxn>
                <a:cxn ang="0">
                  <a:pos x="118" y="183"/>
                </a:cxn>
                <a:cxn ang="0">
                  <a:pos x="125" y="177"/>
                </a:cxn>
                <a:cxn ang="0">
                  <a:pos x="131" y="170"/>
                </a:cxn>
                <a:cxn ang="0">
                  <a:pos x="131" y="157"/>
                </a:cxn>
                <a:cxn ang="0">
                  <a:pos x="138" y="124"/>
                </a:cxn>
                <a:cxn ang="0">
                  <a:pos x="177" y="0"/>
                </a:cxn>
                <a:cxn ang="0">
                  <a:pos x="177" y="144"/>
                </a:cxn>
                <a:cxn ang="0">
                  <a:pos x="177" y="164"/>
                </a:cxn>
                <a:cxn ang="0">
                  <a:pos x="171" y="183"/>
                </a:cxn>
                <a:cxn ang="0">
                  <a:pos x="158" y="197"/>
                </a:cxn>
                <a:cxn ang="0">
                  <a:pos x="144" y="210"/>
                </a:cxn>
                <a:cxn ang="0">
                  <a:pos x="125" y="216"/>
                </a:cxn>
                <a:cxn ang="0">
                  <a:pos x="92" y="223"/>
                </a:cxn>
                <a:cxn ang="0">
                  <a:pos x="72" y="223"/>
                </a:cxn>
                <a:cxn ang="0">
                  <a:pos x="59" y="216"/>
                </a:cxn>
                <a:cxn ang="0">
                  <a:pos x="46" y="210"/>
                </a:cxn>
                <a:cxn ang="0">
                  <a:pos x="33" y="203"/>
                </a:cxn>
                <a:cxn ang="0">
                  <a:pos x="26" y="197"/>
                </a:cxn>
                <a:cxn ang="0">
                  <a:pos x="13" y="190"/>
                </a:cxn>
                <a:cxn ang="0">
                  <a:pos x="13" y="183"/>
                </a:cxn>
                <a:cxn ang="0">
                  <a:pos x="7" y="177"/>
                </a:cxn>
                <a:cxn ang="0">
                  <a:pos x="0" y="157"/>
                </a:cxn>
                <a:cxn ang="0">
                  <a:pos x="0" y="151"/>
                </a:cxn>
                <a:cxn ang="0">
                  <a:pos x="0" y="124"/>
                </a:cxn>
                <a:cxn ang="0">
                  <a:pos x="52" y="0"/>
                </a:cxn>
              </a:cxnLst>
              <a:rect l="0" t="0" r="r" b="b"/>
              <a:pathLst>
                <a:path w="177" h="223">
                  <a:moveTo>
                    <a:pt x="52" y="0"/>
                  </a:moveTo>
                  <a:lnTo>
                    <a:pt x="52" y="0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44"/>
                  </a:lnTo>
                  <a:lnTo>
                    <a:pt x="59" y="157"/>
                  </a:lnTo>
                  <a:lnTo>
                    <a:pt x="59" y="164"/>
                  </a:lnTo>
                  <a:lnTo>
                    <a:pt x="59" y="164"/>
                  </a:lnTo>
                  <a:lnTo>
                    <a:pt x="59" y="170"/>
                  </a:lnTo>
                  <a:lnTo>
                    <a:pt x="66" y="177"/>
                  </a:lnTo>
                  <a:lnTo>
                    <a:pt x="66" y="177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9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92" y="190"/>
                  </a:lnTo>
                  <a:lnTo>
                    <a:pt x="98" y="190"/>
                  </a:lnTo>
                  <a:lnTo>
                    <a:pt x="105" y="190"/>
                  </a:lnTo>
                  <a:lnTo>
                    <a:pt x="112" y="190"/>
                  </a:lnTo>
                  <a:lnTo>
                    <a:pt x="118" y="190"/>
                  </a:lnTo>
                  <a:lnTo>
                    <a:pt x="118" y="183"/>
                  </a:lnTo>
                  <a:lnTo>
                    <a:pt x="125" y="183"/>
                  </a:lnTo>
                  <a:lnTo>
                    <a:pt x="125" y="177"/>
                  </a:lnTo>
                  <a:lnTo>
                    <a:pt x="131" y="177"/>
                  </a:lnTo>
                  <a:lnTo>
                    <a:pt x="131" y="170"/>
                  </a:lnTo>
                  <a:lnTo>
                    <a:pt x="131" y="164"/>
                  </a:lnTo>
                  <a:lnTo>
                    <a:pt x="131" y="157"/>
                  </a:lnTo>
                  <a:lnTo>
                    <a:pt x="138" y="151"/>
                  </a:lnTo>
                  <a:lnTo>
                    <a:pt x="138" y="124"/>
                  </a:lnTo>
                  <a:lnTo>
                    <a:pt x="138" y="0"/>
                  </a:lnTo>
                  <a:lnTo>
                    <a:pt x="177" y="0"/>
                  </a:lnTo>
                  <a:lnTo>
                    <a:pt x="177" y="124"/>
                  </a:lnTo>
                  <a:lnTo>
                    <a:pt x="177" y="144"/>
                  </a:lnTo>
                  <a:lnTo>
                    <a:pt x="177" y="157"/>
                  </a:lnTo>
                  <a:lnTo>
                    <a:pt x="177" y="164"/>
                  </a:lnTo>
                  <a:lnTo>
                    <a:pt x="171" y="170"/>
                  </a:lnTo>
                  <a:lnTo>
                    <a:pt x="171" y="183"/>
                  </a:lnTo>
                  <a:lnTo>
                    <a:pt x="164" y="190"/>
                  </a:lnTo>
                  <a:lnTo>
                    <a:pt x="158" y="197"/>
                  </a:lnTo>
                  <a:lnTo>
                    <a:pt x="151" y="203"/>
                  </a:lnTo>
                  <a:lnTo>
                    <a:pt x="144" y="210"/>
                  </a:lnTo>
                  <a:lnTo>
                    <a:pt x="138" y="210"/>
                  </a:lnTo>
                  <a:lnTo>
                    <a:pt x="125" y="216"/>
                  </a:lnTo>
                  <a:lnTo>
                    <a:pt x="112" y="223"/>
                  </a:lnTo>
                  <a:lnTo>
                    <a:pt x="92" y="223"/>
                  </a:lnTo>
                  <a:lnTo>
                    <a:pt x="85" y="223"/>
                  </a:lnTo>
                  <a:lnTo>
                    <a:pt x="72" y="223"/>
                  </a:lnTo>
                  <a:lnTo>
                    <a:pt x="66" y="216"/>
                  </a:lnTo>
                  <a:lnTo>
                    <a:pt x="59" y="216"/>
                  </a:lnTo>
                  <a:lnTo>
                    <a:pt x="46" y="216"/>
                  </a:lnTo>
                  <a:lnTo>
                    <a:pt x="46" y="210"/>
                  </a:lnTo>
                  <a:lnTo>
                    <a:pt x="39" y="210"/>
                  </a:lnTo>
                  <a:lnTo>
                    <a:pt x="33" y="203"/>
                  </a:lnTo>
                  <a:lnTo>
                    <a:pt x="26" y="203"/>
                  </a:lnTo>
                  <a:lnTo>
                    <a:pt x="26" y="197"/>
                  </a:lnTo>
                  <a:lnTo>
                    <a:pt x="20" y="197"/>
                  </a:lnTo>
                  <a:lnTo>
                    <a:pt x="13" y="190"/>
                  </a:lnTo>
                  <a:lnTo>
                    <a:pt x="13" y="190"/>
                  </a:lnTo>
                  <a:lnTo>
                    <a:pt x="13" y="183"/>
                  </a:lnTo>
                  <a:lnTo>
                    <a:pt x="7" y="177"/>
                  </a:lnTo>
                  <a:lnTo>
                    <a:pt x="7" y="177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37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-103" y="2580"/>
              <a:ext cx="252" cy="296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0" y="216"/>
                </a:cxn>
                <a:cxn ang="0">
                  <a:pos x="0" y="0"/>
                </a:cxn>
                <a:cxn ang="0">
                  <a:pos x="46" y="0"/>
                </a:cxn>
                <a:cxn ang="0">
                  <a:pos x="145" y="131"/>
                </a:cxn>
                <a:cxn ang="0">
                  <a:pos x="151" y="0"/>
                </a:cxn>
                <a:cxn ang="0">
                  <a:pos x="184" y="0"/>
                </a:cxn>
                <a:cxn ang="0">
                  <a:pos x="184" y="216"/>
                </a:cxn>
                <a:cxn ang="0">
                  <a:pos x="145" y="216"/>
                </a:cxn>
                <a:cxn ang="0">
                  <a:pos x="46" y="91"/>
                </a:cxn>
                <a:cxn ang="0">
                  <a:pos x="40" y="216"/>
                </a:cxn>
                <a:cxn ang="0">
                  <a:pos x="0" y="216"/>
                </a:cxn>
              </a:cxnLst>
              <a:rect l="0" t="0" r="r" b="b"/>
              <a:pathLst>
                <a:path w="184" h="216">
                  <a:moveTo>
                    <a:pt x="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45" y="131"/>
                  </a:lnTo>
                  <a:lnTo>
                    <a:pt x="151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45" y="216"/>
                  </a:lnTo>
                  <a:lnTo>
                    <a:pt x="46" y="91"/>
                  </a:lnTo>
                  <a:lnTo>
                    <a:pt x="40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310" y="2704"/>
              <a:ext cx="91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20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66" h="27">
                  <a:moveTo>
                    <a:pt x="0" y="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20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221" y="2580"/>
              <a:ext cx="207" cy="296"/>
            </a:xfrm>
            <a:custGeom>
              <a:avLst/>
              <a:gdLst/>
              <a:ahLst/>
              <a:cxnLst>
                <a:cxn ang="0">
                  <a:pos x="144" y="26"/>
                </a:cxn>
                <a:cxn ang="0">
                  <a:pos x="144" y="26"/>
                </a:cxn>
                <a:cxn ang="0">
                  <a:pos x="52" y="26"/>
                </a:cxn>
                <a:cxn ang="0">
                  <a:pos x="52" y="183"/>
                </a:cxn>
                <a:cxn ang="0">
                  <a:pos x="151" y="183"/>
                </a:cxn>
                <a:cxn ang="0">
                  <a:pos x="151" y="216"/>
                </a:cxn>
                <a:cxn ang="0">
                  <a:pos x="0" y="216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26"/>
                </a:cxn>
              </a:cxnLst>
              <a:rect l="0" t="0" r="r" b="b"/>
              <a:pathLst>
                <a:path w="151" h="216">
                  <a:moveTo>
                    <a:pt x="144" y="26"/>
                  </a:moveTo>
                  <a:lnTo>
                    <a:pt x="144" y="26"/>
                  </a:lnTo>
                  <a:lnTo>
                    <a:pt x="52" y="26"/>
                  </a:lnTo>
                  <a:lnTo>
                    <a:pt x="52" y="183"/>
                  </a:lnTo>
                  <a:lnTo>
                    <a:pt x="151" y="183"/>
                  </a:lnTo>
                  <a:lnTo>
                    <a:pt x="151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26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-1776" y="2580"/>
              <a:ext cx="242" cy="287"/>
            </a:xfrm>
            <a:custGeom>
              <a:avLst/>
              <a:gdLst/>
              <a:ahLst/>
              <a:cxnLst>
                <a:cxn ang="0">
                  <a:pos x="53" y="111"/>
                </a:cxn>
                <a:cxn ang="0">
                  <a:pos x="53" y="111"/>
                </a:cxn>
                <a:cxn ang="0">
                  <a:pos x="5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53" y="0"/>
                </a:cxn>
                <a:cxn ang="0">
                  <a:pos x="53" y="91"/>
                </a:cxn>
                <a:cxn ang="0">
                  <a:pos x="138" y="0"/>
                </a:cxn>
                <a:cxn ang="0">
                  <a:pos x="171" y="0"/>
                </a:cxn>
                <a:cxn ang="0">
                  <a:pos x="99" y="85"/>
                </a:cxn>
                <a:cxn ang="0">
                  <a:pos x="177" y="210"/>
                </a:cxn>
                <a:cxn ang="0">
                  <a:pos x="118" y="210"/>
                </a:cxn>
                <a:cxn ang="0">
                  <a:pos x="53" y="111"/>
                </a:cxn>
              </a:cxnLst>
              <a:rect l="0" t="0" r="r" b="b"/>
              <a:pathLst>
                <a:path w="177" h="210">
                  <a:moveTo>
                    <a:pt x="53" y="111"/>
                  </a:moveTo>
                  <a:lnTo>
                    <a:pt x="53" y="111"/>
                  </a:lnTo>
                  <a:lnTo>
                    <a:pt x="5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91"/>
                  </a:lnTo>
                  <a:lnTo>
                    <a:pt x="138" y="0"/>
                  </a:lnTo>
                  <a:lnTo>
                    <a:pt x="171" y="0"/>
                  </a:lnTo>
                  <a:lnTo>
                    <a:pt x="99" y="85"/>
                  </a:lnTo>
                  <a:lnTo>
                    <a:pt x="177" y="210"/>
                  </a:lnTo>
                  <a:lnTo>
                    <a:pt x="118" y="210"/>
                  </a:lnTo>
                  <a:lnTo>
                    <a:pt x="53" y="111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-787" y="2580"/>
              <a:ext cx="279" cy="287"/>
            </a:xfrm>
            <a:custGeom>
              <a:avLst/>
              <a:gdLst/>
              <a:ahLst/>
              <a:cxnLst>
                <a:cxn ang="0">
                  <a:pos x="86" y="157"/>
                </a:cxn>
                <a:cxn ang="0">
                  <a:pos x="86" y="157"/>
                </a:cxn>
                <a:cxn ang="0">
                  <a:pos x="33" y="65"/>
                </a:cxn>
                <a:cxn ang="0">
                  <a:pos x="3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105" y="98"/>
                </a:cxn>
                <a:cxn ang="0">
                  <a:pos x="164" y="0"/>
                </a:cxn>
                <a:cxn ang="0">
                  <a:pos x="204" y="0"/>
                </a:cxn>
                <a:cxn ang="0">
                  <a:pos x="204" y="210"/>
                </a:cxn>
                <a:cxn ang="0">
                  <a:pos x="158" y="210"/>
                </a:cxn>
                <a:cxn ang="0">
                  <a:pos x="158" y="65"/>
                </a:cxn>
                <a:cxn ang="0">
                  <a:pos x="105" y="157"/>
                </a:cxn>
                <a:cxn ang="0">
                  <a:pos x="86" y="157"/>
                </a:cxn>
              </a:cxnLst>
              <a:rect l="0" t="0" r="r" b="b"/>
              <a:pathLst>
                <a:path w="204" h="210">
                  <a:moveTo>
                    <a:pt x="86" y="157"/>
                  </a:moveTo>
                  <a:lnTo>
                    <a:pt x="86" y="157"/>
                  </a:lnTo>
                  <a:lnTo>
                    <a:pt x="33" y="65"/>
                  </a:lnTo>
                  <a:lnTo>
                    <a:pt x="3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105" y="98"/>
                  </a:lnTo>
                  <a:lnTo>
                    <a:pt x="164" y="0"/>
                  </a:lnTo>
                  <a:lnTo>
                    <a:pt x="204" y="0"/>
                  </a:lnTo>
                  <a:lnTo>
                    <a:pt x="204" y="210"/>
                  </a:lnTo>
                  <a:lnTo>
                    <a:pt x="158" y="210"/>
                  </a:lnTo>
                  <a:lnTo>
                    <a:pt x="158" y="65"/>
                  </a:lnTo>
                  <a:lnTo>
                    <a:pt x="105" y="157"/>
                  </a:lnTo>
                  <a:lnTo>
                    <a:pt x="86" y="15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-1146" y="2580"/>
              <a:ext cx="278" cy="287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33" y="65"/>
                </a:cxn>
                <a:cxn ang="0">
                  <a:pos x="3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46" y="0"/>
                </a:cxn>
                <a:cxn ang="0">
                  <a:pos x="105" y="98"/>
                </a:cxn>
                <a:cxn ang="0">
                  <a:pos x="164" y="0"/>
                </a:cxn>
                <a:cxn ang="0">
                  <a:pos x="203" y="0"/>
                </a:cxn>
                <a:cxn ang="0">
                  <a:pos x="203" y="210"/>
                </a:cxn>
                <a:cxn ang="0">
                  <a:pos x="157" y="210"/>
                </a:cxn>
                <a:cxn ang="0">
                  <a:pos x="157" y="65"/>
                </a:cxn>
                <a:cxn ang="0">
                  <a:pos x="105" y="157"/>
                </a:cxn>
                <a:cxn ang="0">
                  <a:pos x="85" y="157"/>
                </a:cxn>
              </a:cxnLst>
              <a:rect l="0" t="0" r="r" b="b"/>
              <a:pathLst>
                <a:path w="203" h="210">
                  <a:moveTo>
                    <a:pt x="85" y="157"/>
                  </a:moveTo>
                  <a:lnTo>
                    <a:pt x="85" y="157"/>
                  </a:lnTo>
                  <a:lnTo>
                    <a:pt x="33" y="65"/>
                  </a:lnTo>
                  <a:lnTo>
                    <a:pt x="3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05" y="98"/>
                  </a:lnTo>
                  <a:lnTo>
                    <a:pt x="164" y="0"/>
                  </a:lnTo>
                  <a:lnTo>
                    <a:pt x="203" y="0"/>
                  </a:lnTo>
                  <a:lnTo>
                    <a:pt x="203" y="210"/>
                  </a:lnTo>
                  <a:lnTo>
                    <a:pt x="157" y="210"/>
                  </a:lnTo>
                  <a:lnTo>
                    <a:pt x="157" y="65"/>
                  </a:lnTo>
                  <a:lnTo>
                    <a:pt x="10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-606" y="1859"/>
              <a:ext cx="8" cy="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-1120" y="816"/>
              <a:ext cx="890" cy="1106"/>
            </a:xfrm>
            <a:custGeom>
              <a:avLst/>
              <a:gdLst/>
              <a:ahLst/>
              <a:cxnLst>
                <a:cxn ang="0">
                  <a:pos x="394" y="0"/>
                </a:cxn>
                <a:cxn ang="0">
                  <a:pos x="407" y="0"/>
                </a:cxn>
                <a:cxn ang="0">
                  <a:pos x="421" y="0"/>
                </a:cxn>
                <a:cxn ang="0">
                  <a:pos x="650" y="0"/>
                </a:cxn>
                <a:cxn ang="0">
                  <a:pos x="650" y="236"/>
                </a:cxn>
                <a:cxn ang="0">
                  <a:pos x="637" y="302"/>
                </a:cxn>
                <a:cxn ang="0">
                  <a:pos x="624" y="368"/>
                </a:cxn>
                <a:cxn ang="0">
                  <a:pos x="618" y="400"/>
                </a:cxn>
                <a:cxn ang="0">
                  <a:pos x="604" y="446"/>
                </a:cxn>
                <a:cxn ang="0">
                  <a:pos x="585" y="486"/>
                </a:cxn>
                <a:cxn ang="0">
                  <a:pos x="558" y="545"/>
                </a:cxn>
                <a:cxn ang="0">
                  <a:pos x="539" y="571"/>
                </a:cxn>
                <a:cxn ang="0">
                  <a:pos x="526" y="604"/>
                </a:cxn>
                <a:cxn ang="0">
                  <a:pos x="486" y="656"/>
                </a:cxn>
                <a:cxn ang="0">
                  <a:pos x="453" y="689"/>
                </a:cxn>
                <a:cxn ang="0">
                  <a:pos x="434" y="715"/>
                </a:cxn>
                <a:cxn ang="0">
                  <a:pos x="401" y="748"/>
                </a:cxn>
                <a:cxn ang="0">
                  <a:pos x="381" y="768"/>
                </a:cxn>
                <a:cxn ang="0">
                  <a:pos x="381" y="768"/>
                </a:cxn>
                <a:cxn ang="0">
                  <a:pos x="368" y="775"/>
                </a:cxn>
                <a:cxn ang="0">
                  <a:pos x="329" y="807"/>
                </a:cxn>
                <a:cxn ang="0">
                  <a:pos x="302" y="788"/>
                </a:cxn>
                <a:cxn ang="0">
                  <a:pos x="283" y="775"/>
                </a:cxn>
                <a:cxn ang="0">
                  <a:pos x="256" y="755"/>
                </a:cxn>
                <a:cxn ang="0">
                  <a:pos x="237" y="735"/>
                </a:cxn>
                <a:cxn ang="0">
                  <a:pos x="217" y="715"/>
                </a:cxn>
                <a:cxn ang="0">
                  <a:pos x="197" y="689"/>
                </a:cxn>
                <a:cxn ang="0">
                  <a:pos x="158" y="650"/>
                </a:cxn>
                <a:cxn ang="0">
                  <a:pos x="138" y="624"/>
                </a:cxn>
                <a:cxn ang="0">
                  <a:pos x="125" y="597"/>
                </a:cxn>
                <a:cxn ang="0">
                  <a:pos x="92" y="551"/>
                </a:cxn>
                <a:cxn ang="0">
                  <a:pos x="66" y="499"/>
                </a:cxn>
                <a:cxn ang="0">
                  <a:pos x="53" y="459"/>
                </a:cxn>
                <a:cxn ang="0">
                  <a:pos x="40" y="433"/>
                </a:cxn>
                <a:cxn ang="0">
                  <a:pos x="33" y="400"/>
                </a:cxn>
                <a:cxn ang="0">
                  <a:pos x="20" y="361"/>
                </a:cxn>
                <a:cxn ang="0">
                  <a:pos x="14" y="328"/>
                </a:cxn>
                <a:cxn ang="0">
                  <a:pos x="7" y="295"/>
                </a:cxn>
                <a:cxn ang="0">
                  <a:pos x="0" y="243"/>
                </a:cxn>
                <a:cxn ang="0">
                  <a:pos x="0" y="210"/>
                </a:cxn>
                <a:cxn ang="0">
                  <a:pos x="0" y="171"/>
                </a:cxn>
                <a:cxn ang="0">
                  <a:pos x="0" y="125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89" y="0"/>
                </a:cxn>
                <a:cxn ang="0">
                  <a:pos x="394" y="0"/>
                </a:cxn>
              </a:cxnLst>
              <a:rect l="0" t="0" r="r" b="b"/>
              <a:pathLst>
                <a:path w="650" h="807">
                  <a:moveTo>
                    <a:pt x="394" y="0"/>
                  </a:moveTo>
                  <a:lnTo>
                    <a:pt x="394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14" y="0"/>
                  </a:lnTo>
                  <a:lnTo>
                    <a:pt x="421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0" y="203"/>
                  </a:lnTo>
                  <a:lnTo>
                    <a:pt x="650" y="236"/>
                  </a:lnTo>
                  <a:lnTo>
                    <a:pt x="644" y="269"/>
                  </a:lnTo>
                  <a:lnTo>
                    <a:pt x="637" y="302"/>
                  </a:lnTo>
                  <a:lnTo>
                    <a:pt x="637" y="335"/>
                  </a:lnTo>
                  <a:lnTo>
                    <a:pt x="624" y="368"/>
                  </a:lnTo>
                  <a:lnTo>
                    <a:pt x="624" y="381"/>
                  </a:lnTo>
                  <a:lnTo>
                    <a:pt x="618" y="400"/>
                  </a:lnTo>
                  <a:lnTo>
                    <a:pt x="611" y="427"/>
                  </a:lnTo>
                  <a:lnTo>
                    <a:pt x="604" y="446"/>
                  </a:lnTo>
                  <a:lnTo>
                    <a:pt x="598" y="459"/>
                  </a:lnTo>
                  <a:lnTo>
                    <a:pt x="585" y="486"/>
                  </a:lnTo>
                  <a:lnTo>
                    <a:pt x="572" y="519"/>
                  </a:lnTo>
                  <a:lnTo>
                    <a:pt x="558" y="545"/>
                  </a:lnTo>
                  <a:lnTo>
                    <a:pt x="552" y="558"/>
                  </a:lnTo>
                  <a:lnTo>
                    <a:pt x="539" y="571"/>
                  </a:lnTo>
                  <a:lnTo>
                    <a:pt x="532" y="584"/>
                  </a:lnTo>
                  <a:lnTo>
                    <a:pt x="526" y="604"/>
                  </a:lnTo>
                  <a:lnTo>
                    <a:pt x="506" y="630"/>
                  </a:lnTo>
                  <a:lnTo>
                    <a:pt x="486" y="656"/>
                  </a:lnTo>
                  <a:lnTo>
                    <a:pt x="467" y="683"/>
                  </a:lnTo>
                  <a:lnTo>
                    <a:pt x="453" y="689"/>
                  </a:lnTo>
                  <a:lnTo>
                    <a:pt x="447" y="702"/>
                  </a:lnTo>
                  <a:lnTo>
                    <a:pt x="434" y="715"/>
                  </a:lnTo>
                  <a:lnTo>
                    <a:pt x="427" y="722"/>
                  </a:lnTo>
                  <a:lnTo>
                    <a:pt x="401" y="748"/>
                  </a:lnTo>
                  <a:lnTo>
                    <a:pt x="381" y="761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68" y="775"/>
                  </a:lnTo>
                  <a:lnTo>
                    <a:pt x="355" y="788"/>
                  </a:lnTo>
                  <a:lnTo>
                    <a:pt x="329" y="807"/>
                  </a:lnTo>
                  <a:lnTo>
                    <a:pt x="316" y="801"/>
                  </a:lnTo>
                  <a:lnTo>
                    <a:pt x="302" y="788"/>
                  </a:lnTo>
                  <a:lnTo>
                    <a:pt x="289" y="781"/>
                  </a:lnTo>
                  <a:lnTo>
                    <a:pt x="283" y="775"/>
                  </a:lnTo>
                  <a:lnTo>
                    <a:pt x="270" y="761"/>
                  </a:lnTo>
                  <a:lnTo>
                    <a:pt x="256" y="755"/>
                  </a:lnTo>
                  <a:lnTo>
                    <a:pt x="250" y="742"/>
                  </a:lnTo>
                  <a:lnTo>
                    <a:pt x="237" y="735"/>
                  </a:lnTo>
                  <a:lnTo>
                    <a:pt x="224" y="722"/>
                  </a:lnTo>
                  <a:lnTo>
                    <a:pt x="217" y="715"/>
                  </a:lnTo>
                  <a:lnTo>
                    <a:pt x="204" y="702"/>
                  </a:lnTo>
                  <a:lnTo>
                    <a:pt x="197" y="689"/>
                  </a:lnTo>
                  <a:lnTo>
                    <a:pt x="178" y="670"/>
                  </a:lnTo>
                  <a:lnTo>
                    <a:pt x="158" y="650"/>
                  </a:lnTo>
                  <a:lnTo>
                    <a:pt x="151" y="637"/>
                  </a:lnTo>
                  <a:lnTo>
                    <a:pt x="138" y="624"/>
                  </a:lnTo>
                  <a:lnTo>
                    <a:pt x="132" y="610"/>
                  </a:lnTo>
                  <a:lnTo>
                    <a:pt x="125" y="597"/>
                  </a:lnTo>
                  <a:lnTo>
                    <a:pt x="105" y="578"/>
                  </a:lnTo>
                  <a:lnTo>
                    <a:pt x="92" y="551"/>
                  </a:lnTo>
                  <a:lnTo>
                    <a:pt x="79" y="525"/>
                  </a:lnTo>
                  <a:lnTo>
                    <a:pt x="66" y="499"/>
                  </a:lnTo>
                  <a:lnTo>
                    <a:pt x="60" y="473"/>
                  </a:lnTo>
                  <a:lnTo>
                    <a:pt x="53" y="459"/>
                  </a:lnTo>
                  <a:lnTo>
                    <a:pt x="46" y="446"/>
                  </a:lnTo>
                  <a:lnTo>
                    <a:pt x="40" y="433"/>
                  </a:lnTo>
                  <a:lnTo>
                    <a:pt x="33" y="413"/>
                  </a:lnTo>
                  <a:lnTo>
                    <a:pt x="33" y="400"/>
                  </a:lnTo>
                  <a:lnTo>
                    <a:pt x="27" y="381"/>
                  </a:lnTo>
                  <a:lnTo>
                    <a:pt x="20" y="361"/>
                  </a:lnTo>
                  <a:lnTo>
                    <a:pt x="20" y="348"/>
                  </a:lnTo>
                  <a:lnTo>
                    <a:pt x="14" y="328"/>
                  </a:lnTo>
                  <a:lnTo>
                    <a:pt x="14" y="315"/>
                  </a:lnTo>
                  <a:lnTo>
                    <a:pt x="7" y="295"/>
                  </a:lnTo>
                  <a:lnTo>
                    <a:pt x="7" y="276"/>
                  </a:lnTo>
                  <a:lnTo>
                    <a:pt x="0" y="243"/>
                  </a:lnTo>
                  <a:lnTo>
                    <a:pt x="0" y="223"/>
                  </a:lnTo>
                  <a:lnTo>
                    <a:pt x="0" y="210"/>
                  </a:lnTo>
                  <a:lnTo>
                    <a:pt x="0" y="190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0" y="125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-1083" y="843"/>
              <a:ext cx="790" cy="927"/>
            </a:xfrm>
            <a:custGeom>
              <a:avLst/>
              <a:gdLst/>
              <a:ahLst/>
              <a:cxnLst>
                <a:cxn ang="0">
                  <a:pos x="558" y="46"/>
                </a:cxn>
                <a:cxn ang="0">
                  <a:pos x="551" y="98"/>
                </a:cxn>
                <a:cxn ang="0">
                  <a:pos x="486" y="137"/>
                </a:cxn>
                <a:cxn ang="0">
                  <a:pos x="426" y="151"/>
                </a:cxn>
                <a:cxn ang="0">
                  <a:pos x="407" y="190"/>
                </a:cxn>
                <a:cxn ang="0">
                  <a:pos x="446" y="216"/>
                </a:cxn>
                <a:cxn ang="0">
                  <a:pos x="505" y="262"/>
                </a:cxn>
                <a:cxn ang="0">
                  <a:pos x="505" y="308"/>
                </a:cxn>
                <a:cxn ang="0">
                  <a:pos x="512" y="354"/>
                </a:cxn>
                <a:cxn ang="0">
                  <a:pos x="459" y="367"/>
                </a:cxn>
                <a:cxn ang="0">
                  <a:pos x="420" y="315"/>
                </a:cxn>
                <a:cxn ang="0">
                  <a:pos x="400" y="282"/>
                </a:cxn>
                <a:cxn ang="0">
                  <a:pos x="420" y="203"/>
                </a:cxn>
                <a:cxn ang="0">
                  <a:pos x="348" y="282"/>
                </a:cxn>
                <a:cxn ang="0">
                  <a:pos x="367" y="433"/>
                </a:cxn>
                <a:cxn ang="0">
                  <a:pos x="400" y="499"/>
                </a:cxn>
                <a:cxn ang="0">
                  <a:pos x="440" y="485"/>
                </a:cxn>
                <a:cxn ang="0">
                  <a:pos x="361" y="584"/>
                </a:cxn>
                <a:cxn ang="0">
                  <a:pos x="275" y="663"/>
                </a:cxn>
                <a:cxn ang="0">
                  <a:pos x="361" y="505"/>
                </a:cxn>
                <a:cxn ang="0">
                  <a:pos x="302" y="466"/>
                </a:cxn>
                <a:cxn ang="0">
                  <a:pos x="256" y="505"/>
                </a:cxn>
                <a:cxn ang="0">
                  <a:pos x="216" y="558"/>
                </a:cxn>
                <a:cxn ang="0">
                  <a:pos x="164" y="538"/>
                </a:cxn>
                <a:cxn ang="0">
                  <a:pos x="190" y="485"/>
                </a:cxn>
                <a:cxn ang="0">
                  <a:pos x="216" y="446"/>
                </a:cxn>
                <a:cxn ang="0">
                  <a:pos x="315" y="446"/>
                </a:cxn>
                <a:cxn ang="0">
                  <a:pos x="275" y="426"/>
                </a:cxn>
                <a:cxn ang="0">
                  <a:pos x="236" y="393"/>
                </a:cxn>
                <a:cxn ang="0">
                  <a:pos x="190" y="354"/>
                </a:cxn>
                <a:cxn ang="0">
                  <a:pos x="210" y="321"/>
                </a:cxn>
                <a:cxn ang="0">
                  <a:pos x="262" y="354"/>
                </a:cxn>
                <a:cxn ang="0">
                  <a:pos x="295" y="426"/>
                </a:cxn>
                <a:cxn ang="0">
                  <a:pos x="348" y="420"/>
                </a:cxn>
                <a:cxn ang="0">
                  <a:pos x="216" y="269"/>
                </a:cxn>
                <a:cxn ang="0">
                  <a:pos x="151" y="295"/>
                </a:cxn>
                <a:cxn ang="0">
                  <a:pos x="92" y="302"/>
                </a:cxn>
                <a:cxn ang="0">
                  <a:pos x="124" y="249"/>
                </a:cxn>
                <a:cxn ang="0">
                  <a:pos x="197" y="249"/>
                </a:cxn>
                <a:cxn ang="0">
                  <a:pos x="229" y="249"/>
                </a:cxn>
                <a:cxn ang="0">
                  <a:pos x="151" y="190"/>
                </a:cxn>
                <a:cxn ang="0">
                  <a:pos x="39" y="170"/>
                </a:cxn>
                <a:cxn ang="0">
                  <a:pos x="26" y="118"/>
                </a:cxn>
                <a:cxn ang="0">
                  <a:pos x="0" y="19"/>
                </a:cxn>
                <a:cxn ang="0">
                  <a:pos x="72" y="39"/>
                </a:cxn>
                <a:cxn ang="0">
                  <a:pos x="118" y="65"/>
                </a:cxn>
                <a:cxn ang="0">
                  <a:pos x="151" y="105"/>
                </a:cxn>
                <a:cxn ang="0">
                  <a:pos x="170" y="203"/>
                </a:cxn>
                <a:cxn ang="0">
                  <a:pos x="315" y="328"/>
                </a:cxn>
                <a:cxn ang="0">
                  <a:pos x="321" y="236"/>
                </a:cxn>
                <a:cxn ang="0">
                  <a:pos x="249" y="170"/>
                </a:cxn>
                <a:cxn ang="0">
                  <a:pos x="243" y="118"/>
                </a:cxn>
                <a:cxn ang="0">
                  <a:pos x="275" y="98"/>
                </a:cxn>
                <a:cxn ang="0">
                  <a:pos x="308" y="131"/>
                </a:cxn>
                <a:cxn ang="0">
                  <a:pos x="328" y="177"/>
                </a:cxn>
                <a:cxn ang="0">
                  <a:pos x="335" y="249"/>
                </a:cxn>
                <a:cxn ang="0">
                  <a:pos x="387" y="197"/>
                </a:cxn>
                <a:cxn ang="0">
                  <a:pos x="374" y="144"/>
                </a:cxn>
                <a:cxn ang="0">
                  <a:pos x="400" y="78"/>
                </a:cxn>
                <a:cxn ang="0">
                  <a:pos x="446" y="46"/>
                </a:cxn>
              </a:cxnLst>
              <a:rect l="0" t="0" r="r" b="b"/>
              <a:pathLst>
                <a:path w="577" h="676">
                  <a:moveTo>
                    <a:pt x="518" y="0"/>
                  </a:moveTo>
                  <a:lnTo>
                    <a:pt x="518" y="0"/>
                  </a:lnTo>
                  <a:lnTo>
                    <a:pt x="512" y="6"/>
                  </a:lnTo>
                  <a:lnTo>
                    <a:pt x="512" y="13"/>
                  </a:lnTo>
                  <a:lnTo>
                    <a:pt x="512" y="19"/>
                  </a:lnTo>
                  <a:lnTo>
                    <a:pt x="512" y="19"/>
                  </a:lnTo>
                  <a:lnTo>
                    <a:pt x="512" y="26"/>
                  </a:lnTo>
                  <a:lnTo>
                    <a:pt x="518" y="26"/>
                  </a:lnTo>
                  <a:lnTo>
                    <a:pt x="518" y="32"/>
                  </a:lnTo>
                  <a:lnTo>
                    <a:pt x="525" y="32"/>
                  </a:lnTo>
                  <a:lnTo>
                    <a:pt x="525" y="32"/>
                  </a:lnTo>
                  <a:lnTo>
                    <a:pt x="525" y="39"/>
                  </a:lnTo>
                  <a:lnTo>
                    <a:pt x="531" y="39"/>
                  </a:lnTo>
                  <a:lnTo>
                    <a:pt x="531" y="39"/>
                  </a:lnTo>
                  <a:lnTo>
                    <a:pt x="538" y="39"/>
                  </a:lnTo>
                  <a:lnTo>
                    <a:pt x="545" y="39"/>
                  </a:lnTo>
                  <a:lnTo>
                    <a:pt x="551" y="46"/>
                  </a:lnTo>
                  <a:lnTo>
                    <a:pt x="558" y="46"/>
                  </a:lnTo>
                  <a:lnTo>
                    <a:pt x="577" y="39"/>
                  </a:lnTo>
                  <a:lnTo>
                    <a:pt x="571" y="46"/>
                  </a:lnTo>
                  <a:lnTo>
                    <a:pt x="564" y="46"/>
                  </a:lnTo>
                  <a:lnTo>
                    <a:pt x="558" y="52"/>
                  </a:lnTo>
                  <a:lnTo>
                    <a:pt x="551" y="59"/>
                  </a:lnTo>
                  <a:lnTo>
                    <a:pt x="545" y="59"/>
                  </a:lnTo>
                  <a:lnTo>
                    <a:pt x="545" y="65"/>
                  </a:lnTo>
                  <a:lnTo>
                    <a:pt x="545" y="65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8" y="78"/>
                  </a:lnTo>
                  <a:lnTo>
                    <a:pt x="538" y="78"/>
                  </a:lnTo>
                  <a:lnTo>
                    <a:pt x="538" y="85"/>
                  </a:lnTo>
                  <a:lnTo>
                    <a:pt x="538" y="92"/>
                  </a:lnTo>
                  <a:lnTo>
                    <a:pt x="545" y="92"/>
                  </a:lnTo>
                  <a:lnTo>
                    <a:pt x="545" y="98"/>
                  </a:lnTo>
                  <a:lnTo>
                    <a:pt x="545" y="98"/>
                  </a:lnTo>
                  <a:lnTo>
                    <a:pt x="551" y="98"/>
                  </a:lnTo>
                  <a:lnTo>
                    <a:pt x="551" y="105"/>
                  </a:lnTo>
                  <a:lnTo>
                    <a:pt x="558" y="105"/>
                  </a:lnTo>
                  <a:lnTo>
                    <a:pt x="558" y="105"/>
                  </a:lnTo>
                  <a:lnTo>
                    <a:pt x="551" y="105"/>
                  </a:lnTo>
                  <a:lnTo>
                    <a:pt x="545" y="105"/>
                  </a:lnTo>
                  <a:lnTo>
                    <a:pt x="531" y="105"/>
                  </a:lnTo>
                  <a:lnTo>
                    <a:pt x="525" y="111"/>
                  </a:lnTo>
                  <a:lnTo>
                    <a:pt x="518" y="111"/>
                  </a:lnTo>
                  <a:lnTo>
                    <a:pt x="512" y="111"/>
                  </a:lnTo>
                  <a:lnTo>
                    <a:pt x="505" y="118"/>
                  </a:lnTo>
                  <a:lnTo>
                    <a:pt x="499" y="118"/>
                  </a:lnTo>
                  <a:lnTo>
                    <a:pt x="499" y="124"/>
                  </a:lnTo>
                  <a:lnTo>
                    <a:pt x="499" y="124"/>
                  </a:lnTo>
                  <a:lnTo>
                    <a:pt x="499" y="131"/>
                  </a:lnTo>
                  <a:lnTo>
                    <a:pt x="499" y="137"/>
                  </a:lnTo>
                  <a:lnTo>
                    <a:pt x="499" y="144"/>
                  </a:lnTo>
                  <a:lnTo>
                    <a:pt x="492" y="137"/>
                  </a:lnTo>
                  <a:lnTo>
                    <a:pt x="486" y="137"/>
                  </a:lnTo>
                  <a:lnTo>
                    <a:pt x="479" y="137"/>
                  </a:lnTo>
                  <a:lnTo>
                    <a:pt x="479" y="137"/>
                  </a:lnTo>
                  <a:lnTo>
                    <a:pt x="472" y="137"/>
                  </a:lnTo>
                  <a:lnTo>
                    <a:pt x="472" y="137"/>
                  </a:lnTo>
                  <a:lnTo>
                    <a:pt x="466" y="144"/>
                  </a:lnTo>
                  <a:lnTo>
                    <a:pt x="466" y="151"/>
                  </a:lnTo>
                  <a:lnTo>
                    <a:pt x="459" y="151"/>
                  </a:lnTo>
                  <a:lnTo>
                    <a:pt x="459" y="157"/>
                  </a:lnTo>
                  <a:lnTo>
                    <a:pt x="453" y="151"/>
                  </a:lnTo>
                  <a:lnTo>
                    <a:pt x="446" y="151"/>
                  </a:lnTo>
                  <a:lnTo>
                    <a:pt x="446" y="151"/>
                  </a:lnTo>
                  <a:lnTo>
                    <a:pt x="440" y="144"/>
                  </a:lnTo>
                  <a:lnTo>
                    <a:pt x="440" y="144"/>
                  </a:lnTo>
                  <a:lnTo>
                    <a:pt x="433" y="144"/>
                  </a:lnTo>
                  <a:lnTo>
                    <a:pt x="433" y="144"/>
                  </a:lnTo>
                  <a:lnTo>
                    <a:pt x="426" y="144"/>
                  </a:lnTo>
                  <a:lnTo>
                    <a:pt x="426" y="151"/>
                  </a:lnTo>
                  <a:lnTo>
                    <a:pt x="426" y="151"/>
                  </a:lnTo>
                  <a:lnTo>
                    <a:pt x="420" y="151"/>
                  </a:lnTo>
                  <a:lnTo>
                    <a:pt x="413" y="151"/>
                  </a:lnTo>
                  <a:lnTo>
                    <a:pt x="407" y="157"/>
                  </a:lnTo>
                  <a:lnTo>
                    <a:pt x="407" y="164"/>
                  </a:lnTo>
                  <a:lnTo>
                    <a:pt x="400" y="164"/>
                  </a:lnTo>
                  <a:lnTo>
                    <a:pt x="400" y="170"/>
                  </a:lnTo>
                  <a:lnTo>
                    <a:pt x="394" y="177"/>
                  </a:lnTo>
                  <a:lnTo>
                    <a:pt x="394" y="183"/>
                  </a:lnTo>
                  <a:lnTo>
                    <a:pt x="394" y="183"/>
                  </a:lnTo>
                  <a:lnTo>
                    <a:pt x="394" y="190"/>
                  </a:lnTo>
                  <a:lnTo>
                    <a:pt x="394" y="190"/>
                  </a:lnTo>
                  <a:lnTo>
                    <a:pt x="394" y="190"/>
                  </a:lnTo>
                  <a:lnTo>
                    <a:pt x="400" y="190"/>
                  </a:lnTo>
                  <a:lnTo>
                    <a:pt x="400" y="190"/>
                  </a:lnTo>
                  <a:lnTo>
                    <a:pt x="400" y="190"/>
                  </a:lnTo>
                  <a:lnTo>
                    <a:pt x="407" y="190"/>
                  </a:lnTo>
                  <a:lnTo>
                    <a:pt x="407" y="190"/>
                  </a:lnTo>
                  <a:lnTo>
                    <a:pt x="407" y="190"/>
                  </a:lnTo>
                  <a:lnTo>
                    <a:pt x="413" y="190"/>
                  </a:lnTo>
                  <a:lnTo>
                    <a:pt x="413" y="183"/>
                  </a:lnTo>
                  <a:lnTo>
                    <a:pt x="420" y="177"/>
                  </a:lnTo>
                  <a:lnTo>
                    <a:pt x="426" y="170"/>
                  </a:lnTo>
                  <a:lnTo>
                    <a:pt x="426" y="170"/>
                  </a:lnTo>
                  <a:lnTo>
                    <a:pt x="426" y="170"/>
                  </a:lnTo>
                  <a:lnTo>
                    <a:pt x="426" y="170"/>
                  </a:lnTo>
                  <a:lnTo>
                    <a:pt x="433" y="177"/>
                  </a:lnTo>
                  <a:lnTo>
                    <a:pt x="433" y="177"/>
                  </a:lnTo>
                  <a:lnTo>
                    <a:pt x="426" y="183"/>
                  </a:lnTo>
                  <a:lnTo>
                    <a:pt x="426" y="190"/>
                  </a:lnTo>
                  <a:lnTo>
                    <a:pt x="426" y="190"/>
                  </a:lnTo>
                  <a:lnTo>
                    <a:pt x="426" y="197"/>
                  </a:lnTo>
                  <a:lnTo>
                    <a:pt x="426" y="203"/>
                  </a:lnTo>
                  <a:lnTo>
                    <a:pt x="433" y="203"/>
                  </a:lnTo>
                  <a:lnTo>
                    <a:pt x="440" y="210"/>
                  </a:lnTo>
                  <a:lnTo>
                    <a:pt x="440" y="210"/>
                  </a:lnTo>
                  <a:lnTo>
                    <a:pt x="446" y="216"/>
                  </a:lnTo>
                  <a:lnTo>
                    <a:pt x="453" y="216"/>
                  </a:lnTo>
                  <a:lnTo>
                    <a:pt x="459" y="223"/>
                  </a:lnTo>
                  <a:lnTo>
                    <a:pt x="466" y="223"/>
                  </a:lnTo>
                  <a:lnTo>
                    <a:pt x="472" y="223"/>
                  </a:lnTo>
                  <a:lnTo>
                    <a:pt x="486" y="229"/>
                  </a:lnTo>
                  <a:lnTo>
                    <a:pt x="492" y="229"/>
                  </a:lnTo>
                  <a:lnTo>
                    <a:pt x="505" y="229"/>
                  </a:lnTo>
                  <a:lnTo>
                    <a:pt x="505" y="229"/>
                  </a:lnTo>
                  <a:lnTo>
                    <a:pt x="499" y="236"/>
                  </a:lnTo>
                  <a:lnTo>
                    <a:pt x="499" y="236"/>
                  </a:lnTo>
                  <a:lnTo>
                    <a:pt x="499" y="242"/>
                  </a:lnTo>
                  <a:lnTo>
                    <a:pt x="492" y="242"/>
                  </a:lnTo>
                  <a:lnTo>
                    <a:pt x="499" y="249"/>
                  </a:lnTo>
                  <a:lnTo>
                    <a:pt x="499" y="249"/>
                  </a:lnTo>
                  <a:lnTo>
                    <a:pt x="499" y="256"/>
                  </a:lnTo>
                  <a:lnTo>
                    <a:pt x="499" y="256"/>
                  </a:lnTo>
                  <a:lnTo>
                    <a:pt x="505" y="262"/>
                  </a:lnTo>
                  <a:lnTo>
                    <a:pt x="505" y="262"/>
                  </a:lnTo>
                  <a:lnTo>
                    <a:pt x="505" y="269"/>
                  </a:lnTo>
                  <a:lnTo>
                    <a:pt x="512" y="269"/>
                  </a:lnTo>
                  <a:lnTo>
                    <a:pt x="512" y="269"/>
                  </a:lnTo>
                  <a:lnTo>
                    <a:pt x="518" y="275"/>
                  </a:lnTo>
                  <a:lnTo>
                    <a:pt x="531" y="282"/>
                  </a:lnTo>
                  <a:lnTo>
                    <a:pt x="525" y="282"/>
                  </a:lnTo>
                  <a:lnTo>
                    <a:pt x="518" y="282"/>
                  </a:lnTo>
                  <a:lnTo>
                    <a:pt x="518" y="282"/>
                  </a:lnTo>
                  <a:lnTo>
                    <a:pt x="512" y="282"/>
                  </a:lnTo>
                  <a:lnTo>
                    <a:pt x="512" y="282"/>
                  </a:lnTo>
                  <a:lnTo>
                    <a:pt x="505" y="282"/>
                  </a:lnTo>
                  <a:lnTo>
                    <a:pt x="505" y="288"/>
                  </a:lnTo>
                  <a:lnTo>
                    <a:pt x="505" y="288"/>
                  </a:lnTo>
                  <a:lnTo>
                    <a:pt x="505" y="288"/>
                  </a:lnTo>
                  <a:lnTo>
                    <a:pt x="499" y="295"/>
                  </a:lnTo>
                  <a:lnTo>
                    <a:pt x="499" y="295"/>
                  </a:lnTo>
                  <a:lnTo>
                    <a:pt x="505" y="302"/>
                  </a:lnTo>
                  <a:lnTo>
                    <a:pt x="505" y="308"/>
                  </a:lnTo>
                  <a:lnTo>
                    <a:pt x="505" y="308"/>
                  </a:lnTo>
                  <a:lnTo>
                    <a:pt x="512" y="315"/>
                  </a:lnTo>
                  <a:lnTo>
                    <a:pt x="518" y="321"/>
                  </a:lnTo>
                  <a:lnTo>
                    <a:pt x="531" y="334"/>
                  </a:lnTo>
                  <a:lnTo>
                    <a:pt x="538" y="334"/>
                  </a:lnTo>
                  <a:lnTo>
                    <a:pt x="538" y="341"/>
                  </a:lnTo>
                  <a:lnTo>
                    <a:pt x="545" y="341"/>
                  </a:lnTo>
                  <a:lnTo>
                    <a:pt x="538" y="341"/>
                  </a:lnTo>
                  <a:lnTo>
                    <a:pt x="538" y="341"/>
                  </a:lnTo>
                  <a:lnTo>
                    <a:pt x="531" y="341"/>
                  </a:lnTo>
                  <a:lnTo>
                    <a:pt x="531" y="341"/>
                  </a:lnTo>
                  <a:lnTo>
                    <a:pt x="525" y="341"/>
                  </a:lnTo>
                  <a:lnTo>
                    <a:pt x="525" y="341"/>
                  </a:lnTo>
                  <a:lnTo>
                    <a:pt x="518" y="348"/>
                  </a:lnTo>
                  <a:lnTo>
                    <a:pt x="518" y="348"/>
                  </a:lnTo>
                  <a:lnTo>
                    <a:pt x="512" y="348"/>
                  </a:lnTo>
                  <a:lnTo>
                    <a:pt x="512" y="354"/>
                  </a:lnTo>
                  <a:lnTo>
                    <a:pt x="512" y="354"/>
                  </a:lnTo>
                  <a:lnTo>
                    <a:pt x="512" y="354"/>
                  </a:lnTo>
                  <a:lnTo>
                    <a:pt x="512" y="361"/>
                  </a:lnTo>
                  <a:lnTo>
                    <a:pt x="512" y="367"/>
                  </a:lnTo>
                  <a:lnTo>
                    <a:pt x="512" y="380"/>
                  </a:lnTo>
                  <a:lnTo>
                    <a:pt x="512" y="393"/>
                  </a:lnTo>
                  <a:lnTo>
                    <a:pt x="505" y="387"/>
                  </a:lnTo>
                  <a:lnTo>
                    <a:pt x="499" y="380"/>
                  </a:lnTo>
                  <a:lnTo>
                    <a:pt x="499" y="374"/>
                  </a:lnTo>
                  <a:lnTo>
                    <a:pt x="492" y="367"/>
                  </a:lnTo>
                  <a:lnTo>
                    <a:pt x="486" y="361"/>
                  </a:lnTo>
                  <a:lnTo>
                    <a:pt x="479" y="361"/>
                  </a:lnTo>
                  <a:lnTo>
                    <a:pt x="479" y="361"/>
                  </a:lnTo>
                  <a:lnTo>
                    <a:pt x="472" y="361"/>
                  </a:lnTo>
                  <a:lnTo>
                    <a:pt x="472" y="361"/>
                  </a:lnTo>
                  <a:lnTo>
                    <a:pt x="466" y="361"/>
                  </a:lnTo>
                  <a:lnTo>
                    <a:pt x="466" y="367"/>
                  </a:lnTo>
                  <a:lnTo>
                    <a:pt x="459" y="367"/>
                  </a:lnTo>
                  <a:lnTo>
                    <a:pt x="459" y="367"/>
                  </a:lnTo>
                  <a:lnTo>
                    <a:pt x="459" y="374"/>
                  </a:lnTo>
                  <a:lnTo>
                    <a:pt x="453" y="374"/>
                  </a:lnTo>
                  <a:lnTo>
                    <a:pt x="453" y="380"/>
                  </a:lnTo>
                  <a:lnTo>
                    <a:pt x="453" y="380"/>
                  </a:lnTo>
                  <a:lnTo>
                    <a:pt x="453" y="380"/>
                  </a:lnTo>
                  <a:lnTo>
                    <a:pt x="453" y="374"/>
                  </a:lnTo>
                  <a:lnTo>
                    <a:pt x="446" y="367"/>
                  </a:lnTo>
                  <a:lnTo>
                    <a:pt x="446" y="361"/>
                  </a:lnTo>
                  <a:lnTo>
                    <a:pt x="446" y="348"/>
                  </a:lnTo>
                  <a:lnTo>
                    <a:pt x="440" y="341"/>
                  </a:lnTo>
                  <a:lnTo>
                    <a:pt x="440" y="334"/>
                  </a:lnTo>
                  <a:lnTo>
                    <a:pt x="440" y="328"/>
                  </a:lnTo>
                  <a:lnTo>
                    <a:pt x="433" y="328"/>
                  </a:lnTo>
                  <a:lnTo>
                    <a:pt x="433" y="328"/>
                  </a:lnTo>
                  <a:lnTo>
                    <a:pt x="426" y="321"/>
                  </a:lnTo>
                  <a:lnTo>
                    <a:pt x="426" y="321"/>
                  </a:lnTo>
                  <a:lnTo>
                    <a:pt x="420" y="315"/>
                  </a:lnTo>
                  <a:lnTo>
                    <a:pt x="420" y="315"/>
                  </a:lnTo>
                  <a:lnTo>
                    <a:pt x="413" y="315"/>
                  </a:lnTo>
                  <a:lnTo>
                    <a:pt x="407" y="315"/>
                  </a:lnTo>
                  <a:lnTo>
                    <a:pt x="407" y="315"/>
                  </a:lnTo>
                  <a:lnTo>
                    <a:pt x="400" y="315"/>
                  </a:lnTo>
                  <a:lnTo>
                    <a:pt x="394" y="321"/>
                  </a:lnTo>
                  <a:lnTo>
                    <a:pt x="400" y="315"/>
                  </a:lnTo>
                  <a:lnTo>
                    <a:pt x="400" y="308"/>
                  </a:lnTo>
                  <a:lnTo>
                    <a:pt x="407" y="308"/>
                  </a:lnTo>
                  <a:lnTo>
                    <a:pt x="407" y="302"/>
                  </a:lnTo>
                  <a:lnTo>
                    <a:pt x="407" y="302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88"/>
                  </a:lnTo>
                  <a:lnTo>
                    <a:pt x="407" y="288"/>
                  </a:lnTo>
                  <a:lnTo>
                    <a:pt x="407" y="282"/>
                  </a:lnTo>
                  <a:lnTo>
                    <a:pt x="407" y="282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394" y="282"/>
                  </a:lnTo>
                  <a:lnTo>
                    <a:pt x="394" y="282"/>
                  </a:lnTo>
                  <a:lnTo>
                    <a:pt x="387" y="282"/>
                  </a:lnTo>
                  <a:lnTo>
                    <a:pt x="394" y="269"/>
                  </a:lnTo>
                  <a:lnTo>
                    <a:pt x="394" y="262"/>
                  </a:lnTo>
                  <a:lnTo>
                    <a:pt x="400" y="256"/>
                  </a:lnTo>
                  <a:lnTo>
                    <a:pt x="407" y="242"/>
                  </a:lnTo>
                  <a:lnTo>
                    <a:pt x="413" y="236"/>
                  </a:lnTo>
                  <a:lnTo>
                    <a:pt x="420" y="229"/>
                  </a:lnTo>
                  <a:lnTo>
                    <a:pt x="426" y="223"/>
                  </a:lnTo>
                  <a:lnTo>
                    <a:pt x="433" y="210"/>
                  </a:lnTo>
                  <a:lnTo>
                    <a:pt x="433" y="210"/>
                  </a:lnTo>
                  <a:lnTo>
                    <a:pt x="426" y="210"/>
                  </a:lnTo>
                  <a:lnTo>
                    <a:pt x="426" y="203"/>
                  </a:lnTo>
                  <a:lnTo>
                    <a:pt x="420" y="203"/>
                  </a:lnTo>
                  <a:lnTo>
                    <a:pt x="420" y="203"/>
                  </a:lnTo>
                  <a:lnTo>
                    <a:pt x="413" y="203"/>
                  </a:lnTo>
                  <a:lnTo>
                    <a:pt x="413" y="197"/>
                  </a:lnTo>
                  <a:lnTo>
                    <a:pt x="407" y="197"/>
                  </a:lnTo>
                  <a:lnTo>
                    <a:pt x="407" y="197"/>
                  </a:lnTo>
                  <a:lnTo>
                    <a:pt x="407" y="203"/>
                  </a:lnTo>
                  <a:lnTo>
                    <a:pt x="400" y="203"/>
                  </a:lnTo>
                  <a:lnTo>
                    <a:pt x="394" y="203"/>
                  </a:lnTo>
                  <a:lnTo>
                    <a:pt x="387" y="210"/>
                  </a:lnTo>
                  <a:lnTo>
                    <a:pt x="387" y="216"/>
                  </a:lnTo>
                  <a:lnTo>
                    <a:pt x="380" y="216"/>
                  </a:lnTo>
                  <a:lnTo>
                    <a:pt x="380" y="223"/>
                  </a:lnTo>
                  <a:lnTo>
                    <a:pt x="367" y="229"/>
                  </a:lnTo>
                  <a:lnTo>
                    <a:pt x="367" y="236"/>
                  </a:lnTo>
                  <a:lnTo>
                    <a:pt x="361" y="242"/>
                  </a:lnTo>
                  <a:lnTo>
                    <a:pt x="354" y="256"/>
                  </a:lnTo>
                  <a:lnTo>
                    <a:pt x="354" y="262"/>
                  </a:lnTo>
                  <a:lnTo>
                    <a:pt x="348" y="275"/>
                  </a:lnTo>
                  <a:lnTo>
                    <a:pt x="348" y="282"/>
                  </a:lnTo>
                  <a:lnTo>
                    <a:pt x="341" y="288"/>
                  </a:lnTo>
                  <a:lnTo>
                    <a:pt x="341" y="295"/>
                  </a:lnTo>
                  <a:lnTo>
                    <a:pt x="341" y="308"/>
                  </a:lnTo>
                  <a:lnTo>
                    <a:pt x="341" y="315"/>
                  </a:lnTo>
                  <a:lnTo>
                    <a:pt x="341" y="321"/>
                  </a:lnTo>
                  <a:lnTo>
                    <a:pt x="341" y="334"/>
                  </a:lnTo>
                  <a:lnTo>
                    <a:pt x="341" y="341"/>
                  </a:lnTo>
                  <a:lnTo>
                    <a:pt x="341" y="341"/>
                  </a:lnTo>
                  <a:lnTo>
                    <a:pt x="341" y="348"/>
                  </a:lnTo>
                  <a:lnTo>
                    <a:pt x="341" y="348"/>
                  </a:lnTo>
                  <a:lnTo>
                    <a:pt x="341" y="354"/>
                  </a:lnTo>
                  <a:lnTo>
                    <a:pt x="341" y="361"/>
                  </a:lnTo>
                  <a:lnTo>
                    <a:pt x="348" y="374"/>
                  </a:lnTo>
                  <a:lnTo>
                    <a:pt x="354" y="393"/>
                  </a:lnTo>
                  <a:lnTo>
                    <a:pt x="361" y="407"/>
                  </a:lnTo>
                  <a:lnTo>
                    <a:pt x="367" y="420"/>
                  </a:lnTo>
                  <a:lnTo>
                    <a:pt x="367" y="426"/>
                  </a:lnTo>
                  <a:lnTo>
                    <a:pt x="367" y="433"/>
                  </a:lnTo>
                  <a:lnTo>
                    <a:pt x="374" y="446"/>
                  </a:lnTo>
                  <a:lnTo>
                    <a:pt x="374" y="459"/>
                  </a:lnTo>
                  <a:lnTo>
                    <a:pt x="374" y="466"/>
                  </a:lnTo>
                  <a:lnTo>
                    <a:pt x="374" y="479"/>
                  </a:lnTo>
                  <a:lnTo>
                    <a:pt x="374" y="492"/>
                  </a:lnTo>
                  <a:lnTo>
                    <a:pt x="374" y="505"/>
                  </a:lnTo>
                  <a:lnTo>
                    <a:pt x="374" y="512"/>
                  </a:lnTo>
                  <a:lnTo>
                    <a:pt x="374" y="512"/>
                  </a:lnTo>
                  <a:lnTo>
                    <a:pt x="374" y="518"/>
                  </a:lnTo>
                  <a:lnTo>
                    <a:pt x="380" y="518"/>
                  </a:lnTo>
                  <a:lnTo>
                    <a:pt x="380" y="518"/>
                  </a:lnTo>
                  <a:lnTo>
                    <a:pt x="380" y="518"/>
                  </a:lnTo>
                  <a:lnTo>
                    <a:pt x="380" y="512"/>
                  </a:lnTo>
                  <a:lnTo>
                    <a:pt x="387" y="512"/>
                  </a:lnTo>
                  <a:lnTo>
                    <a:pt x="387" y="505"/>
                  </a:lnTo>
                  <a:lnTo>
                    <a:pt x="394" y="505"/>
                  </a:lnTo>
                  <a:lnTo>
                    <a:pt x="394" y="499"/>
                  </a:lnTo>
                  <a:lnTo>
                    <a:pt x="400" y="499"/>
                  </a:lnTo>
                  <a:lnTo>
                    <a:pt x="400" y="492"/>
                  </a:lnTo>
                  <a:lnTo>
                    <a:pt x="407" y="485"/>
                  </a:lnTo>
                  <a:lnTo>
                    <a:pt x="413" y="485"/>
                  </a:lnTo>
                  <a:lnTo>
                    <a:pt x="420" y="479"/>
                  </a:lnTo>
                  <a:lnTo>
                    <a:pt x="426" y="472"/>
                  </a:lnTo>
                  <a:lnTo>
                    <a:pt x="433" y="472"/>
                  </a:lnTo>
                  <a:lnTo>
                    <a:pt x="446" y="466"/>
                  </a:lnTo>
                  <a:lnTo>
                    <a:pt x="472" y="453"/>
                  </a:lnTo>
                  <a:lnTo>
                    <a:pt x="479" y="466"/>
                  </a:lnTo>
                  <a:lnTo>
                    <a:pt x="492" y="479"/>
                  </a:lnTo>
                  <a:lnTo>
                    <a:pt x="479" y="479"/>
                  </a:lnTo>
                  <a:lnTo>
                    <a:pt x="472" y="479"/>
                  </a:lnTo>
                  <a:lnTo>
                    <a:pt x="466" y="479"/>
                  </a:lnTo>
                  <a:lnTo>
                    <a:pt x="459" y="479"/>
                  </a:lnTo>
                  <a:lnTo>
                    <a:pt x="453" y="479"/>
                  </a:lnTo>
                  <a:lnTo>
                    <a:pt x="446" y="479"/>
                  </a:lnTo>
                  <a:lnTo>
                    <a:pt x="440" y="485"/>
                  </a:lnTo>
                  <a:lnTo>
                    <a:pt x="440" y="485"/>
                  </a:lnTo>
                  <a:lnTo>
                    <a:pt x="433" y="485"/>
                  </a:lnTo>
                  <a:lnTo>
                    <a:pt x="426" y="492"/>
                  </a:lnTo>
                  <a:lnTo>
                    <a:pt x="420" y="492"/>
                  </a:lnTo>
                  <a:lnTo>
                    <a:pt x="413" y="499"/>
                  </a:lnTo>
                  <a:lnTo>
                    <a:pt x="413" y="499"/>
                  </a:lnTo>
                  <a:lnTo>
                    <a:pt x="407" y="505"/>
                  </a:lnTo>
                  <a:lnTo>
                    <a:pt x="407" y="512"/>
                  </a:lnTo>
                  <a:lnTo>
                    <a:pt x="400" y="518"/>
                  </a:lnTo>
                  <a:lnTo>
                    <a:pt x="394" y="525"/>
                  </a:lnTo>
                  <a:lnTo>
                    <a:pt x="387" y="544"/>
                  </a:lnTo>
                  <a:lnTo>
                    <a:pt x="380" y="558"/>
                  </a:lnTo>
                  <a:lnTo>
                    <a:pt x="367" y="577"/>
                  </a:lnTo>
                  <a:lnTo>
                    <a:pt x="367" y="577"/>
                  </a:lnTo>
                  <a:lnTo>
                    <a:pt x="367" y="584"/>
                  </a:lnTo>
                  <a:lnTo>
                    <a:pt x="367" y="584"/>
                  </a:lnTo>
                  <a:lnTo>
                    <a:pt x="361" y="584"/>
                  </a:lnTo>
                  <a:lnTo>
                    <a:pt x="361" y="584"/>
                  </a:lnTo>
                  <a:lnTo>
                    <a:pt x="361" y="584"/>
                  </a:lnTo>
                  <a:lnTo>
                    <a:pt x="361" y="584"/>
                  </a:lnTo>
                  <a:lnTo>
                    <a:pt x="354" y="597"/>
                  </a:lnTo>
                  <a:lnTo>
                    <a:pt x="348" y="610"/>
                  </a:lnTo>
                  <a:lnTo>
                    <a:pt x="341" y="623"/>
                  </a:lnTo>
                  <a:lnTo>
                    <a:pt x="335" y="630"/>
                  </a:lnTo>
                  <a:lnTo>
                    <a:pt x="328" y="643"/>
                  </a:lnTo>
                  <a:lnTo>
                    <a:pt x="328" y="650"/>
                  </a:lnTo>
                  <a:lnTo>
                    <a:pt x="321" y="656"/>
                  </a:lnTo>
                  <a:lnTo>
                    <a:pt x="315" y="663"/>
                  </a:lnTo>
                  <a:lnTo>
                    <a:pt x="302" y="676"/>
                  </a:lnTo>
                  <a:lnTo>
                    <a:pt x="302" y="676"/>
                  </a:lnTo>
                  <a:lnTo>
                    <a:pt x="289" y="676"/>
                  </a:lnTo>
                  <a:lnTo>
                    <a:pt x="275" y="676"/>
                  </a:lnTo>
                  <a:lnTo>
                    <a:pt x="269" y="676"/>
                  </a:lnTo>
                  <a:lnTo>
                    <a:pt x="256" y="676"/>
                  </a:lnTo>
                  <a:lnTo>
                    <a:pt x="262" y="676"/>
                  </a:lnTo>
                  <a:lnTo>
                    <a:pt x="269" y="669"/>
                  </a:lnTo>
                  <a:lnTo>
                    <a:pt x="275" y="663"/>
                  </a:lnTo>
                  <a:lnTo>
                    <a:pt x="282" y="656"/>
                  </a:lnTo>
                  <a:lnTo>
                    <a:pt x="289" y="650"/>
                  </a:lnTo>
                  <a:lnTo>
                    <a:pt x="295" y="643"/>
                  </a:lnTo>
                  <a:lnTo>
                    <a:pt x="308" y="630"/>
                  </a:lnTo>
                  <a:lnTo>
                    <a:pt x="321" y="610"/>
                  </a:lnTo>
                  <a:lnTo>
                    <a:pt x="328" y="597"/>
                  </a:lnTo>
                  <a:lnTo>
                    <a:pt x="335" y="590"/>
                  </a:lnTo>
                  <a:lnTo>
                    <a:pt x="341" y="584"/>
                  </a:lnTo>
                  <a:lnTo>
                    <a:pt x="348" y="564"/>
                  </a:lnTo>
                  <a:lnTo>
                    <a:pt x="354" y="558"/>
                  </a:lnTo>
                  <a:lnTo>
                    <a:pt x="354" y="551"/>
                  </a:lnTo>
                  <a:lnTo>
                    <a:pt x="354" y="544"/>
                  </a:lnTo>
                  <a:lnTo>
                    <a:pt x="354" y="538"/>
                  </a:lnTo>
                  <a:lnTo>
                    <a:pt x="361" y="531"/>
                  </a:lnTo>
                  <a:lnTo>
                    <a:pt x="361" y="525"/>
                  </a:lnTo>
                  <a:lnTo>
                    <a:pt x="361" y="518"/>
                  </a:lnTo>
                  <a:lnTo>
                    <a:pt x="361" y="512"/>
                  </a:lnTo>
                  <a:lnTo>
                    <a:pt x="361" y="505"/>
                  </a:lnTo>
                  <a:lnTo>
                    <a:pt x="361" y="505"/>
                  </a:lnTo>
                  <a:lnTo>
                    <a:pt x="354" y="505"/>
                  </a:lnTo>
                  <a:lnTo>
                    <a:pt x="354" y="499"/>
                  </a:lnTo>
                  <a:lnTo>
                    <a:pt x="354" y="492"/>
                  </a:lnTo>
                  <a:lnTo>
                    <a:pt x="348" y="492"/>
                  </a:lnTo>
                  <a:lnTo>
                    <a:pt x="348" y="479"/>
                  </a:lnTo>
                  <a:lnTo>
                    <a:pt x="348" y="479"/>
                  </a:lnTo>
                  <a:lnTo>
                    <a:pt x="348" y="472"/>
                  </a:lnTo>
                  <a:lnTo>
                    <a:pt x="341" y="472"/>
                  </a:lnTo>
                  <a:lnTo>
                    <a:pt x="341" y="466"/>
                  </a:lnTo>
                  <a:lnTo>
                    <a:pt x="341" y="459"/>
                  </a:lnTo>
                  <a:lnTo>
                    <a:pt x="335" y="459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1" y="459"/>
                  </a:lnTo>
                  <a:lnTo>
                    <a:pt x="315" y="459"/>
                  </a:lnTo>
                  <a:lnTo>
                    <a:pt x="308" y="466"/>
                  </a:lnTo>
                  <a:lnTo>
                    <a:pt x="302" y="466"/>
                  </a:lnTo>
                  <a:lnTo>
                    <a:pt x="302" y="466"/>
                  </a:lnTo>
                  <a:lnTo>
                    <a:pt x="295" y="466"/>
                  </a:lnTo>
                  <a:lnTo>
                    <a:pt x="295" y="472"/>
                  </a:lnTo>
                  <a:lnTo>
                    <a:pt x="295" y="472"/>
                  </a:lnTo>
                  <a:lnTo>
                    <a:pt x="295" y="479"/>
                  </a:lnTo>
                  <a:lnTo>
                    <a:pt x="289" y="485"/>
                  </a:lnTo>
                  <a:lnTo>
                    <a:pt x="289" y="492"/>
                  </a:lnTo>
                  <a:lnTo>
                    <a:pt x="282" y="505"/>
                  </a:lnTo>
                  <a:lnTo>
                    <a:pt x="282" y="512"/>
                  </a:lnTo>
                  <a:lnTo>
                    <a:pt x="275" y="525"/>
                  </a:lnTo>
                  <a:lnTo>
                    <a:pt x="275" y="518"/>
                  </a:lnTo>
                  <a:lnTo>
                    <a:pt x="269" y="518"/>
                  </a:lnTo>
                  <a:lnTo>
                    <a:pt x="269" y="512"/>
                  </a:lnTo>
                  <a:lnTo>
                    <a:pt x="269" y="512"/>
                  </a:lnTo>
                  <a:lnTo>
                    <a:pt x="262" y="512"/>
                  </a:lnTo>
                  <a:lnTo>
                    <a:pt x="262" y="512"/>
                  </a:lnTo>
                  <a:lnTo>
                    <a:pt x="262" y="505"/>
                  </a:lnTo>
                  <a:lnTo>
                    <a:pt x="256" y="505"/>
                  </a:lnTo>
                  <a:lnTo>
                    <a:pt x="256" y="505"/>
                  </a:lnTo>
                  <a:lnTo>
                    <a:pt x="249" y="505"/>
                  </a:lnTo>
                  <a:lnTo>
                    <a:pt x="249" y="512"/>
                  </a:lnTo>
                  <a:lnTo>
                    <a:pt x="249" y="512"/>
                  </a:lnTo>
                  <a:lnTo>
                    <a:pt x="243" y="512"/>
                  </a:lnTo>
                  <a:lnTo>
                    <a:pt x="243" y="512"/>
                  </a:lnTo>
                  <a:lnTo>
                    <a:pt x="243" y="512"/>
                  </a:lnTo>
                  <a:lnTo>
                    <a:pt x="236" y="518"/>
                  </a:lnTo>
                  <a:lnTo>
                    <a:pt x="236" y="525"/>
                  </a:lnTo>
                  <a:lnTo>
                    <a:pt x="229" y="531"/>
                  </a:lnTo>
                  <a:lnTo>
                    <a:pt x="229" y="531"/>
                  </a:lnTo>
                  <a:lnTo>
                    <a:pt x="229" y="538"/>
                  </a:lnTo>
                  <a:lnTo>
                    <a:pt x="229" y="544"/>
                  </a:lnTo>
                  <a:lnTo>
                    <a:pt x="229" y="551"/>
                  </a:lnTo>
                  <a:lnTo>
                    <a:pt x="229" y="564"/>
                  </a:lnTo>
                  <a:lnTo>
                    <a:pt x="223" y="564"/>
                  </a:lnTo>
                  <a:lnTo>
                    <a:pt x="223" y="558"/>
                  </a:lnTo>
                  <a:lnTo>
                    <a:pt x="216" y="558"/>
                  </a:lnTo>
                  <a:lnTo>
                    <a:pt x="210" y="558"/>
                  </a:lnTo>
                  <a:lnTo>
                    <a:pt x="210" y="558"/>
                  </a:lnTo>
                  <a:lnTo>
                    <a:pt x="203" y="558"/>
                  </a:lnTo>
                  <a:lnTo>
                    <a:pt x="197" y="558"/>
                  </a:lnTo>
                  <a:lnTo>
                    <a:pt x="190" y="558"/>
                  </a:lnTo>
                  <a:lnTo>
                    <a:pt x="190" y="564"/>
                  </a:lnTo>
                  <a:lnTo>
                    <a:pt x="184" y="564"/>
                  </a:lnTo>
                  <a:lnTo>
                    <a:pt x="177" y="564"/>
                  </a:lnTo>
                  <a:lnTo>
                    <a:pt x="177" y="564"/>
                  </a:lnTo>
                  <a:lnTo>
                    <a:pt x="164" y="571"/>
                  </a:lnTo>
                  <a:lnTo>
                    <a:pt x="157" y="577"/>
                  </a:lnTo>
                  <a:lnTo>
                    <a:pt x="164" y="571"/>
                  </a:lnTo>
                  <a:lnTo>
                    <a:pt x="164" y="564"/>
                  </a:lnTo>
                  <a:lnTo>
                    <a:pt x="164" y="558"/>
                  </a:lnTo>
                  <a:lnTo>
                    <a:pt x="164" y="551"/>
                  </a:lnTo>
                  <a:lnTo>
                    <a:pt x="164" y="551"/>
                  </a:lnTo>
                  <a:lnTo>
                    <a:pt x="164" y="544"/>
                  </a:lnTo>
                  <a:lnTo>
                    <a:pt x="164" y="538"/>
                  </a:lnTo>
                  <a:lnTo>
                    <a:pt x="164" y="538"/>
                  </a:lnTo>
                  <a:lnTo>
                    <a:pt x="164" y="531"/>
                  </a:lnTo>
                  <a:lnTo>
                    <a:pt x="164" y="531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57" y="518"/>
                  </a:lnTo>
                  <a:lnTo>
                    <a:pt x="151" y="518"/>
                  </a:lnTo>
                  <a:lnTo>
                    <a:pt x="151" y="518"/>
                  </a:lnTo>
                  <a:lnTo>
                    <a:pt x="144" y="518"/>
                  </a:lnTo>
                  <a:lnTo>
                    <a:pt x="164" y="512"/>
                  </a:lnTo>
                  <a:lnTo>
                    <a:pt x="170" y="505"/>
                  </a:lnTo>
                  <a:lnTo>
                    <a:pt x="170" y="505"/>
                  </a:lnTo>
                  <a:lnTo>
                    <a:pt x="177" y="505"/>
                  </a:lnTo>
                  <a:lnTo>
                    <a:pt x="184" y="499"/>
                  </a:lnTo>
                  <a:lnTo>
                    <a:pt x="190" y="492"/>
                  </a:lnTo>
                  <a:lnTo>
                    <a:pt x="190" y="485"/>
                  </a:lnTo>
                  <a:lnTo>
                    <a:pt x="190" y="485"/>
                  </a:lnTo>
                  <a:lnTo>
                    <a:pt x="190" y="479"/>
                  </a:lnTo>
                  <a:lnTo>
                    <a:pt x="190" y="479"/>
                  </a:lnTo>
                  <a:lnTo>
                    <a:pt x="190" y="472"/>
                  </a:lnTo>
                  <a:lnTo>
                    <a:pt x="190" y="472"/>
                  </a:lnTo>
                  <a:lnTo>
                    <a:pt x="184" y="472"/>
                  </a:lnTo>
                  <a:lnTo>
                    <a:pt x="184" y="466"/>
                  </a:lnTo>
                  <a:lnTo>
                    <a:pt x="184" y="466"/>
                  </a:lnTo>
                  <a:lnTo>
                    <a:pt x="177" y="466"/>
                  </a:lnTo>
                  <a:lnTo>
                    <a:pt x="177" y="466"/>
                  </a:lnTo>
                  <a:lnTo>
                    <a:pt x="170" y="459"/>
                  </a:lnTo>
                  <a:lnTo>
                    <a:pt x="170" y="459"/>
                  </a:lnTo>
                  <a:lnTo>
                    <a:pt x="170" y="459"/>
                  </a:lnTo>
                  <a:lnTo>
                    <a:pt x="170" y="459"/>
                  </a:lnTo>
                  <a:lnTo>
                    <a:pt x="177" y="459"/>
                  </a:lnTo>
                  <a:lnTo>
                    <a:pt x="184" y="453"/>
                  </a:lnTo>
                  <a:lnTo>
                    <a:pt x="197" y="453"/>
                  </a:lnTo>
                  <a:lnTo>
                    <a:pt x="210" y="453"/>
                  </a:lnTo>
                  <a:lnTo>
                    <a:pt x="216" y="446"/>
                  </a:lnTo>
                  <a:lnTo>
                    <a:pt x="229" y="446"/>
                  </a:lnTo>
                  <a:lnTo>
                    <a:pt x="243" y="446"/>
                  </a:lnTo>
                  <a:lnTo>
                    <a:pt x="249" y="446"/>
                  </a:lnTo>
                  <a:lnTo>
                    <a:pt x="256" y="446"/>
                  </a:lnTo>
                  <a:lnTo>
                    <a:pt x="262" y="446"/>
                  </a:lnTo>
                  <a:lnTo>
                    <a:pt x="269" y="453"/>
                  </a:lnTo>
                  <a:lnTo>
                    <a:pt x="275" y="453"/>
                  </a:lnTo>
                  <a:lnTo>
                    <a:pt x="282" y="453"/>
                  </a:lnTo>
                  <a:lnTo>
                    <a:pt x="289" y="453"/>
                  </a:lnTo>
                  <a:lnTo>
                    <a:pt x="289" y="459"/>
                  </a:lnTo>
                  <a:lnTo>
                    <a:pt x="295" y="459"/>
                  </a:lnTo>
                  <a:lnTo>
                    <a:pt x="295" y="459"/>
                  </a:lnTo>
                  <a:lnTo>
                    <a:pt x="302" y="459"/>
                  </a:lnTo>
                  <a:lnTo>
                    <a:pt x="302" y="459"/>
                  </a:lnTo>
                  <a:lnTo>
                    <a:pt x="308" y="453"/>
                  </a:lnTo>
                  <a:lnTo>
                    <a:pt x="308" y="453"/>
                  </a:lnTo>
                  <a:lnTo>
                    <a:pt x="308" y="453"/>
                  </a:lnTo>
                  <a:lnTo>
                    <a:pt x="315" y="446"/>
                  </a:lnTo>
                  <a:lnTo>
                    <a:pt x="315" y="446"/>
                  </a:lnTo>
                  <a:lnTo>
                    <a:pt x="315" y="446"/>
                  </a:lnTo>
                  <a:lnTo>
                    <a:pt x="308" y="439"/>
                  </a:lnTo>
                  <a:lnTo>
                    <a:pt x="308" y="439"/>
                  </a:lnTo>
                  <a:lnTo>
                    <a:pt x="308" y="439"/>
                  </a:lnTo>
                  <a:lnTo>
                    <a:pt x="308" y="439"/>
                  </a:lnTo>
                  <a:lnTo>
                    <a:pt x="302" y="439"/>
                  </a:lnTo>
                  <a:lnTo>
                    <a:pt x="295" y="439"/>
                  </a:lnTo>
                  <a:lnTo>
                    <a:pt x="289" y="439"/>
                  </a:lnTo>
                  <a:lnTo>
                    <a:pt x="282" y="439"/>
                  </a:lnTo>
                  <a:lnTo>
                    <a:pt x="275" y="439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9" y="426"/>
                  </a:lnTo>
                  <a:lnTo>
                    <a:pt x="275" y="426"/>
                  </a:lnTo>
                  <a:lnTo>
                    <a:pt x="275" y="426"/>
                  </a:lnTo>
                  <a:lnTo>
                    <a:pt x="275" y="420"/>
                  </a:lnTo>
                  <a:lnTo>
                    <a:pt x="275" y="420"/>
                  </a:lnTo>
                  <a:lnTo>
                    <a:pt x="275" y="420"/>
                  </a:lnTo>
                  <a:lnTo>
                    <a:pt x="275" y="413"/>
                  </a:lnTo>
                  <a:lnTo>
                    <a:pt x="275" y="413"/>
                  </a:lnTo>
                  <a:lnTo>
                    <a:pt x="262" y="413"/>
                  </a:lnTo>
                  <a:lnTo>
                    <a:pt x="249" y="413"/>
                  </a:lnTo>
                  <a:lnTo>
                    <a:pt x="236" y="413"/>
                  </a:lnTo>
                  <a:lnTo>
                    <a:pt x="229" y="413"/>
                  </a:lnTo>
                  <a:lnTo>
                    <a:pt x="223" y="413"/>
                  </a:lnTo>
                  <a:lnTo>
                    <a:pt x="229" y="407"/>
                  </a:lnTo>
                  <a:lnTo>
                    <a:pt x="229" y="407"/>
                  </a:lnTo>
                  <a:lnTo>
                    <a:pt x="229" y="407"/>
                  </a:lnTo>
                  <a:lnTo>
                    <a:pt x="229" y="400"/>
                  </a:lnTo>
                  <a:lnTo>
                    <a:pt x="236" y="400"/>
                  </a:lnTo>
                  <a:lnTo>
                    <a:pt x="236" y="400"/>
                  </a:lnTo>
                  <a:lnTo>
                    <a:pt x="236" y="393"/>
                  </a:lnTo>
                  <a:lnTo>
                    <a:pt x="236" y="393"/>
                  </a:lnTo>
                  <a:lnTo>
                    <a:pt x="229" y="393"/>
                  </a:lnTo>
                  <a:lnTo>
                    <a:pt x="229" y="387"/>
                  </a:lnTo>
                  <a:lnTo>
                    <a:pt x="229" y="387"/>
                  </a:lnTo>
                  <a:lnTo>
                    <a:pt x="229" y="387"/>
                  </a:lnTo>
                  <a:lnTo>
                    <a:pt x="223" y="380"/>
                  </a:lnTo>
                  <a:lnTo>
                    <a:pt x="223" y="380"/>
                  </a:lnTo>
                  <a:lnTo>
                    <a:pt x="216" y="380"/>
                  </a:lnTo>
                  <a:lnTo>
                    <a:pt x="216" y="380"/>
                  </a:lnTo>
                  <a:lnTo>
                    <a:pt x="210" y="380"/>
                  </a:lnTo>
                  <a:lnTo>
                    <a:pt x="203" y="380"/>
                  </a:lnTo>
                  <a:lnTo>
                    <a:pt x="190" y="380"/>
                  </a:lnTo>
                  <a:lnTo>
                    <a:pt x="190" y="374"/>
                  </a:lnTo>
                  <a:lnTo>
                    <a:pt x="190" y="367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48"/>
                  </a:lnTo>
                  <a:lnTo>
                    <a:pt x="184" y="348"/>
                  </a:lnTo>
                  <a:lnTo>
                    <a:pt x="184" y="341"/>
                  </a:lnTo>
                  <a:lnTo>
                    <a:pt x="177" y="341"/>
                  </a:lnTo>
                  <a:lnTo>
                    <a:pt x="170" y="334"/>
                  </a:lnTo>
                  <a:lnTo>
                    <a:pt x="170" y="334"/>
                  </a:lnTo>
                  <a:lnTo>
                    <a:pt x="177" y="334"/>
                  </a:lnTo>
                  <a:lnTo>
                    <a:pt x="184" y="334"/>
                  </a:lnTo>
                  <a:lnTo>
                    <a:pt x="190" y="334"/>
                  </a:lnTo>
                  <a:lnTo>
                    <a:pt x="197" y="334"/>
                  </a:lnTo>
                  <a:lnTo>
                    <a:pt x="203" y="328"/>
                  </a:lnTo>
                  <a:lnTo>
                    <a:pt x="203" y="328"/>
                  </a:lnTo>
                  <a:lnTo>
                    <a:pt x="203" y="328"/>
                  </a:lnTo>
                  <a:lnTo>
                    <a:pt x="210" y="328"/>
                  </a:lnTo>
                  <a:lnTo>
                    <a:pt x="210" y="321"/>
                  </a:lnTo>
                  <a:lnTo>
                    <a:pt x="210" y="321"/>
                  </a:lnTo>
                  <a:lnTo>
                    <a:pt x="216" y="315"/>
                  </a:lnTo>
                  <a:lnTo>
                    <a:pt x="216" y="315"/>
                  </a:lnTo>
                  <a:lnTo>
                    <a:pt x="223" y="328"/>
                  </a:lnTo>
                  <a:lnTo>
                    <a:pt x="229" y="328"/>
                  </a:lnTo>
                  <a:lnTo>
                    <a:pt x="236" y="334"/>
                  </a:lnTo>
                  <a:lnTo>
                    <a:pt x="236" y="334"/>
                  </a:lnTo>
                  <a:lnTo>
                    <a:pt x="236" y="334"/>
                  </a:lnTo>
                  <a:lnTo>
                    <a:pt x="243" y="334"/>
                  </a:lnTo>
                  <a:lnTo>
                    <a:pt x="243" y="334"/>
                  </a:lnTo>
                  <a:lnTo>
                    <a:pt x="243" y="334"/>
                  </a:lnTo>
                  <a:lnTo>
                    <a:pt x="249" y="334"/>
                  </a:lnTo>
                  <a:lnTo>
                    <a:pt x="249" y="334"/>
                  </a:lnTo>
                  <a:lnTo>
                    <a:pt x="249" y="328"/>
                  </a:lnTo>
                  <a:lnTo>
                    <a:pt x="256" y="334"/>
                  </a:lnTo>
                  <a:lnTo>
                    <a:pt x="256" y="348"/>
                  </a:lnTo>
                  <a:lnTo>
                    <a:pt x="262" y="348"/>
                  </a:lnTo>
                  <a:lnTo>
                    <a:pt x="262" y="354"/>
                  </a:lnTo>
                  <a:lnTo>
                    <a:pt x="262" y="354"/>
                  </a:lnTo>
                  <a:lnTo>
                    <a:pt x="269" y="354"/>
                  </a:lnTo>
                  <a:lnTo>
                    <a:pt x="269" y="361"/>
                  </a:lnTo>
                  <a:lnTo>
                    <a:pt x="269" y="361"/>
                  </a:lnTo>
                  <a:lnTo>
                    <a:pt x="275" y="361"/>
                  </a:lnTo>
                  <a:lnTo>
                    <a:pt x="275" y="361"/>
                  </a:lnTo>
                  <a:lnTo>
                    <a:pt x="275" y="361"/>
                  </a:lnTo>
                  <a:lnTo>
                    <a:pt x="282" y="361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67"/>
                  </a:lnTo>
                  <a:lnTo>
                    <a:pt x="282" y="387"/>
                  </a:lnTo>
                  <a:lnTo>
                    <a:pt x="282" y="400"/>
                  </a:lnTo>
                  <a:lnTo>
                    <a:pt x="275" y="413"/>
                  </a:lnTo>
                  <a:lnTo>
                    <a:pt x="282" y="413"/>
                  </a:lnTo>
                  <a:lnTo>
                    <a:pt x="282" y="420"/>
                  </a:lnTo>
                  <a:lnTo>
                    <a:pt x="289" y="420"/>
                  </a:lnTo>
                  <a:lnTo>
                    <a:pt x="295" y="426"/>
                  </a:lnTo>
                  <a:lnTo>
                    <a:pt x="295" y="433"/>
                  </a:lnTo>
                  <a:lnTo>
                    <a:pt x="302" y="433"/>
                  </a:lnTo>
                  <a:lnTo>
                    <a:pt x="308" y="433"/>
                  </a:lnTo>
                  <a:lnTo>
                    <a:pt x="315" y="433"/>
                  </a:lnTo>
                  <a:lnTo>
                    <a:pt x="315" y="439"/>
                  </a:lnTo>
                  <a:lnTo>
                    <a:pt x="328" y="446"/>
                  </a:lnTo>
                  <a:lnTo>
                    <a:pt x="348" y="459"/>
                  </a:lnTo>
                  <a:lnTo>
                    <a:pt x="348" y="459"/>
                  </a:lnTo>
                  <a:lnTo>
                    <a:pt x="348" y="459"/>
                  </a:lnTo>
                  <a:lnTo>
                    <a:pt x="348" y="459"/>
                  </a:lnTo>
                  <a:lnTo>
                    <a:pt x="354" y="453"/>
                  </a:lnTo>
                  <a:lnTo>
                    <a:pt x="354" y="453"/>
                  </a:lnTo>
                  <a:lnTo>
                    <a:pt x="354" y="453"/>
                  </a:lnTo>
                  <a:lnTo>
                    <a:pt x="354" y="453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348" y="433"/>
                  </a:lnTo>
                  <a:lnTo>
                    <a:pt x="348" y="420"/>
                  </a:lnTo>
                  <a:lnTo>
                    <a:pt x="341" y="407"/>
                  </a:lnTo>
                  <a:lnTo>
                    <a:pt x="335" y="400"/>
                  </a:lnTo>
                  <a:lnTo>
                    <a:pt x="335" y="387"/>
                  </a:lnTo>
                  <a:lnTo>
                    <a:pt x="328" y="374"/>
                  </a:lnTo>
                  <a:lnTo>
                    <a:pt x="321" y="367"/>
                  </a:lnTo>
                  <a:lnTo>
                    <a:pt x="315" y="354"/>
                  </a:lnTo>
                  <a:lnTo>
                    <a:pt x="315" y="341"/>
                  </a:lnTo>
                  <a:lnTo>
                    <a:pt x="308" y="334"/>
                  </a:lnTo>
                  <a:lnTo>
                    <a:pt x="295" y="321"/>
                  </a:lnTo>
                  <a:lnTo>
                    <a:pt x="289" y="315"/>
                  </a:lnTo>
                  <a:lnTo>
                    <a:pt x="282" y="302"/>
                  </a:lnTo>
                  <a:lnTo>
                    <a:pt x="275" y="295"/>
                  </a:lnTo>
                  <a:lnTo>
                    <a:pt x="262" y="282"/>
                  </a:lnTo>
                  <a:lnTo>
                    <a:pt x="256" y="275"/>
                  </a:lnTo>
                  <a:lnTo>
                    <a:pt x="256" y="275"/>
                  </a:lnTo>
                  <a:lnTo>
                    <a:pt x="243" y="275"/>
                  </a:lnTo>
                  <a:lnTo>
                    <a:pt x="223" y="269"/>
                  </a:lnTo>
                  <a:lnTo>
                    <a:pt x="216" y="269"/>
                  </a:lnTo>
                  <a:lnTo>
                    <a:pt x="210" y="269"/>
                  </a:lnTo>
                  <a:lnTo>
                    <a:pt x="203" y="269"/>
                  </a:lnTo>
                  <a:lnTo>
                    <a:pt x="203" y="262"/>
                  </a:lnTo>
                  <a:lnTo>
                    <a:pt x="197" y="262"/>
                  </a:lnTo>
                  <a:lnTo>
                    <a:pt x="197" y="269"/>
                  </a:lnTo>
                  <a:lnTo>
                    <a:pt x="197" y="275"/>
                  </a:lnTo>
                  <a:lnTo>
                    <a:pt x="190" y="282"/>
                  </a:lnTo>
                  <a:lnTo>
                    <a:pt x="177" y="295"/>
                  </a:lnTo>
                  <a:lnTo>
                    <a:pt x="177" y="295"/>
                  </a:lnTo>
                  <a:lnTo>
                    <a:pt x="170" y="302"/>
                  </a:lnTo>
                  <a:lnTo>
                    <a:pt x="157" y="315"/>
                  </a:lnTo>
                  <a:lnTo>
                    <a:pt x="157" y="315"/>
                  </a:lnTo>
                  <a:lnTo>
                    <a:pt x="157" y="308"/>
                  </a:lnTo>
                  <a:lnTo>
                    <a:pt x="157" y="302"/>
                  </a:lnTo>
                  <a:lnTo>
                    <a:pt x="151" y="302"/>
                  </a:lnTo>
                  <a:lnTo>
                    <a:pt x="151" y="295"/>
                  </a:lnTo>
                  <a:lnTo>
                    <a:pt x="151" y="295"/>
                  </a:lnTo>
                  <a:lnTo>
                    <a:pt x="151" y="295"/>
                  </a:lnTo>
                  <a:lnTo>
                    <a:pt x="151" y="295"/>
                  </a:lnTo>
                  <a:lnTo>
                    <a:pt x="144" y="295"/>
                  </a:lnTo>
                  <a:lnTo>
                    <a:pt x="144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31" y="295"/>
                  </a:lnTo>
                  <a:lnTo>
                    <a:pt x="131" y="295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18" y="315"/>
                  </a:lnTo>
                  <a:lnTo>
                    <a:pt x="111" y="308"/>
                  </a:lnTo>
                  <a:lnTo>
                    <a:pt x="105" y="302"/>
                  </a:lnTo>
                  <a:lnTo>
                    <a:pt x="105" y="302"/>
                  </a:lnTo>
                  <a:lnTo>
                    <a:pt x="105" y="302"/>
                  </a:lnTo>
                  <a:lnTo>
                    <a:pt x="98" y="302"/>
                  </a:lnTo>
                  <a:lnTo>
                    <a:pt x="98" y="302"/>
                  </a:lnTo>
                  <a:lnTo>
                    <a:pt x="92" y="302"/>
                  </a:lnTo>
                  <a:lnTo>
                    <a:pt x="78" y="295"/>
                  </a:lnTo>
                  <a:lnTo>
                    <a:pt x="78" y="295"/>
                  </a:lnTo>
                  <a:lnTo>
                    <a:pt x="78" y="295"/>
                  </a:lnTo>
                  <a:lnTo>
                    <a:pt x="85" y="295"/>
                  </a:lnTo>
                  <a:lnTo>
                    <a:pt x="85" y="288"/>
                  </a:lnTo>
                  <a:lnTo>
                    <a:pt x="85" y="288"/>
                  </a:lnTo>
                  <a:lnTo>
                    <a:pt x="92" y="282"/>
                  </a:lnTo>
                  <a:lnTo>
                    <a:pt x="92" y="275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2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105" y="256"/>
                  </a:lnTo>
                  <a:lnTo>
                    <a:pt x="111" y="256"/>
                  </a:lnTo>
                  <a:lnTo>
                    <a:pt x="118" y="256"/>
                  </a:lnTo>
                  <a:lnTo>
                    <a:pt x="124" y="256"/>
                  </a:lnTo>
                  <a:lnTo>
                    <a:pt x="124" y="249"/>
                  </a:lnTo>
                  <a:lnTo>
                    <a:pt x="131" y="249"/>
                  </a:lnTo>
                  <a:lnTo>
                    <a:pt x="138" y="249"/>
                  </a:lnTo>
                  <a:lnTo>
                    <a:pt x="138" y="242"/>
                  </a:lnTo>
                  <a:lnTo>
                    <a:pt x="138" y="242"/>
                  </a:lnTo>
                  <a:lnTo>
                    <a:pt x="144" y="236"/>
                  </a:lnTo>
                  <a:lnTo>
                    <a:pt x="138" y="236"/>
                  </a:lnTo>
                  <a:lnTo>
                    <a:pt x="138" y="229"/>
                  </a:lnTo>
                  <a:lnTo>
                    <a:pt x="138" y="229"/>
                  </a:lnTo>
                  <a:lnTo>
                    <a:pt x="131" y="223"/>
                  </a:lnTo>
                  <a:lnTo>
                    <a:pt x="131" y="223"/>
                  </a:lnTo>
                  <a:lnTo>
                    <a:pt x="138" y="223"/>
                  </a:lnTo>
                  <a:lnTo>
                    <a:pt x="144" y="223"/>
                  </a:lnTo>
                  <a:lnTo>
                    <a:pt x="151" y="229"/>
                  </a:lnTo>
                  <a:lnTo>
                    <a:pt x="164" y="229"/>
                  </a:lnTo>
                  <a:lnTo>
                    <a:pt x="177" y="236"/>
                  </a:lnTo>
                  <a:lnTo>
                    <a:pt x="184" y="242"/>
                  </a:lnTo>
                  <a:lnTo>
                    <a:pt x="190" y="249"/>
                  </a:lnTo>
                  <a:lnTo>
                    <a:pt x="197" y="249"/>
                  </a:lnTo>
                  <a:lnTo>
                    <a:pt x="203" y="256"/>
                  </a:lnTo>
                  <a:lnTo>
                    <a:pt x="210" y="262"/>
                  </a:lnTo>
                  <a:lnTo>
                    <a:pt x="210" y="262"/>
                  </a:lnTo>
                  <a:lnTo>
                    <a:pt x="210" y="262"/>
                  </a:lnTo>
                  <a:lnTo>
                    <a:pt x="210" y="262"/>
                  </a:lnTo>
                  <a:lnTo>
                    <a:pt x="216" y="262"/>
                  </a:lnTo>
                  <a:lnTo>
                    <a:pt x="216" y="262"/>
                  </a:lnTo>
                  <a:lnTo>
                    <a:pt x="223" y="262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36" y="256"/>
                  </a:lnTo>
                  <a:lnTo>
                    <a:pt x="236" y="256"/>
                  </a:lnTo>
                  <a:lnTo>
                    <a:pt x="236" y="256"/>
                  </a:lnTo>
                  <a:lnTo>
                    <a:pt x="236" y="256"/>
                  </a:lnTo>
                  <a:lnTo>
                    <a:pt x="229" y="249"/>
                  </a:lnTo>
                  <a:lnTo>
                    <a:pt x="229" y="249"/>
                  </a:lnTo>
                  <a:lnTo>
                    <a:pt x="229" y="242"/>
                  </a:lnTo>
                  <a:lnTo>
                    <a:pt x="223" y="242"/>
                  </a:lnTo>
                  <a:lnTo>
                    <a:pt x="216" y="236"/>
                  </a:lnTo>
                  <a:lnTo>
                    <a:pt x="216" y="229"/>
                  </a:lnTo>
                  <a:lnTo>
                    <a:pt x="203" y="223"/>
                  </a:lnTo>
                  <a:lnTo>
                    <a:pt x="197" y="223"/>
                  </a:lnTo>
                  <a:lnTo>
                    <a:pt x="197" y="216"/>
                  </a:lnTo>
                  <a:lnTo>
                    <a:pt x="190" y="216"/>
                  </a:lnTo>
                  <a:lnTo>
                    <a:pt x="184" y="216"/>
                  </a:lnTo>
                  <a:lnTo>
                    <a:pt x="177" y="216"/>
                  </a:lnTo>
                  <a:lnTo>
                    <a:pt x="170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57" y="203"/>
                  </a:lnTo>
                  <a:lnTo>
                    <a:pt x="157" y="203"/>
                  </a:lnTo>
                  <a:lnTo>
                    <a:pt x="151" y="203"/>
                  </a:lnTo>
                  <a:lnTo>
                    <a:pt x="151" y="197"/>
                  </a:lnTo>
                  <a:lnTo>
                    <a:pt x="151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38" y="190"/>
                  </a:lnTo>
                  <a:lnTo>
                    <a:pt x="138" y="190"/>
                  </a:lnTo>
                  <a:lnTo>
                    <a:pt x="138" y="190"/>
                  </a:lnTo>
                  <a:lnTo>
                    <a:pt x="124" y="190"/>
                  </a:lnTo>
                  <a:lnTo>
                    <a:pt x="111" y="190"/>
                  </a:lnTo>
                  <a:lnTo>
                    <a:pt x="92" y="190"/>
                  </a:lnTo>
                  <a:lnTo>
                    <a:pt x="78" y="190"/>
                  </a:lnTo>
                  <a:lnTo>
                    <a:pt x="72" y="190"/>
                  </a:lnTo>
                  <a:lnTo>
                    <a:pt x="65" y="183"/>
                  </a:lnTo>
                  <a:lnTo>
                    <a:pt x="59" y="183"/>
                  </a:lnTo>
                  <a:lnTo>
                    <a:pt x="52" y="183"/>
                  </a:lnTo>
                  <a:lnTo>
                    <a:pt x="52" y="177"/>
                  </a:lnTo>
                  <a:lnTo>
                    <a:pt x="46" y="177"/>
                  </a:lnTo>
                  <a:lnTo>
                    <a:pt x="39" y="170"/>
                  </a:lnTo>
                  <a:lnTo>
                    <a:pt x="33" y="170"/>
                  </a:lnTo>
                  <a:lnTo>
                    <a:pt x="39" y="164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6" y="157"/>
                  </a:lnTo>
                  <a:lnTo>
                    <a:pt x="52" y="157"/>
                  </a:lnTo>
                  <a:lnTo>
                    <a:pt x="52" y="157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44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46" y="137"/>
                  </a:lnTo>
                  <a:lnTo>
                    <a:pt x="39" y="131"/>
                  </a:lnTo>
                  <a:lnTo>
                    <a:pt x="39" y="124"/>
                  </a:lnTo>
                  <a:lnTo>
                    <a:pt x="33" y="118"/>
                  </a:lnTo>
                  <a:lnTo>
                    <a:pt x="26" y="118"/>
                  </a:lnTo>
                  <a:lnTo>
                    <a:pt x="13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85"/>
                  </a:lnTo>
                  <a:lnTo>
                    <a:pt x="26" y="78"/>
                  </a:lnTo>
                  <a:lnTo>
                    <a:pt x="26" y="72"/>
                  </a:lnTo>
                  <a:lnTo>
                    <a:pt x="19" y="65"/>
                  </a:lnTo>
                  <a:lnTo>
                    <a:pt x="19" y="59"/>
                  </a:lnTo>
                  <a:lnTo>
                    <a:pt x="13" y="46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9" y="32"/>
                  </a:lnTo>
                  <a:lnTo>
                    <a:pt x="19" y="39"/>
                  </a:lnTo>
                  <a:lnTo>
                    <a:pt x="26" y="39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65" y="46"/>
                  </a:lnTo>
                  <a:lnTo>
                    <a:pt x="65" y="39"/>
                  </a:lnTo>
                  <a:lnTo>
                    <a:pt x="72" y="39"/>
                  </a:lnTo>
                  <a:lnTo>
                    <a:pt x="72" y="32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8" y="46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105" y="59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8" y="52"/>
                  </a:lnTo>
                  <a:lnTo>
                    <a:pt x="118" y="65"/>
                  </a:lnTo>
                  <a:lnTo>
                    <a:pt x="118" y="65"/>
                  </a:lnTo>
                  <a:lnTo>
                    <a:pt x="118" y="72"/>
                  </a:lnTo>
                  <a:lnTo>
                    <a:pt x="118" y="78"/>
                  </a:lnTo>
                  <a:lnTo>
                    <a:pt x="118" y="85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24" y="98"/>
                  </a:lnTo>
                  <a:lnTo>
                    <a:pt x="124" y="105"/>
                  </a:lnTo>
                  <a:lnTo>
                    <a:pt x="124" y="105"/>
                  </a:lnTo>
                  <a:lnTo>
                    <a:pt x="131" y="105"/>
                  </a:lnTo>
                  <a:lnTo>
                    <a:pt x="131" y="111"/>
                  </a:lnTo>
                  <a:lnTo>
                    <a:pt x="131" y="111"/>
                  </a:lnTo>
                  <a:lnTo>
                    <a:pt x="138" y="111"/>
                  </a:lnTo>
                  <a:lnTo>
                    <a:pt x="138" y="111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51" y="111"/>
                  </a:lnTo>
                  <a:lnTo>
                    <a:pt x="151" y="105"/>
                  </a:lnTo>
                  <a:lnTo>
                    <a:pt x="151" y="10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57" y="92"/>
                  </a:lnTo>
                  <a:lnTo>
                    <a:pt x="157" y="105"/>
                  </a:lnTo>
                  <a:lnTo>
                    <a:pt x="157" y="118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51"/>
                  </a:lnTo>
                  <a:lnTo>
                    <a:pt x="157" y="164"/>
                  </a:lnTo>
                  <a:lnTo>
                    <a:pt x="151" y="177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64" y="203"/>
                  </a:lnTo>
                  <a:lnTo>
                    <a:pt x="170" y="203"/>
                  </a:lnTo>
                  <a:lnTo>
                    <a:pt x="170" y="203"/>
                  </a:lnTo>
                  <a:lnTo>
                    <a:pt x="177" y="203"/>
                  </a:lnTo>
                  <a:lnTo>
                    <a:pt x="177" y="203"/>
                  </a:lnTo>
                  <a:lnTo>
                    <a:pt x="184" y="203"/>
                  </a:lnTo>
                  <a:lnTo>
                    <a:pt x="184" y="203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90" y="203"/>
                  </a:lnTo>
                  <a:lnTo>
                    <a:pt x="203" y="210"/>
                  </a:lnTo>
                  <a:lnTo>
                    <a:pt x="229" y="236"/>
                  </a:lnTo>
                  <a:lnTo>
                    <a:pt x="275" y="282"/>
                  </a:lnTo>
                  <a:lnTo>
                    <a:pt x="295" y="302"/>
                  </a:lnTo>
                  <a:lnTo>
                    <a:pt x="315" y="321"/>
                  </a:lnTo>
                  <a:lnTo>
                    <a:pt x="315" y="328"/>
                  </a:lnTo>
                  <a:lnTo>
                    <a:pt x="315" y="328"/>
                  </a:lnTo>
                  <a:lnTo>
                    <a:pt x="321" y="328"/>
                  </a:lnTo>
                  <a:lnTo>
                    <a:pt x="321" y="321"/>
                  </a:lnTo>
                  <a:lnTo>
                    <a:pt x="321" y="315"/>
                  </a:lnTo>
                  <a:lnTo>
                    <a:pt x="321" y="308"/>
                  </a:lnTo>
                  <a:lnTo>
                    <a:pt x="328" y="295"/>
                  </a:lnTo>
                  <a:lnTo>
                    <a:pt x="328" y="282"/>
                  </a:lnTo>
                  <a:lnTo>
                    <a:pt x="335" y="269"/>
                  </a:lnTo>
                  <a:lnTo>
                    <a:pt x="328" y="262"/>
                  </a:lnTo>
                  <a:lnTo>
                    <a:pt x="328" y="256"/>
                  </a:lnTo>
                  <a:lnTo>
                    <a:pt x="328" y="249"/>
                  </a:lnTo>
                  <a:lnTo>
                    <a:pt x="321" y="242"/>
                  </a:lnTo>
                  <a:lnTo>
                    <a:pt x="321" y="242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08" y="236"/>
                  </a:lnTo>
                  <a:lnTo>
                    <a:pt x="302" y="229"/>
                  </a:lnTo>
                  <a:lnTo>
                    <a:pt x="295" y="229"/>
                  </a:lnTo>
                  <a:lnTo>
                    <a:pt x="289" y="223"/>
                  </a:lnTo>
                  <a:lnTo>
                    <a:pt x="289" y="223"/>
                  </a:lnTo>
                  <a:lnTo>
                    <a:pt x="282" y="216"/>
                  </a:lnTo>
                  <a:lnTo>
                    <a:pt x="275" y="216"/>
                  </a:lnTo>
                  <a:lnTo>
                    <a:pt x="269" y="210"/>
                  </a:lnTo>
                  <a:lnTo>
                    <a:pt x="256" y="203"/>
                  </a:lnTo>
                  <a:lnTo>
                    <a:pt x="243" y="190"/>
                  </a:lnTo>
                  <a:lnTo>
                    <a:pt x="223" y="170"/>
                  </a:lnTo>
                  <a:lnTo>
                    <a:pt x="229" y="170"/>
                  </a:lnTo>
                  <a:lnTo>
                    <a:pt x="236" y="170"/>
                  </a:lnTo>
                  <a:lnTo>
                    <a:pt x="236" y="170"/>
                  </a:lnTo>
                  <a:lnTo>
                    <a:pt x="243" y="170"/>
                  </a:lnTo>
                  <a:lnTo>
                    <a:pt x="243" y="170"/>
                  </a:lnTo>
                  <a:lnTo>
                    <a:pt x="243" y="170"/>
                  </a:lnTo>
                  <a:lnTo>
                    <a:pt x="249" y="170"/>
                  </a:lnTo>
                  <a:lnTo>
                    <a:pt x="249" y="164"/>
                  </a:lnTo>
                  <a:lnTo>
                    <a:pt x="249" y="164"/>
                  </a:lnTo>
                  <a:lnTo>
                    <a:pt x="249" y="164"/>
                  </a:lnTo>
                  <a:lnTo>
                    <a:pt x="249" y="157"/>
                  </a:lnTo>
                  <a:lnTo>
                    <a:pt x="243" y="157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36" y="137"/>
                  </a:lnTo>
                  <a:lnTo>
                    <a:pt x="229" y="137"/>
                  </a:lnTo>
                  <a:lnTo>
                    <a:pt x="229" y="131"/>
                  </a:lnTo>
                  <a:lnTo>
                    <a:pt x="223" y="124"/>
                  </a:lnTo>
                  <a:lnTo>
                    <a:pt x="223" y="124"/>
                  </a:lnTo>
                  <a:lnTo>
                    <a:pt x="223" y="118"/>
                  </a:lnTo>
                  <a:lnTo>
                    <a:pt x="229" y="118"/>
                  </a:lnTo>
                  <a:lnTo>
                    <a:pt x="236" y="118"/>
                  </a:lnTo>
                  <a:lnTo>
                    <a:pt x="236" y="118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3" y="111"/>
                  </a:lnTo>
                  <a:lnTo>
                    <a:pt x="249" y="105"/>
                  </a:lnTo>
                  <a:lnTo>
                    <a:pt x="249" y="98"/>
                  </a:lnTo>
                  <a:lnTo>
                    <a:pt x="243" y="92"/>
                  </a:lnTo>
                  <a:lnTo>
                    <a:pt x="243" y="72"/>
                  </a:lnTo>
                  <a:lnTo>
                    <a:pt x="249" y="59"/>
                  </a:lnTo>
                  <a:lnTo>
                    <a:pt x="249" y="5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46"/>
                  </a:lnTo>
                  <a:lnTo>
                    <a:pt x="256" y="52"/>
                  </a:lnTo>
                  <a:lnTo>
                    <a:pt x="256" y="65"/>
                  </a:lnTo>
                  <a:lnTo>
                    <a:pt x="256" y="72"/>
                  </a:lnTo>
                  <a:lnTo>
                    <a:pt x="262" y="78"/>
                  </a:lnTo>
                  <a:lnTo>
                    <a:pt x="262" y="85"/>
                  </a:lnTo>
                  <a:lnTo>
                    <a:pt x="269" y="92"/>
                  </a:lnTo>
                  <a:lnTo>
                    <a:pt x="269" y="98"/>
                  </a:lnTo>
                  <a:lnTo>
                    <a:pt x="275" y="98"/>
                  </a:lnTo>
                  <a:lnTo>
                    <a:pt x="275" y="105"/>
                  </a:lnTo>
                  <a:lnTo>
                    <a:pt x="275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289" y="105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95" y="92"/>
                  </a:lnTo>
                  <a:lnTo>
                    <a:pt x="295" y="85"/>
                  </a:lnTo>
                  <a:lnTo>
                    <a:pt x="302" y="98"/>
                  </a:lnTo>
                  <a:lnTo>
                    <a:pt x="302" y="105"/>
                  </a:lnTo>
                  <a:lnTo>
                    <a:pt x="302" y="118"/>
                  </a:lnTo>
                  <a:lnTo>
                    <a:pt x="302" y="124"/>
                  </a:lnTo>
                  <a:lnTo>
                    <a:pt x="302" y="124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15" y="131"/>
                  </a:lnTo>
                  <a:lnTo>
                    <a:pt x="315" y="131"/>
                  </a:lnTo>
                  <a:lnTo>
                    <a:pt x="315" y="131"/>
                  </a:lnTo>
                  <a:lnTo>
                    <a:pt x="321" y="124"/>
                  </a:lnTo>
                  <a:lnTo>
                    <a:pt x="321" y="124"/>
                  </a:lnTo>
                  <a:lnTo>
                    <a:pt x="328" y="118"/>
                  </a:lnTo>
                  <a:lnTo>
                    <a:pt x="328" y="124"/>
                  </a:lnTo>
                  <a:lnTo>
                    <a:pt x="328" y="131"/>
                  </a:lnTo>
                  <a:lnTo>
                    <a:pt x="328" y="137"/>
                  </a:lnTo>
                  <a:lnTo>
                    <a:pt x="321" y="144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1" y="157"/>
                  </a:lnTo>
                  <a:lnTo>
                    <a:pt x="321" y="164"/>
                  </a:lnTo>
                  <a:lnTo>
                    <a:pt x="321" y="170"/>
                  </a:lnTo>
                  <a:lnTo>
                    <a:pt x="328" y="170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35" y="177"/>
                  </a:lnTo>
                  <a:lnTo>
                    <a:pt x="335" y="177"/>
                  </a:lnTo>
                  <a:lnTo>
                    <a:pt x="341" y="170"/>
                  </a:lnTo>
                  <a:lnTo>
                    <a:pt x="348" y="170"/>
                  </a:lnTo>
                  <a:lnTo>
                    <a:pt x="341" y="190"/>
                  </a:lnTo>
                  <a:lnTo>
                    <a:pt x="341" y="197"/>
                  </a:lnTo>
                  <a:lnTo>
                    <a:pt x="341" y="203"/>
                  </a:lnTo>
                  <a:lnTo>
                    <a:pt x="341" y="210"/>
                  </a:lnTo>
                  <a:lnTo>
                    <a:pt x="335" y="216"/>
                  </a:lnTo>
                  <a:lnTo>
                    <a:pt x="335" y="223"/>
                  </a:lnTo>
                  <a:lnTo>
                    <a:pt x="335" y="229"/>
                  </a:lnTo>
                  <a:lnTo>
                    <a:pt x="328" y="236"/>
                  </a:lnTo>
                  <a:lnTo>
                    <a:pt x="328" y="242"/>
                  </a:lnTo>
                  <a:lnTo>
                    <a:pt x="328" y="242"/>
                  </a:lnTo>
                  <a:lnTo>
                    <a:pt x="328" y="249"/>
                  </a:lnTo>
                  <a:lnTo>
                    <a:pt x="335" y="249"/>
                  </a:lnTo>
                  <a:lnTo>
                    <a:pt x="335" y="249"/>
                  </a:lnTo>
                  <a:lnTo>
                    <a:pt x="335" y="256"/>
                  </a:lnTo>
                  <a:lnTo>
                    <a:pt x="335" y="256"/>
                  </a:lnTo>
                  <a:lnTo>
                    <a:pt x="341" y="256"/>
                  </a:lnTo>
                  <a:lnTo>
                    <a:pt x="341" y="256"/>
                  </a:lnTo>
                  <a:lnTo>
                    <a:pt x="348" y="249"/>
                  </a:lnTo>
                  <a:lnTo>
                    <a:pt x="348" y="249"/>
                  </a:lnTo>
                  <a:lnTo>
                    <a:pt x="348" y="249"/>
                  </a:lnTo>
                  <a:lnTo>
                    <a:pt x="348" y="242"/>
                  </a:lnTo>
                  <a:lnTo>
                    <a:pt x="354" y="242"/>
                  </a:lnTo>
                  <a:lnTo>
                    <a:pt x="354" y="236"/>
                  </a:lnTo>
                  <a:lnTo>
                    <a:pt x="367" y="216"/>
                  </a:lnTo>
                  <a:lnTo>
                    <a:pt x="374" y="210"/>
                  </a:lnTo>
                  <a:lnTo>
                    <a:pt x="374" y="210"/>
                  </a:lnTo>
                  <a:lnTo>
                    <a:pt x="380" y="203"/>
                  </a:lnTo>
                  <a:lnTo>
                    <a:pt x="387" y="203"/>
                  </a:lnTo>
                  <a:lnTo>
                    <a:pt x="387" y="197"/>
                  </a:lnTo>
                  <a:lnTo>
                    <a:pt x="387" y="197"/>
                  </a:lnTo>
                  <a:lnTo>
                    <a:pt x="387" y="190"/>
                  </a:lnTo>
                  <a:lnTo>
                    <a:pt x="387" y="183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87" y="170"/>
                  </a:lnTo>
                  <a:lnTo>
                    <a:pt x="387" y="170"/>
                  </a:lnTo>
                  <a:lnTo>
                    <a:pt x="387" y="170"/>
                  </a:lnTo>
                  <a:lnTo>
                    <a:pt x="387" y="170"/>
                  </a:lnTo>
                  <a:lnTo>
                    <a:pt x="380" y="170"/>
                  </a:lnTo>
                  <a:lnTo>
                    <a:pt x="380" y="164"/>
                  </a:lnTo>
                  <a:lnTo>
                    <a:pt x="380" y="157"/>
                  </a:lnTo>
                  <a:lnTo>
                    <a:pt x="374" y="157"/>
                  </a:lnTo>
                  <a:lnTo>
                    <a:pt x="374" y="151"/>
                  </a:lnTo>
                  <a:lnTo>
                    <a:pt x="374" y="151"/>
                  </a:lnTo>
                  <a:lnTo>
                    <a:pt x="374" y="144"/>
                  </a:lnTo>
                  <a:lnTo>
                    <a:pt x="367" y="137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7" y="118"/>
                  </a:lnTo>
                  <a:lnTo>
                    <a:pt x="367" y="111"/>
                  </a:lnTo>
                  <a:lnTo>
                    <a:pt x="367" y="98"/>
                  </a:lnTo>
                  <a:lnTo>
                    <a:pt x="367" y="92"/>
                  </a:lnTo>
                  <a:lnTo>
                    <a:pt x="367" y="85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80" y="78"/>
                  </a:lnTo>
                  <a:lnTo>
                    <a:pt x="380" y="78"/>
                  </a:lnTo>
                  <a:lnTo>
                    <a:pt x="387" y="78"/>
                  </a:lnTo>
                  <a:lnTo>
                    <a:pt x="387" y="78"/>
                  </a:lnTo>
                  <a:lnTo>
                    <a:pt x="394" y="78"/>
                  </a:lnTo>
                  <a:lnTo>
                    <a:pt x="400" y="78"/>
                  </a:lnTo>
                  <a:lnTo>
                    <a:pt x="400" y="72"/>
                  </a:lnTo>
                  <a:lnTo>
                    <a:pt x="407" y="72"/>
                  </a:lnTo>
                  <a:lnTo>
                    <a:pt x="407" y="72"/>
                  </a:lnTo>
                  <a:lnTo>
                    <a:pt x="413" y="65"/>
                  </a:lnTo>
                  <a:lnTo>
                    <a:pt x="413" y="65"/>
                  </a:lnTo>
                  <a:lnTo>
                    <a:pt x="413" y="59"/>
                  </a:lnTo>
                  <a:lnTo>
                    <a:pt x="420" y="59"/>
                  </a:lnTo>
                  <a:lnTo>
                    <a:pt x="420" y="52"/>
                  </a:lnTo>
                  <a:lnTo>
                    <a:pt x="426" y="39"/>
                  </a:lnTo>
                  <a:lnTo>
                    <a:pt x="433" y="26"/>
                  </a:lnTo>
                  <a:lnTo>
                    <a:pt x="433" y="26"/>
                  </a:lnTo>
                  <a:lnTo>
                    <a:pt x="433" y="32"/>
                  </a:lnTo>
                  <a:lnTo>
                    <a:pt x="433" y="32"/>
                  </a:lnTo>
                  <a:lnTo>
                    <a:pt x="440" y="39"/>
                  </a:lnTo>
                  <a:lnTo>
                    <a:pt x="440" y="39"/>
                  </a:lnTo>
                  <a:lnTo>
                    <a:pt x="440" y="39"/>
                  </a:lnTo>
                  <a:lnTo>
                    <a:pt x="446" y="46"/>
                  </a:lnTo>
                  <a:lnTo>
                    <a:pt x="446" y="46"/>
                  </a:lnTo>
                  <a:lnTo>
                    <a:pt x="453" y="46"/>
                  </a:lnTo>
                  <a:lnTo>
                    <a:pt x="459" y="46"/>
                  </a:lnTo>
                  <a:lnTo>
                    <a:pt x="466" y="46"/>
                  </a:lnTo>
                  <a:lnTo>
                    <a:pt x="466" y="39"/>
                  </a:lnTo>
                  <a:lnTo>
                    <a:pt x="472" y="39"/>
                  </a:lnTo>
                  <a:lnTo>
                    <a:pt x="479" y="39"/>
                  </a:lnTo>
                  <a:lnTo>
                    <a:pt x="486" y="32"/>
                  </a:lnTo>
                  <a:lnTo>
                    <a:pt x="486" y="32"/>
                  </a:lnTo>
                  <a:lnTo>
                    <a:pt x="492" y="26"/>
                  </a:lnTo>
                  <a:lnTo>
                    <a:pt x="499" y="19"/>
                  </a:lnTo>
                  <a:lnTo>
                    <a:pt x="505" y="13"/>
                  </a:lnTo>
                  <a:lnTo>
                    <a:pt x="512" y="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-679" y="1212"/>
              <a:ext cx="28" cy="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-606" y="1257"/>
              <a:ext cx="35" cy="2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-598" y="1311"/>
              <a:ext cx="27" cy="2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-273" y="132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-661" y="1500"/>
              <a:ext cx="37" cy="27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27" y="13"/>
                </a:cxn>
                <a:cxn ang="0">
                  <a:pos x="27" y="13"/>
                </a:cxn>
                <a:cxn ang="0">
                  <a:pos x="27" y="13"/>
                </a:cxn>
                <a:cxn ang="0">
                  <a:pos x="27" y="20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20">
                  <a:moveTo>
                    <a:pt x="27" y="6"/>
                  </a:moveTo>
                  <a:lnTo>
                    <a:pt x="27" y="6"/>
                  </a:lnTo>
                  <a:lnTo>
                    <a:pt x="27" y="6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-543" y="1589"/>
              <a:ext cx="35" cy="27"/>
            </a:xfrm>
            <a:custGeom>
              <a:avLst/>
              <a:gdLst/>
              <a:ahLst/>
              <a:cxnLst>
                <a:cxn ang="0">
                  <a:pos x="26" y="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20"/>
                </a:cxn>
                <a:cxn ang="0">
                  <a:pos x="19" y="20"/>
                </a:cxn>
                <a:cxn ang="0">
                  <a:pos x="19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6" y="7"/>
                </a:cxn>
              </a:cxnLst>
              <a:rect l="0" t="0" r="r" b="b"/>
              <a:pathLst>
                <a:path w="26" h="20">
                  <a:moveTo>
                    <a:pt x="26" y="7"/>
                  </a:moveTo>
                  <a:lnTo>
                    <a:pt x="26" y="7"/>
                  </a:lnTo>
                  <a:lnTo>
                    <a:pt x="26" y="7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-517" y="1634"/>
              <a:ext cx="27" cy="37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27"/>
                </a:cxn>
                <a:cxn ang="0">
                  <a:pos x="7" y="27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20" h="27">
                  <a:moveTo>
                    <a:pt x="20" y="7"/>
                  </a:moveTo>
                  <a:lnTo>
                    <a:pt x="20" y="7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-571" y="1634"/>
              <a:ext cx="36" cy="37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26" y="7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6" y="20"/>
                </a:cxn>
                <a:cxn ang="0">
                  <a:pos x="26" y="20"/>
                </a:cxn>
                <a:cxn ang="0">
                  <a:pos x="20" y="20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13" y="27"/>
                </a:cxn>
                <a:cxn ang="0">
                  <a:pos x="13" y="27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26" h="27">
                  <a:moveTo>
                    <a:pt x="20" y="7"/>
                  </a:moveTo>
                  <a:lnTo>
                    <a:pt x="20" y="7"/>
                  </a:lnTo>
                  <a:lnTo>
                    <a:pt x="26" y="7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-732" y="184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-616" y="185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-984" y="3325"/>
              <a:ext cx="539" cy="378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46" y="165"/>
                </a:cxn>
                <a:cxn ang="0">
                  <a:pos x="66" y="138"/>
                </a:cxn>
                <a:cxn ang="0">
                  <a:pos x="85" y="99"/>
                </a:cxn>
                <a:cxn ang="0">
                  <a:pos x="98" y="73"/>
                </a:cxn>
                <a:cxn ang="0">
                  <a:pos x="105" y="46"/>
                </a:cxn>
                <a:cxn ang="0">
                  <a:pos x="112" y="20"/>
                </a:cxn>
                <a:cxn ang="0">
                  <a:pos x="112" y="14"/>
                </a:cxn>
                <a:cxn ang="0">
                  <a:pos x="112" y="53"/>
                </a:cxn>
                <a:cxn ang="0">
                  <a:pos x="112" y="79"/>
                </a:cxn>
                <a:cxn ang="0">
                  <a:pos x="105" y="99"/>
                </a:cxn>
                <a:cxn ang="0">
                  <a:pos x="112" y="112"/>
                </a:cxn>
                <a:cxn ang="0">
                  <a:pos x="138" y="86"/>
                </a:cxn>
                <a:cxn ang="0">
                  <a:pos x="171" y="73"/>
                </a:cxn>
                <a:cxn ang="0">
                  <a:pos x="203" y="60"/>
                </a:cxn>
                <a:cxn ang="0">
                  <a:pos x="243" y="46"/>
                </a:cxn>
                <a:cxn ang="0">
                  <a:pos x="282" y="40"/>
                </a:cxn>
                <a:cxn ang="0">
                  <a:pos x="322" y="40"/>
                </a:cxn>
                <a:cxn ang="0">
                  <a:pos x="361" y="40"/>
                </a:cxn>
                <a:cxn ang="0">
                  <a:pos x="394" y="53"/>
                </a:cxn>
                <a:cxn ang="0">
                  <a:pos x="374" y="99"/>
                </a:cxn>
                <a:cxn ang="0">
                  <a:pos x="341" y="92"/>
                </a:cxn>
                <a:cxn ang="0">
                  <a:pos x="302" y="92"/>
                </a:cxn>
                <a:cxn ang="0">
                  <a:pos x="256" y="92"/>
                </a:cxn>
                <a:cxn ang="0">
                  <a:pos x="249" y="99"/>
                </a:cxn>
                <a:cxn ang="0">
                  <a:pos x="263" y="112"/>
                </a:cxn>
                <a:cxn ang="0">
                  <a:pos x="276" y="125"/>
                </a:cxn>
                <a:cxn ang="0">
                  <a:pos x="282" y="138"/>
                </a:cxn>
                <a:cxn ang="0">
                  <a:pos x="282" y="151"/>
                </a:cxn>
                <a:cxn ang="0">
                  <a:pos x="276" y="171"/>
                </a:cxn>
                <a:cxn ang="0">
                  <a:pos x="269" y="151"/>
                </a:cxn>
                <a:cxn ang="0">
                  <a:pos x="263" y="138"/>
                </a:cxn>
                <a:cxn ang="0">
                  <a:pos x="249" y="125"/>
                </a:cxn>
                <a:cxn ang="0">
                  <a:pos x="236" y="119"/>
                </a:cxn>
                <a:cxn ang="0">
                  <a:pos x="217" y="112"/>
                </a:cxn>
                <a:cxn ang="0">
                  <a:pos x="203" y="112"/>
                </a:cxn>
                <a:cxn ang="0">
                  <a:pos x="177" y="112"/>
                </a:cxn>
                <a:cxn ang="0">
                  <a:pos x="138" y="138"/>
                </a:cxn>
                <a:cxn ang="0">
                  <a:pos x="112" y="151"/>
                </a:cxn>
                <a:cxn ang="0">
                  <a:pos x="72" y="178"/>
                </a:cxn>
                <a:cxn ang="0">
                  <a:pos x="46" y="217"/>
                </a:cxn>
                <a:cxn ang="0">
                  <a:pos x="13" y="250"/>
                </a:cxn>
                <a:cxn ang="0">
                  <a:pos x="0" y="237"/>
                </a:cxn>
                <a:cxn ang="0">
                  <a:pos x="20" y="204"/>
                </a:cxn>
              </a:cxnLst>
              <a:rect l="0" t="0" r="r" b="b"/>
              <a:pathLst>
                <a:path w="394" h="276">
                  <a:moveTo>
                    <a:pt x="26" y="191"/>
                  </a:moveTo>
                  <a:lnTo>
                    <a:pt x="26" y="191"/>
                  </a:lnTo>
                  <a:lnTo>
                    <a:pt x="33" y="184"/>
                  </a:lnTo>
                  <a:lnTo>
                    <a:pt x="39" y="178"/>
                  </a:lnTo>
                  <a:lnTo>
                    <a:pt x="39" y="171"/>
                  </a:lnTo>
                  <a:lnTo>
                    <a:pt x="46" y="165"/>
                  </a:lnTo>
                  <a:lnTo>
                    <a:pt x="52" y="158"/>
                  </a:lnTo>
                  <a:lnTo>
                    <a:pt x="59" y="151"/>
                  </a:lnTo>
                  <a:lnTo>
                    <a:pt x="66" y="138"/>
                  </a:lnTo>
                  <a:lnTo>
                    <a:pt x="72" y="119"/>
                  </a:lnTo>
                  <a:lnTo>
                    <a:pt x="79" y="105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79"/>
                  </a:lnTo>
                  <a:lnTo>
                    <a:pt x="98" y="73"/>
                  </a:lnTo>
                  <a:lnTo>
                    <a:pt x="98" y="60"/>
                  </a:lnTo>
                  <a:lnTo>
                    <a:pt x="105" y="53"/>
                  </a:lnTo>
                  <a:lnTo>
                    <a:pt x="105" y="46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12" y="20"/>
                  </a:lnTo>
                  <a:lnTo>
                    <a:pt x="112" y="14"/>
                  </a:lnTo>
                  <a:lnTo>
                    <a:pt x="112" y="0"/>
                  </a:lnTo>
                  <a:lnTo>
                    <a:pt x="112" y="14"/>
                  </a:lnTo>
                  <a:lnTo>
                    <a:pt x="112" y="27"/>
                  </a:lnTo>
                  <a:lnTo>
                    <a:pt x="112" y="40"/>
                  </a:lnTo>
                  <a:lnTo>
                    <a:pt x="112" y="53"/>
                  </a:lnTo>
                  <a:lnTo>
                    <a:pt x="112" y="60"/>
                  </a:lnTo>
                  <a:lnTo>
                    <a:pt x="112" y="66"/>
                  </a:lnTo>
                  <a:lnTo>
                    <a:pt x="112" y="79"/>
                  </a:lnTo>
                  <a:lnTo>
                    <a:pt x="112" y="86"/>
                  </a:lnTo>
                  <a:lnTo>
                    <a:pt x="105" y="92"/>
                  </a:lnTo>
                  <a:lnTo>
                    <a:pt x="105" y="99"/>
                  </a:lnTo>
                  <a:lnTo>
                    <a:pt x="105" y="112"/>
                  </a:lnTo>
                  <a:lnTo>
                    <a:pt x="98" y="119"/>
                  </a:lnTo>
                  <a:lnTo>
                    <a:pt x="112" y="112"/>
                  </a:lnTo>
                  <a:lnTo>
                    <a:pt x="118" y="105"/>
                  </a:lnTo>
                  <a:lnTo>
                    <a:pt x="125" y="92"/>
                  </a:lnTo>
                  <a:lnTo>
                    <a:pt x="138" y="86"/>
                  </a:lnTo>
                  <a:lnTo>
                    <a:pt x="151" y="86"/>
                  </a:lnTo>
                  <a:lnTo>
                    <a:pt x="157" y="79"/>
                  </a:lnTo>
                  <a:lnTo>
                    <a:pt x="171" y="73"/>
                  </a:lnTo>
                  <a:lnTo>
                    <a:pt x="177" y="66"/>
                  </a:lnTo>
                  <a:lnTo>
                    <a:pt x="190" y="60"/>
                  </a:lnTo>
                  <a:lnTo>
                    <a:pt x="203" y="60"/>
                  </a:lnTo>
                  <a:lnTo>
                    <a:pt x="223" y="53"/>
                  </a:lnTo>
                  <a:lnTo>
                    <a:pt x="236" y="46"/>
                  </a:lnTo>
                  <a:lnTo>
                    <a:pt x="243" y="46"/>
                  </a:lnTo>
                  <a:lnTo>
                    <a:pt x="256" y="40"/>
                  </a:lnTo>
                  <a:lnTo>
                    <a:pt x="269" y="40"/>
                  </a:lnTo>
                  <a:lnTo>
                    <a:pt x="282" y="40"/>
                  </a:lnTo>
                  <a:lnTo>
                    <a:pt x="295" y="40"/>
                  </a:lnTo>
                  <a:lnTo>
                    <a:pt x="302" y="40"/>
                  </a:lnTo>
                  <a:lnTo>
                    <a:pt x="322" y="40"/>
                  </a:lnTo>
                  <a:lnTo>
                    <a:pt x="335" y="40"/>
                  </a:lnTo>
                  <a:lnTo>
                    <a:pt x="348" y="40"/>
                  </a:lnTo>
                  <a:lnTo>
                    <a:pt x="361" y="40"/>
                  </a:lnTo>
                  <a:lnTo>
                    <a:pt x="368" y="46"/>
                  </a:lnTo>
                  <a:lnTo>
                    <a:pt x="381" y="46"/>
                  </a:lnTo>
                  <a:lnTo>
                    <a:pt x="394" y="53"/>
                  </a:lnTo>
                  <a:lnTo>
                    <a:pt x="394" y="105"/>
                  </a:lnTo>
                  <a:lnTo>
                    <a:pt x="381" y="99"/>
                  </a:lnTo>
                  <a:lnTo>
                    <a:pt x="374" y="99"/>
                  </a:lnTo>
                  <a:lnTo>
                    <a:pt x="368" y="99"/>
                  </a:lnTo>
                  <a:lnTo>
                    <a:pt x="348" y="92"/>
                  </a:lnTo>
                  <a:lnTo>
                    <a:pt x="341" y="92"/>
                  </a:lnTo>
                  <a:lnTo>
                    <a:pt x="335" y="92"/>
                  </a:lnTo>
                  <a:lnTo>
                    <a:pt x="322" y="92"/>
                  </a:lnTo>
                  <a:lnTo>
                    <a:pt x="302" y="92"/>
                  </a:lnTo>
                  <a:lnTo>
                    <a:pt x="282" y="92"/>
                  </a:lnTo>
                  <a:lnTo>
                    <a:pt x="269" y="92"/>
                  </a:lnTo>
                  <a:lnTo>
                    <a:pt x="256" y="92"/>
                  </a:lnTo>
                  <a:lnTo>
                    <a:pt x="243" y="92"/>
                  </a:lnTo>
                  <a:lnTo>
                    <a:pt x="249" y="99"/>
                  </a:lnTo>
                  <a:lnTo>
                    <a:pt x="249" y="99"/>
                  </a:lnTo>
                  <a:lnTo>
                    <a:pt x="256" y="105"/>
                  </a:lnTo>
                  <a:lnTo>
                    <a:pt x="263" y="105"/>
                  </a:lnTo>
                  <a:lnTo>
                    <a:pt x="263" y="112"/>
                  </a:lnTo>
                  <a:lnTo>
                    <a:pt x="269" y="119"/>
                  </a:lnTo>
                  <a:lnTo>
                    <a:pt x="269" y="119"/>
                  </a:lnTo>
                  <a:lnTo>
                    <a:pt x="276" y="125"/>
                  </a:lnTo>
                  <a:lnTo>
                    <a:pt x="276" y="132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5"/>
                  </a:lnTo>
                  <a:lnTo>
                    <a:pt x="282" y="151"/>
                  </a:lnTo>
                  <a:lnTo>
                    <a:pt x="282" y="151"/>
                  </a:lnTo>
                  <a:lnTo>
                    <a:pt x="282" y="165"/>
                  </a:lnTo>
                  <a:lnTo>
                    <a:pt x="276" y="178"/>
                  </a:lnTo>
                  <a:lnTo>
                    <a:pt x="276" y="171"/>
                  </a:lnTo>
                  <a:lnTo>
                    <a:pt x="276" y="165"/>
                  </a:lnTo>
                  <a:lnTo>
                    <a:pt x="269" y="158"/>
                  </a:lnTo>
                  <a:lnTo>
                    <a:pt x="269" y="151"/>
                  </a:lnTo>
                  <a:lnTo>
                    <a:pt x="269" y="145"/>
                  </a:lnTo>
                  <a:lnTo>
                    <a:pt x="263" y="145"/>
                  </a:lnTo>
                  <a:lnTo>
                    <a:pt x="263" y="138"/>
                  </a:lnTo>
                  <a:lnTo>
                    <a:pt x="256" y="132"/>
                  </a:lnTo>
                  <a:lnTo>
                    <a:pt x="249" y="132"/>
                  </a:lnTo>
                  <a:lnTo>
                    <a:pt x="249" y="125"/>
                  </a:lnTo>
                  <a:lnTo>
                    <a:pt x="243" y="125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0" y="119"/>
                  </a:lnTo>
                  <a:lnTo>
                    <a:pt x="223" y="112"/>
                  </a:lnTo>
                  <a:lnTo>
                    <a:pt x="217" y="112"/>
                  </a:lnTo>
                  <a:lnTo>
                    <a:pt x="217" y="112"/>
                  </a:lnTo>
                  <a:lnTo>
                    <a:pt x="210" y="112"/>
                  </a:lnTo>
                  <a:lnTo>
                    <a:pt x="203" y="112"/>
                  </a:lnTo>
                  <a:lnTo>
                    <a:pt x="197" y="112"/>
                  </a:lnTo>
                  <a:lnTo>
                    <a:pt x="184" y="112"/>
                  </a:lnTo>
                  <a:lnTo>
                    <a:pt x="177" y="112"/>
                  </a:lnTo>
                  <a:lnTo>
                    <a:pt x="164" y="119"/>
                  </a:lnTo>
                  <a:lnTo>
                    <a:pt x="151" y="125"/>
                  </a:lnTo>
                  <a:lnTo>
                    <a:pt x="138" y="138"/>
                  </a:lnTo>
                  <a:lnTo>
                    <a:pt x="125" y="145"/>
                  </a:lnTo>
                  <a:lnTo>
                    <a:pt x="118" y="145"/>
                  </a:lnTo>
                  <a:lnTo>
                    <a:pt x="112" y="151"/>
                  </a:lnTo>
                  <a:lnTo>
                    <a:pt x="98" y="158"/>
                  </a:lnTo>
                  <a:lnTo>
                    <a:pt x="85" y="171"/>
                  </a:lnTo>
                  <a:lnTo>
                    <a:pt x="72" y="178"/>
                  </a:lnTo>
                  <a:lnTo>
                    <a:pt x="66" y="191"/>
                  </a:lnTo>
                  <a:lnTo>
                    <a:pt x="52" y="204"/>
                  </a:lnTo>
                  <a:lnTo>
                    <a:pt x="46" y="217"/>
                  </a:lnTo>
                  <a:lnTo>
                    <a:pt x="33" y="224"/>
                  </a:lnTo>
                  <a:lnTo>
                    <a:pt x="26" y="237"/>
                  </a:lnTo>
                  <a:lnTo>
                    <a:pt x="13" y="250"/>
                  </a:lnTo>
                  <a:lnTo>
                    <a:pt x="6" y="263"/>
                  </a:lnTo>
                  <a:lnTo>
                    <a:pt x="0" y="276"/>
                  </a:lnTo>
                  <a:lnTo>
                    <a:pt x="0" y="237"/>
                  </a:lnTo>
                  <a:lnTo>
                    <a:pt x="6" y="224"/>
                  </a:lnTo>
                  <a:lnTo>
                    <a:pt x="13" y="217"/>
                  </a:lnTo>
                  <a:lnTo>
                    <a:pt x="20" y="204"/>
                  </a:lnTo>
                  <a:lnTo>
                    <a:pt x="26" y="191"/>
                  </a:lnTo>
                  <a:lnTo>
                    <a:pt x="26" y="191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</p:grpSp>
      <p:grpSp>
        <p:nvGrpSpPr>
          <p:cNvPr id="1161" name="Group 137"/>
          <p:cNvGrpSpPr>
            <a:grpSpLocks/>
          </p:cNvGrpSpPr>
          <p:nvPr/>
        </p:nvGrpSpPr>
        <p:grpSpPr bwMode="auto">
          <a:xfrm>
            <a:off x="7832725" y="6454775"/>
            <a:ext cx="838200" cy="409575"/>
            <a:chOff x="4934" y="4066"/>
            <a:chExt cx="528" cy="258"/>
          </a:xfrm>
        </p:grpSpPr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5160" y="4066"/>
              <a:ext cx="302" cy="258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16" y="1"/>
                </a:cxn>
                <a:cxn ang="0">
                  <a:pos x="13" y="7"/>
                </a:cxn>
                <a:cxn ang="0">
                  <a:pos x="10" y="14"/>
                </a:cxn>
                <a:cxn ang="0">
                  <a:pos x="6" y="24"/>
                </a:cxn>
                <a:cxn ang="0">
                  <a:pos x="3" y="30"/>
                </a:cxn>
                <a:cxn ang="0">
                  <a:pos x="3" y="37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0" y="70"/>
                </a:cxn>
                <a:cxn ang="0">
                  <a:pos x="0" y="73"/>
                </a:cxn>
                <a:cxn ang="0">
                  <a:pos x="0" y="80"/>
                </a:cxn>
                <a:cxn ang="0">
                  <a:pos x="3" y="83"/>
                </a:cxn>
                <a:cxn ang="0">
                  <a:pos x="3" y="93"/>
                </a:cxn>
                <a:cxn ang="0">
                  <a:pos x="6" y="99"/>
                </a:cxn>
                <a:cxn ang="0">
                  <a:pos x="6" y="106"/>
                </a:cxn>
                <a:cxn ang="0">
                  <a:pos x="6" y="106"/>
                </a:cxn>
                <a:cxn ang="0">
                  <a:pos x="6" y="109"/>
                </a:cxn>
                <a:cxn ang="0">
                  <a:pos x="10" y="112"/>
                </a:cxn>
                <a:cxn ang="0">
                  <a:pos x="10" y="119"/>
                </a:cxn>
                <a:cxn ang="0">
                  <a:pos x="13" y="122"/>
                </a:cxn>
                <a:cxn ang="0">
                  <a:pos x="16" y="129"/>
                </a:cxn>
                <a:cxn ang="0">
                  <a:pos x="16" y="132"/>
                </a:cxn>
                <a:cxn ang="0">
                  <a:pos x="20" y="135"/>
                </a:cxn>
                <a:cxn ang="0">
                  <a:pos x="23" y="142"/>
                </a:cxn>
                <a:cxn ang="0">
                  <a:pos x="26" y="145"/>
                </a:cxn>
                <a:cxn ang="0">
                  <a:pos x="29" y="149"/>
                </a:cxn>
                <a:cxn ang="0">
                  <a:pos x="33" y="155"/>
                </a:cxn>
                <a:cxn ang="0">
                  <a:pos x="33" y="158"/>
                </a:cxn>
                <a:cxn ang="0">
                  <a:pos x="36" y="162"/>
                </a:cxn>
                <a:cxn ang="0">
                  <a:pos x="43" y="165"/>
                </a:cxn>
                <a:cxn ang="0">
                  <a:pos x="46" y="168"/>
                </a:cxn>
                <a:cxn ang="0">
                  <a:pos x="49" y="172"/>
                </a:cxn>
                <a:cxn ang="0">
                  <a:pos x="56" y="181"/>
                </a:cxn>
                <a:cxn ang="0">
                  <a:pos x="59" y="185"/>
                </a:cxn>
                <a:cxn ang="0">
                  <a:pos x="62" y="188"/>
                </a:cxn>
                <a:cxn ang="0">
                  <a:pos x="69" y="191"/>
                </a:cxn>
                <a:cxn ang="0">
                  <a:pos x="72" y="195"/>
                </a:cxn>
                <a:cxn ang="0">
                  <a:pos x="75" y="195"/>
                </a:cxn>
                <a:cxn ang="0">
                  <a:pos x="82" y="198"/>
                </a:cxn>
                <a:cxn ang="0">
                  <a:pos x="248" y="198"/>
                </a:cxn>
                <a:cxn ang="0">
                  <a:pos x="248" y="0"/>
                </a:cxn>
              </a:cxnLst>
              <a:rect l="0" t="0" r="r" b="b"/>
              <a:pathLst>
                <a:path w="248" h="198">
                  <a:moveTo>
                    <a:pt x="248" y="0"/>
                  </a:moveTo>
                  <a:lnTo>
                    <a:pt x="16" y="1"/>
                  </a:lnTo>
                  <a:lnTo>
                    <a:pt x="13" y="7"/>
                  </a:lnTo>
                  <a:lnTo>
                    <a:pt x="10" y="14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3" y="37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3"/>
                  </a:lnTo>
                  <a:lnTo>
                    <a:pt x="3" y="93"/>
                  </a:lnTo>
                  <a:lnTo>
                    <a:pt x="6" y="99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9"/>
                  </a:lnTo>
                  <a:lnTo>
                    <a:pt x="10" y="112"/>
                  </a:lnTo>
                  <a:lnTo>
                    <a:pt x="10" y="119"/>
                  </a:lnTo>
                  <a:lnTo>
                    <a:pt x="13" y="122"/>
                  </a:lnTo>
                  <a:lnTo>
                    <a:pt x="16" y="129"/>
                  </a:lnTo>
                  <a:lnTo>
                    <a:pt x="16" y="132"/>
                  </a:lnTo>
                  <a:lnTo>
                    <a:pt x="20" y="135"/>
                  </a:lnTo>
                  <a:lnTo>
                    <a:pt x="23" y="142"/>
                  </a:lnTo>
                  <a:lnTo>
                    <a:pt x="26" y="145"/>
                  </a:lnTo>
                  <a:lnTo>
                    <a:pt x="29" y="149"/>
                  </a:lnTo>
                  <a:lnTo>
                    <a:pt x="33" y="155"/>
                  </a:lnTo>
                  <a:lnTo>
                    <a:pt x="33" y="158"/>
                  </a:lnTo>
                  <a:lnTo>
                    <a:pt x="36" y="162"/>
                  </a:lnTo>
                  <a:lnTo>
                    <a:pt x="43" y="165"/>
                  </a:lnTo>
                  <a:lnTo>
                    <a:pt x="46" y="168"/>
                  </a:lnTo>
                  <a:lnTo>
                    <a:pt x="49" y="172"/>
                  </a:lnTo>
                  <a:lnTo>
                    <a:pt x="56" y="181"/>
                  </a:lnTo>
                  <a:lnTo>
                    <a:pt x="59" y="185"/>
                  </a:lnTo>
                  <a:lnTo>
                    <a:pt x="62" y="188"/>
                  </a:lnTo>
                  <a:lnTo>
                    <a:pt x="69" y="191"/>
                  </a:lnTo>
                  <a:lnTo>
                    <a:pt x="72" y="195"/>
                  </a:lnTo>
                  <a:lnTo>
                    <a:pt x="75" y="195"/>
                  </a:lnTo>
                  <a:lnTo>
                    <a:pt x="82" y="198"/>
                  </a:lnTo>
                  <a:lnTo>
                    <a:pt x="248" y="1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 rot="-5400000">
              <a:off x="4950" y="4193"/>
              <a:ext cx="107" cy="140"/>
            </a:xfrm>
            <a:custGeom>
              <a:avLst/>
              <a:gdLst/>
              <a:ahLst/>
              <a:cxnLst>
                <a:cxn ang="0">
                  <a:pos x="85" y="223"/>
                </a:cxn>
                <a:cxn ang="0">
                  <a:pos x="72" y="217"/>
                </a:cxn>
                <a:cxn ang="0">
                  <a:pos x="59" y="210"/>
                </a:cxn>
                <a:cxn ang="0">
                  <a:pos x="39" y="191"/>
                </a:cxn>
                <a:cxn ang="0">
                  <a:pos x="7" y="158"/>
                </a:cxn>
                <a:cxn ang="0">
                  <a:pos x="26" y="164"/>
                </a:cxn>
                <a:cxn ang="0">
                  <a:pos x="39" y="164"/>
                </a:cxn>
                <a:cxn ang="0">
                  <a:pos x="46" y="164"/>
                </a:cxn>
                <a:cxn ang="0">
                  <a:pos x="46" y="151"/>
                </a:cxn>
                <a:cxn ang="0">
                  <a:pos x="39" y="145"/>
                </a:cxn>
                <a:cxn ang="0">
                  <a:pos x="33" y="131"/>
                </a:cxn>
                <a:cxn ang="0">
                  <a:pos x="26" y="125"/>
                </a:cxn>
                <a:cxn ang="0">
                  <a:pos x="7" y="112"/>
                </a:cxn>
                <a:cxn ang="0">
                  <a:pos x="7" y="105"/>
                </a:cxn>
                <a:cxn ang="0">
                  <a:pos x="20" y="99"/>
                </a:cxn>
                <a:cxn ang="0">
                  <a:pos x="26" y="92"/>
                </a:cxn>
                <a:cxn ang="0">
                  <a:pos x="26" y="79"/>
                </a:cxn>
                <a:cxn ang="0">
                  <a:pos x="20" y="66"/>
                </a:cxn>
                <a:cxn ang="0">
                  <a:pos x="20" y="59"/>
                </a:cxn>
                <a:cxn ang="0">
                  <a:pos x="33" y="59"/>
                </a:cxn>
                <a:cxn ang="0">
                  <a:pos x="39" y="59"/>
                </a:cxn>
                <a:cxn ang="0">
                  <a:pos x="46" y="46"/>
                </a:cxn>
                <a:cxn ang="0">
                  <a:pos x="46" y="40"/>
                </a:cxn>
                <a:cxn ang="0">
                  <a:pos x="46" y="13"/>
                </a:cxn>
                <a:cxn ang="0">
                  <a:pos x="53" y="13"/>
                </a:cxn>
                <a:cxn ang="0">
                  <a:pos x="66" y="33"/>
                </a:cxn>
                <a:cxn ang="0">
                  <a:pos x="85" y="66"/>
                </a:cxn>
                <a:cxn ang="0">
                  <a:pos x="99" y="79"/>
                </a:cxn>
                <a:cxn ang="0">
                  <a:pos x="105" y="79"/>
                </a:cxn>
                <a:cxn ang="0">
                  <a:pos x="112" y="79"/>
                </a:cxn>
                <a:cxn ang="0">
                  <a:pos x="118" y="92"/>
                </a:cxn>
                <a:cxn ang="0">
                  <a:pos x="125" y="112"/>
                </a:cxn>
                <a:cxn ang="0">
                  <a:pos x="131" y="131"/>
                </a:cxn>
                <a:cxn ang="0">
                  <a:pos x="144" y="138"/>
                </a:cxn>
                <a:cxn ang="0">
                  <a:pos x="151" y="138"/>
                </a:cxn>
                <a:cxn ang="0">
                  <a:pos x="164" y="131"/>
                </a:cxn>
                <a:cxn ang="0">
                  <a:pos x="164" y="158"/>
                </a:cxn>
                <a:cxn ang="0">
                  <a:pos x="151" y="184"/>
                </a:cxn>
                <a:cxn ang="0">
                  <a:pos x="144" y="204"/>
                </a:cxn>
                <a:cxn ang="0">
                  <a:pos x="131" y="217"/>
                </a:cxn>
                <a:cxn ang="0">
                  <a:pos x="118" y="230"/>
                </a:cxn>
                <a:cxn ang="0">
                  <a:pos x="105" y="230"/>
                </a:cxn>
                <a:cxn ang="0">
                  <a:pos x="99" y="184"/>
                </a:cxn>
                <a:cxn ang="0">
                  <a:pos x="92" y="145"/>
                </a:cxn>
                <a:cxn ang="0">
                  <a:pos x="79" y="105"/>
                </a:cxn>
                <a:cxn ang="0">
                  <a:pos x="59" y="59"/>
                </a:cxn>
                <a:cxn ang="0">
                  <a:pos x="79" y="125"/>
                </a:cxn>
                <a:cxn ang="0">
                  <a:pos x="85" y="151"/>
                </a:cxn>
                <a:cxn ang="0">
                  <a:pos x="92" y="177"/>
                </a:cxn>
                <a:cxn ang="0">
                  <a:pos x="92" y="223"/>
                </a:cxn>
              </a:cxnLst>
              <a:rect l="0" t="0" r="r" b="b"/>
              <a:pathLst>
                <a:path w="164" h="230">
                  <a:moveTo>
                    <a:pt x="92" y="223"/>
                  </a:moveTo>
                  <a:lnTo>
                    <a:pt x="92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79" y="223"/>
                  </a:lnTo>
                  <a:lnTo>
                    <a:pt x="72" y="217"/>
                  </a:lnTo>
                  <a:lnTo>
                    <a:pt x="66" y="217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46" y="204"/>
                  </a:lnTo>
                  <a:lnTo>
                    <a:pt x="39" y="197"/>
                  </a:lnTo>
                  <a:lnTo>
                    <a:pt x="39" y="191"/>
                  </a:lnTo>
                  <a:lnTo>
                    <a:pt x="26" y="177"/>
                  </a:lnTo>
                  <a:lnTo>
                    <a:pt x="20" y="171"/>
                  </a:lnTo>
                  <a:lnTo>
                    <a:pt x="7" y="158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46" y="164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39" y="145"/>
                  </a:lnTo>
                  <a:lnTo>
                    <a:pt x="39" y="145"/>
                  </a:lnTo>
                  <a:lnTo>
                    <a:pt x="39" y="138"/>
                  </a:lnTo>
                  <a:lnTo>
                    <a:pt x="33" y="138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20" y="118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85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20" y="72"/>
                  </a:lnTo>
                  <a:lnTo>
                    <a:pt x="20" y="66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33"/>
                  </a:lnTo>
                  <a:lnTo>
                    <a:pt x="46" y="26"/>
                  </a:lnTo>
                  <a:lnTo>
                    <a:pt x="46" y="13"/>
                  </a:lnTo>
                  <a:lnTo>
                    <a:pt x="46" y="7"/>
                  </a:lnTo>
                  <a:lnTo>
                    <a:pt x="46" y="0"/>
                  </a:lnTo>
                  <a:lnTo>
                    <a:pt x="53" y="13"/>
                  </a:lnTo>
                  <a:lnTo>
                    <a:pt x="53" y="20"/>
                  </a:lnTo>
                  <a:lnTo>
                    <a:pt x="59" y="26"/>
                  </a:lnTo>
                  <a:lnTo>
                    <a:pt x="66" y="33"/>
                  </a:lnTo>
                  <a:lnTo>
                    <a:pt x="72" y="40"/>
                  </a:lnTo>
                  <a:lnTo>
                    <a:pt x="79" y="53"/>
                  </a:lnTo>
                  <a:lnTo>
                    <a:pt x="85" y="66"/>
                  </a:lnTo>
                  <a:lnTo>
                    <a:pt x="92" y="66"/>
                  </a:lnTo>
                  <a:lnTo>
                    <a:pt x="92" y="72"/>
                  </a:lnTo>
                  <a:lnTo>
                    <a:pt x="99" y="79"/>
                  </a:lnTo>
                  <a:lnTo>
                    <a:pt x="99" y="79"/>
                  </a:lnTo>
                  <a:lnTo>
                    <a:pt x="105" y="79"/>
                  </a:lnTo>
                  <a:lnTo>
                    <a:pt x="105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8" y="79"/>
                  </a:lnTo>
                  <a:lnTo>
                    <a:pt x="118" y="72"/>
                  </a:lnTo>
                  <a:lnTo>
                    <a:pt x="118" y="92"/>
                  </a:lnTo>
                  <a:lnTo>
                    <a:pt x="118" y="99"/>
                  </a:lnTo>
                  <a:lnTo>
                    <a:pt x="125" y="105"/>
                  </a:lnTo>
                  <a:lnTo>
                    <a:pt x="125" y="112"/>
                  </a:lnTo>
                  <a:lnTo>
                    <a:pt x="125" y="118"/>
                  </a:lnTo>
                  <a:lnTo>
                    <a:pt x="131" y="125"/>
                  </a:lnTo>
                  <a:lnTo>
                    <a:pt x="131" y="131"/>
                  </a:lnTo>
                  <a:lnTo>
                    <a:pt x="138" y="131"/>
                  </a:lnTo>
                  <a:lnTo>
                    <a:pt x="138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51" y="138"/>
                  </a:lnTo>
                  <a:lnTo>
                    <a:pt x="151" y="138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31"/>
                  </a:lnTo>
                  <a:lnTo>
                    <a:pt x="164" y="131"/>
                  </a:lnTo>
                  <a:lnTo>
                    <a:pt x="164" y="145"/>
                  </a:lnTo>
                  <a:lnTo>
                    <a:pt x="164" y="158"/>
                  </a:lnTo>
                  <a:lnTo>
                    <a:pt x="158" y="171"/>
                  </a:lnTo>
                  <a:lnTo>
                    <a:pt x="158" y="177"/>
                  </a:lnTo>
                  <a:lnTo>
                    <a:pt x="151" y="184"/>
                  </a:lnTo>
                  <a:lnTo>
                    <a:pt x="151" y="191"/>
                  </a:lnTo>
                  <a:lnTo>
                    <a:pt x="144" y="197"/>
                  </a:lnTo>
                  <a:lnTo>
                    <a:pt x="144" y="204"/>
                  </a:lnTo>
                  <a:lnTo>
                    <a:pt x="138" y="210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25" y="223"/>
                  </a:lnTo>
                  <a:lnTo>
                    <a:pt x="118" y="223"/>
                  </a:lnTo>
                  <a:lnTo>
                    <a:pt x="118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05" y="230"/>
                  </a:lnTo>
                  <a:lnTo>
                    <a:pt x="105" y="230"/>
                  </a:lnTo>
                  <a:lnTo>
                    <a:pt x="105" y="210"/>
                  </a:lnTo>
                  <a:lnTo>
                    <a:pt x="99" y="184"/>
                  </a:lnTo>
                  <a:lnTo>
                    <a:pt x="99" y="171"/>
                  </a:lnTo>
                  <a:lnTo>
                    <a:pt x="99" y="158"/>
                  </a:lnTo>
                  <a:lnTo>
                    <a:pt x="92" y="145"/>
                  </a:lnTo>
                  <a:lnTo>
                    <a:pt x="92" y="131"/>
                  </a:lnTo>
                  <a:lnTo>
                    <a:pt x="85" y="118"/>
                  </a:lnTo>
                  <a:lnTo>
                    <a:pt x="79" y="105"/>
                  </a:lnTo>
                  <a:lnTo>
                    <a:pt x="72" y="79"/>
                  </a:lnTo>
                  <a:lnTo>
                    <a:pt x="66" y="66"/>
                  </a:lnTo>
                  <a:lnTo>
                    <a:pt x="59" y="59"/>
                  </a:lnTo>
                  <a:lnTo>
                    <a:pt x="72" y="92"/>
                  </a:lnTo>
                  <a:lnTo>
                    <a:pt x="79" y="105"/>
                  </a:lnTo>
                  <a:lnTo>
                    <a:pt x="79" y="125"/>
                  </a:lnTo>
                  <a:lnTo>
                    <a:pt x="85" y="138"/>
                  </a:lnTo>
                  <a:lnTo>
                    <a:pt x="85" y="145"/>
                  </a:lnTo>
                  <a:lnTo>
                    <a:pt x="85" y="151"/>
                  </a:lnTo>
                  <a:lnTo>
                    <a:pt x="85" y="158"/>
                  </a:lnTo>
                  <a:lnTo>
                    <a:pt x="92" y="171"/>
                  </a:lnTo>
                  <a:lnTo>
                    <a:pt x="92" y="177"/>
                  </a:lnTo>
                  <a:lnTo>
                    <a:pt x="92" y="191"/>
                  </a:lnTo>
                  <a:lnTo>
                    <a:pt x="92" y="210"/>
                  </a:lnTo>
                  <a:lnTo>
                    <a:pt x="92" y="2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 rot="-5400000">
              <a:off x="5208" y="4085"/>
              <a:ext cx="119" cy="147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85" y="6"/>
                </a:cxn>
                <a:cxn ang="0">
                  <a:pos x="59" y="13"/>
                </a:cxn>
                <a:cxn ang="0">
                  <a:pos x="39" y="26"/>
                </a:cxn>
                <a:cxn ang="0">
                  <a:pos x="33" y="39"/>
                </a:cxn>
                <a:cxn ang="0">
                  <a:pos x="46" y="46"/>
                </a:cxn>
                <a:cxn ang="0">
                  <a:pos x="53" y="52"/>
                </a:cxn>
                <a:cxn ang="0">
                  <a:pos x="53" y="65"/>
                </a:cxn>
                <a:cxn ang="0">
                  <a:pos x="46" y="79"/>
                </a:cxn>
                <a:cxn ang="0">
                  <a:pos x="39" y="85"/>
                </a:cxn>
                <a:cxn ang="0">
                  <a:pos x="20" y="98"/>
                </a:cxn>
                <a:cxn ang="0">
                  <a:pos x="7" y="105"/>
                </a:cxn>
                <a:cxn ang="0">
                  <a:pos x="13" y="111"/>
                </a:cxn>
                <a:cxn ang="0">
                  <a:pos x="20" y="125"/>
                </a:cxn>
                <a:cxn ang="0">
                  <a:pos x="20" y="131"/>
                </a:cxn>
                <a:cxn ang="0">
                  <a:pos x="20" y="138"/>
                </a:cxn>
                <a:cxn ang="0">
                  <a:pos x="13" y="151"/>
                </a:cxn>
                <a:cxn ang="0">
                  <a:pos x="7" y="164"/>
                </a:cxn>
                <a:cxn ang="0">
                  <a:pos x="26" y="164"/>
                </a:cxn>
                <a:cxn ang="0">
                  <a:pos x="33" y="171"/>
                </a:cxn>
                <a:cxn ang="0">
                  <a:pos x="39" y="184"/>
                </a:cxn>
                <a:cxn ang="0">
                  <a:pos x="39" y="197"/>
                </a:cxn>
                <a:cxn ang="0">
                  <a:pos x="39" y="216"/>
                </a:cxn>
                <a:cxn ang="0">
                  <a:pos x="33" y="236"/>
                </a:cxn>
                <a:cxn ang="0">
                  <a:pos x="39" y="236"/>
                </a:cxn>
                <a:cxn ang="0">
                  <a:pos x="59" y="223"/>
                </a:cxn>
                <a:cxn ang="0">
                  <a:pos x="79" y="197"/>
                </a:cxn>
                <a:cxn ang="0">
                  <a:pos x="99" y="184"/>
                </a:cxn>
                <a:cxn ang="0">
                  <a:pos x="105" y="177"/>
                </a:cxn>
                <a:cxn ang="0">
                  <a:pos x="118" y="184"/>
                </a:cxn>
                <a:cxn ang="0">
                  <a:pos x="125" y="190"/>
                </a:cxn>
                <a:cxn ang="0">
                  <a:pos x="131" y="164"/>
                </a:cxn>
                <a:cxn ang="0">
                  <a:pos x="131" y="151"/>
                </a:cxn>
                <a:cxn ang="0">
                  <a:pos x="138" y="138"/>
                </a:cxn>
                <a:cxn ang="0">
                  <a:pos x="151" y="131"/>
                </a:cxn>
                <a:cxn ang="0">
                  <a:pos x="164" y="125"/>
                </a:cxn>
                <a:cxn ang="0">
                  <a:pos x="171" y="131"/>
                </a:cxn>
                <a:cxn ang="0">
                  <a:pos x="184" y="118"/>
                </a:cxn>
                <a:cxn ang="0">
                  <a:pos x="177" y="92"/>
                </a:cxn>
                <a:cxn ang="0">
                  <a:pos x="171" y="65"/>
                </a:cxn>
                <a:cxn ang="0">
                  <a:pos x="158" y="39"/>
                </a:cxn>
                <a:cxn ang="0">
                  <a:pos x="144" y="20"/>
                </a:cxn>
                <a:cxn ang="0">
                  <a:pos x="138" y="6"/>
                </a:cxn>
                <a:cxn ang="0">
                  <a:pos x="125" y="0"/>
                </a:cxn>
                <a:cxn ang="0">
                  <a:pos x="112" y="65"/>
                </a:cxn>
                <a:cxn ang="0">
                  <a:pos x="105" y="98"/>
                </a:cxn>
                <a:cxn ang="0">
                  <a:pos x="92" y="125"/>
                </a:cxn>
                <a:cxn ang="0">
                  <a:pos x="72" y="164"/>
                </a:cxn>
                <a:cxn ang="0">
                  <a:pos x="66" y="171"/>
                </a:cxn>
                <a:cxn ang="0">
                  <a:pos x="92" y="98"/>
                </a:cxn>
                <a:cxn ang="0">
                  <a:pos x="99" y="65"/>
                </a:cxn>
                <a:cxn ang="0">
                  <a:pos x="112" y="13"/>
                </a:cxn>
              </a:cxnLst>
              <a:rect l="0" t="0" r="r" b="b"/>
              <a:pathLst>
                <a:path w="184" h="243">
                  <a:moveTo>
                    <a:pt x="112" y="13"/>
                  </a:moveTo>
                  <a:lnTo>
                    <a:pt x="112" y="13"/>
                  </a:lnTo>
                  <a:lnTo>
                    <a:pt x="105" y="6"/>
                  </a:lnTo>
                  <a:lnTo>
                    <a:pt x="99" y="6"/>
                  </a:lnTo>
                  <a:lnTo>
                    <a:pt x="92" y="6"/>
                  </a:lnTo>
                  <a:lnTo>
                    <a:pt x="85" y="6"/>
                  </a:lnTo>
                  <a:lnTo>
                    <a:pt x="79" y="13"/>
                  </a:lnTo>
                  <a:lnTo>
                    <a:pt x="72" y="13"/>
                  </a:lnTo>
                  <a:lnTo>
                    <a:pt x="59" y="13"/>
                  </a:lnTo>
                  <a:lnTo>
                    <a:pt x="53" y="20"/>
                  </a:lnTo>
                  <a:lnTo>
                    <a:pt x="46" y="20"/>
                  </a:lnTo>
                  <a:lnTo>
                    <a:pt x="39" y="26"/>
                  </a:lnTo>
                  <a:lnTo>
                    <a:pt x="13" y="39"/>
                  </a:lnTo>
                  <a:lnTo>
                    <a:pt x="20" y="39"/>
                  </a:lnTo>
                  <a:lnTo>
                    <a:pt x="33" y="39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65"/>
                  </a:lnTo>
                  <a:lnTo>
                    <a:pt x="53" y="72"/>
                  </a:lnTo>
                  <a:lnTo>
                    <a:pt x="46" y="72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3" y="92"/>
                  </a:lnTo>
                  <a:lnTo>
                    <a:pt x="26" y="92"/>
                  </a:lnTo>
                  <a:lnTo>
                    <a:pt x="20" y="98"/>
                  </a:lnTo>
                  <a:lnTo>
                    <a:pt x="7" y="98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44"/>
                  </a:lnTo>
                  <a:lnTo>
                    <a:pt x="20" y="151"/>
                  </a:lnTo>
                  <a:lnTo>
                    <a:pt x="13" y="151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3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33" y="171"/>
                  </a:lnTo>
                  <a:lnTo>
                    <a:pt x="33" y="177"/>
                  </a:lnTo>
                  <a:lnTo>
                    <a:pt x="39" y="177"/>
                  </a:lnTo>
                  <a:lnTo>
                    <a:pt x="39" y="184"/>
                  </a:lnTo>
                  <a:lnTo>
                    <a:pt x="39" y="190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46" y="203"/>
                  </a:lnTo>
                  <a:lnTo>
                    <a:pt x="39" y="210"/>
                  </a:lnTo>
                  <a:lnTo>
                    <a:pt x="39" y="216"/>
                  </a:lnTo>
                  <a:lnTo>
                    <a:pt x="39" y="223"/>
                  </a:lnTo>
                  <a:lnTo>
                    <a:pt x="39" y="230"/>
                  </a:lnTo>
                  <a:lnTo>
                    <a:pt x="33" y="236"/>
                  </a:lnTo>
                  <a:lnTo>
                    <a:pt x="33" y="243"/>
                  </a:lnTo>
                  <a:lnTo>
                    <a:pt x="39" y="243"/>
                  </a:lnTo>
                  <a:lnTo>
                    <a:pt x="39" y="236"/>
                  </a:lnTo>
                  <a:lnTo>
                    <a:pt x="46" y="230"/>
                  </a:lnTo>
                  <a:lnTo>
                    <a:pt x="53" y="223"/>
                  </a:lnTo>
                  <a:lnTo>
                    <a:pt x="59" y="223"/>
                  </a:lnTo>
                  <a:lnTo>
                    <a:pt x="66" y="210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85" y="190"/>
                  </a:lnTo>
                  <a:lnTo>
                    <a:pt x="92" y="184"/>
                  </a:lnTo>
                  <a:lnTo>
                    <a:pt x="99" y="184"/>
                  </a:lnTo>
                  <a:lnTo>
                    <a:pt x="99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12" y="177"/>
                  </a:lnTo>
                  <a:lnTo>
                    <a:pt x="112" y="177"/>
                  </a:lnTo>
                  <a:lnTo>
                    <a:pt x="118" y="184"/>
                  </a:lnTo>
                  <a:lnTo>
                    <a:pt x="118" y="184"/>
                  </a:lnTo>
                  <a:lnTo>
                    <a:pt x="125" y="184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5" y="171"/>
                  </a:lnTo>
                  <a:lnTo>
                    <a:pt x="131" y="164"/>
                  </a:lnTo>
                  <a:lnTo>
                    <a:pt x="131" y="157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8" y="144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44" y="131"/>
                  </a:lnTo>
                  <a:lnTo>
                    <a:pt x="144" y="131"/>
                  </a:lnTo>
                  <a:lnTo>
                    <a:pt x="151" y="131"/>
                  </a:lnTo>
                  <a:lnTo>
                    <a:pt x="151" y="125"/>
                  </a:lnTo>
                  <a:lnTo>
                    <a:pt x="158" y="125"/>
                  </a:lnTo>
                  <a:lnTo>
                    <a:pt x="164" y="125"/>
                  </a:lnTo>
                  <a:lnTo>
                    <a:pt x="164" y="131"/>
                  </a:lnTo>
                  <a:lnTo>
                    <a:pt x="171" y="131"/>
                  </a:lnTo>
                  <a:lnTo>
                    <a:pt x="171" y="131"/>
                  </a:lnTo>
                  <a:lnTo>
                    <a:pt x="184" y="138"/>
                  </a:lnTo>
                  <a:lnTo>
                    <a:pt x="184" y="125"/>
                  </a:lnTo>
                  <a:lnTo>
                    <a:pt x="184" y="118"/>
                  </a:lnTo>
                  <a:lnTo>
                    <a:pt x="177" y="105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5"/>
                  </a:lnTo>
                  <a:lnTo>
                    <a:pt x="171" y="72"/>
                  </a:lnTo>
                  <a:lnTo>
                    <a:pt x="171" y="65"/>
                  </a:lnTo>
                  <a:lnTo>
                    <a:pt x="171" y="59"/>
                  </a:lnTo>
                  <a:lnTo>
                    <a:pt x="164" y="46"/>
                  </a:lnTo>
                  <a:lnTo>
                    <a:pt x="158" y="39"/>
                  </a:lnTo>
                  <a:lnTo>
                    <a:pt x="158" y="33"/>
                  </a:lnTo>
                  <a:lnTo>
                    <a:pt x="151" y="26"/>
                  </a:lnTo>
                  <a:lnTo>
                    <a:pt x="144" y="20"/>
                  </a:lnTo>
                  <a:lnTo>
                    <a:pt x="144" y="13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8" y="26"/>
                  </a:lnTo>
                  <a:lnTo>
                    <a:pt x="118" y="52"/>
                  </a:lnTo>
                  <a:lnTo>
                    <a:pt x="112" y="65"/>
                  </a:lnTo>
                  <a:lnTo>
                    <a:pt x="105" y="79"/>
                  </a:lnTo>
                  <a:lnTo>
                    <a:pt x="105" y="92"/>
                  </a:lnTo>
                  <a:lnTo>
                    <a:pt x="105" y="9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2" y="125"/>
                  </a:lnTo>
                  <a:lnTo>
                    <a:pt x="85" y="138"/>
                  </a:lnTo>
                  <a:lnTo>
                    <a:pt x="79" y="151"/>
                  </a:lnTo>
                  <a:lnTo>
                    <a:pt x="72" y="164"/>
                  </a:lnTo>
                  <a:lnTo>
                    <a:pt x="66" y="177"/>
                  </a:lnTo>
                  <a:lnTo>
                    <a:pt x="59" y="184"/>
                  </a:lnTo>
                  <a:lnTo>
                    <a:pt x="66" y="171"/>
                  </a:lnTo>
                  <a:lnTo>
                    <a:pt x="72" y="151"/>
                  </a:lnTo>
                  <a:lnTo>
                    <a:pt x="85" y="118"/>
                  </a:lnTo>
                  <a:lnTo>
                    <a:pt x="92" y="98"/>
                  </a:lnTo>
                  <a:lnTo>
                    <a:pt x="99" y="85"/>
                  </a:lnTo>
                  <a:lnTo>
                    <a:pt x="99" y="79"/>
                  </a:lnTo>
                  <a:lnTo>
                    <a:pt x="99" y="65"/>
                  </a:lnTo>
                  <a:lnTo>
                    <a:pt x="105" y="46"/>
                  </a:lnTo>
                  <a:lnTo>
                    <a:pt x="105" y="33"/>
                  </a:lnTo>
                  <a:lnTo>
                    <a:pt x="112" y="13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6" name="Oval 132"/>
            <p:cNvSpPr>
              <a:spLocks noChangeArrowheads="1"/>
            </p:cNvSpPr>
            <p:nvPr/>
          </p:nvSpPr>
          <p:spPr bwMode="auto">
            <a:xfrm rot="-5400000">
              <a:off x="5199" y="4227"/>
              <a:ext cx="35" cy="32"/>
            </a:xfrm>
            <a:prstGeom prst="ellipse">
              <a:avLst/>
            </a:pr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7" name="Oval 133"/>
            <p:cNvSpPr>
              <a:spLocks noChangeArrowheads="1"/>
            </p:cNvSpPr>
            <p:nvPr/>
          </p:nvSpPr>
          <p:spPr bwMode="auto">
            <a:xfrm rot="-5400000">
              <a:off x="5103" y="4264"/>
              <a:ext cx="34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8" name="Oval 134"/>
            <p:cNvSpPr>
              <a:spLocks noChangeArrowheads="1"/>
            </p:cNvSpPr>
            <p:nvPr/>
          </p:nvSpPr>
          <p:spPr bwMode="auto">
            <a:xfrm rot="-5400000">
              <a:off x="5081" y="4201"/>
              <a:ext cx="38" cy="3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 rot="-5400000">
              <a:off x="5003" y="4092"/>
              <a:ext cx="93" cy="73"/>
            </a:xfrm>
            <a:custGeom>
              <a:avLst/>
              <a:gdLst/>
              <a:ahLst/>
              <a:cxnLst>
                <a:cxn ang="0">
                  <a:pos x="6" y="105"/>
                </a:cxn>
                <a:cxn ang="0">
                  <a:pos x="0" y="92"/>
                </a:cxn>
                <a:cxn ang="0">
                  <a:pos x="0" y="86"/>
                </a:cxn>
                <a:cxn ang="0">
                  <a:pos x="0" y="73"/>
                </a:cxn>
                <a:cxn ang="0">
                  <a:pos x="6" y="53"/>
                </a:cxn>
                <a:cxn ang="0">
                  <a:pos x="13" y="40"/>
                </a:cxn>
                <a:cxn ang="0">
                  <a:pos x="19" y="27"/>
                </a:cxn>
                <a:cxn ang="0">
                  <a:pos x="19" y="33"/>
                </a:cxn>
                <a:cxn ang="0">
                  <a:pos x="26" y="33"/>
                </a:cxn>
                <a:cxn ang="0">
                  <a:pos x="26" y="40"/>
                </a:cxn>
                <a:cxn ang="0">
                  <a:pos x="33" y="40"/>
                </a:cxn>
                <a:cxn ang="0">
                  <a:pos x="39" y="40"/>
                </a:cxn>
                <a:cxn ang="0">
                  <a:pos x="46" y="33"/>
                </a:cxn>
                <a:cxn ang="0">
                  <a:pos x="52" y="27"/>
                </a:cxn>
                <a:cxn ang="0">
                  <a:pos x="65" y="14"/>
                </a:cxn>
                <a:cxn ang="0">
                  <a:pos x="65" y="7"/>
                </a:cxn>
                <a:cxn ang="0">
                  <a:pos x="72" y="14"/>
                </a:cxn>
                <a:cxn ang="0">
                  <a:pos x="78" y="20"/>
                </a:cxn>
                <a:cxn ang="0">
                  <a:pos x="85" y="20"/>
                </a:cxn>
                <a:cxn ang="0">
                  <a:pos x="85" y="20"/>
                </a:cxn>
                <a:cxn ang="0">
                  <a:pos x="98" y="20"/>
                </a:cxn>
                <a:cxn ang="0">
                  <a:pos x="118" y="14"/>
                </a:cxn>
                <a:cxn ang="0">
                  <a:pos x="144" y="0"/>
                </a:cxn>
                <a:cxn ang="0">
                  <a:pos x="131" y="7"/>
                </a:cxn>
                <a:cxn ang="0">
                  <a:pos x="118" y="20"/>
                </a:cxn>
                <a:cxn ang="0">
                  <a:pos x="111" y="33"/>
                </a:cxn>
                <a:cxn ang="0">
                  <a:pos x="111" y="33"/>
                </a:cxn>
                <a:cxn ang="0">
                  <a:pos x="111" y="40"/>
                </a:cxn>
                <a:cxn ang="0">
                  <a:pos x="111" y="40"/>
                </a:cxn>
                <a:cxn ang="0">
                  <a:pos x="118" y="46"/>
                </a:cxn>
                <a:cxn ang="0">
                  <a:pos x="124" y="46"/>
                </a:cxn>
                <a:cxn ang="0">
                  <a:pos x="138" y="53"/>
                </a:cxn>
                <a:cxn ang="0">
                  <a:pos x="118" y="53"/>
                </a:cxn>
                <a:cxn ang="0">
                  <a:pos x="111" y="60"/>
                </a:cxn>
                <a:cxn ang="0">
                  <a:pos x="105" y="60"/>
                </a:cxn>
                <a:cxn ang="0">
                  <a:pos x="105" y="66"/>
                </a:cxn>
                <a:cxn ang="0">
                  <a:pos x="105" y="66"/>
                </a:cxn>
                <a:cxn ang="0">
                  <a:pos x="105" y="73"/>
                </a:cxn>
                <a:cxn ang="0">
                  <a:pos x="111" y="79"/>
                </a:cxn>
                <a:cxn ang="0">
                  <a:pos x="111" y="79"/>
                </a:cxn>
                <a:cxn ang="0">
                  <a:pos x="85" y="86"/>
                </a:cxn>
                <a:cxn ang="0">
                  <a:pos x="78" y="86"/>
                </a:cxn>
                <a:cxn ang="0">
                  <a:pos x="72" y="86"/>
                </a:cxn>
                <a:cxn ang="0">
                  <a:pos x="65" y="92"/>
                </a:cxn>
                <a:cxn ang="0">
                  <a:pos x="65" y="92"/>
                </a:cxn>
                <a:cxn ang="0">
                  <a:pos x="65" y="99"/>
                </a:cxn>
                <a:cxn ang="0">
                  <a:pos x="72" y="105"/>
                </a:cxn>
                <a:cxn ang="0">
                  <a:pos x="78" y="105"/>
                </a:cxn>
                <a:cxn ang="0">
                  <a:pos x="72" y="105"/>
                </a:cxn>
                <a:cxn ang="0">
                  <a:pos x="59" y="112"/>
                </a:cxn>
                <a:cxn ang="0">
                  <a:pos x="39" y="119"/>
                </a:cxn>
                <a:cxn ang="0">
                  <a:pos x="26" y="112"/>
                </a:cxn>
                <a:cxn ang="0">
                  <a:pos x="19" y="112"/>
                </a:cxn>
                <a:cxn ang="0">
                  <a:pos x="6" y="105"/>
                </a:cxn>
                <a:cxn ang="0">
                  <a:pos x="6" y="105"/>
                </a:cxn>
              </a:cxnLst>
              <a:rect l="0" t="0" r="r" b="b"/>
              <a:pathLst>
                <a:path w="144" h="119">
                  <a:moveTo>
                    <a:pt x="6" y="105"/>
                  </a:moveTo>
                  <a:lnTo>
                    <a:pt x="6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0"/>
                  </a:lnTo>
                  <a:lnTo>
                    <a:pt x="6" y="53"/>
                  </a:lnTo>
                  <a:lnTo>
                    <a:pt x="6" y="46"/>
                  </a:lnTo>
                  <a:lnTo>
                    <a:pt x="13" y="40"/>
                  </a:lnTo>
                  <a:lnTo>
                    <a:pt x="19" y="2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9" y="40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52" y="27"/>
                  </a:lnTo>
                  <a:lnTo>
                    <a:pt x="59" y="20"/>
                  </a:lnTo>
                  <a:lnTo>
                    <a:pt x="65" y="14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105" y="14"/>
                  </a:lnTo>
                  <a:lnTo>
                    <a:pt x="118" y="1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38" y="7"/>
                  </a:lnTo>
                  <a:lnTo>
                    <a:pt x="131" y="7"/>
                  </a:lnTo>
                  <a:lnTo>
                    <a:pt x="124" y="14"/>
                  </a:lnTo>
                  <a:lnTo>
                    <a:pt x="118" y="20"/>
                  </a:lnTo>
                  <a:lnTo>
                    <a:pt x="118" y="27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31" y="46"/>
                  </a:lnTo>
                  <a:lnTo>
                    <a:pt x="138" y="53"/>
                  </a:lnTo>
                  <a:lnTo>
                    <a:pt x="131" y="53"/>
                  </a:lnTo>
                  <a:lnTo>
                    <a:pt x="118" y="53"/>
                  </a:lnTo>
                  <a:lnTo>
                    <a:pt x="111" y="53"/>
                  </a:lnTo>
                  <a:lnTo>
                    <a:pt x="111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73"/>
                  </a:lnTo>
                  <a:lnTo>
                    <a:pt x="111" y="73"/>
                  </a:lnTo>
                  <a:lnTo>
                    <a:pt x="111" y="79"/>
                  </a:lnTo>
                  <a:lnTo>
                    <a:pt x="118" y="79"/>
                  </a:lnTo>
                  <a:lnTo>
                    <a:pt x="111" y="79"/>
                  </a:lnTo>
                  <a:lnTo>
                    <a:pt x="92" y="79"/>
                  </a:lnTo>
                  <a:lnTo>
                    <a:pt x="85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2" y="105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46" y="112"/>
                  </a:lnTo>
                  <a:lnTo>
                    <a:pt x="39" y="119"/>
                  </a:lnTo>
                  <a:lnTo>
                    <a:pt x="33" y="119"/>
                  </a:lnTo>
                  <a:lnTo>
                    <a:pt x="26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3" y="112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 rot="-5400000">
              <a:off x="5033" y="4112"/>
              <a:ext cx="257" cy="167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46" y="165"/>
                </a:cxn>
                <a:cxn ang="0">
                  <a:pos x="66" y="138"/>
                </a:cxn>
                <a:cxn ang="0">
                  <a:pos x="85" y="99"/>
                </a:cxn>
                <a:cxn ang="0">
                  <a:pos x="98" y="73"/>
                </a:cxn>
                <a:cxn ang="0">
                  <a:pos x="105" y="46"/>
                </a:cxn>
                <a:cxn ang="0">
                  <a:pos x="112" y="20"/>
                </a:cxn>
                <a:cxn ang="0">
                  <a:pos x="112" y="14"/>
                </a:cxn>
                <a:cxn ang="0">
                  <a:pos x="112" y="53"/>
                </a:cxn>
                <a:cxn ang="0">
                  <a:pos x="112" y="79"/>
                </a:cxn>
                <a:cxn ang="0">
                  <a:pos x="105" y="99"/>
                </a:cxn>
                <a:cxn ang="0">
                  <a:pos x="112" y="112"/>
                </a:cxn>
                <a:cxn ang="0">
                  <a:pos x="138" y="86"/>
                </a:cxn>
                <a:cxn ang="0">
                  <a:pos x="171" y="73"/>
                </a:cxn>
                <a:cxn ang="0">
                  <a:pos x="203" y="60"/>
                </a:cxn>
                <a:cxn ang="0">
                  <a:pos x="243" y="46"/>
                </a:cxn>
                <a:cxn ang="0">
                  <a:pos x="282" y="40"/>
                </a:cxn>
                <a:cxn ang="0">
                  <a:pos x="322" y="40"/>
                </a:cxn>
                <a:cxn ang="0">
                  <a:pos x="361" y="40"/>
                </a:cxn>
                <a:cxn ang="0">
                  <a:pos x="394" y="53"/>
                </a:cxn>
                <a:cxn ang="0">
                  <a:pos x="374" y="99"/>
                </a:cxn>
                <a:cxn ang="0">
                  <a:pos x="341" y="92"/>
                </a:cxn>
                <a:cxn ang="0">
                  <a:pos x="302" y="92"/>
                </a:cxn>
                <a:cxn ang="0">
                  <a:pos x="256" y="92"/>
                </a:cxn>
                <a:cxn ang="0">
                  <a:pos x="249" y="99"/>
                </a:cxn>
                <a:cxn ang="0">
                  <a:pos x="263" y="112"/>
                </a:cxn>
                <a:cxn ang="0">
                  <a:pos x="276" y="125"/>
                </a:cxn>
                <a:cxn ang="0">
                  <a:pos x="282" y="138"/>
                </a:cxn>
                <a:cxn ang="0">
                  <a:pos x="282" y="151"/>
                </a:cxn>
                <a:cxn ang="0">
                  <a:pos x="276" y="171"/>
                </a:cxn>
                <a:cxn ang="0">
                  <a:pos x="269" y="151"/>
                </a:cxn>
                <a:cxn ang="0">
                  <a:pos x="263" y="138"/>
                </a:cxn>
                <a:cxn ang="0">
                  <a:pos x="249" y="125"/>
                </a:cxn>
                <a:cxn ang="0">
                  <a:pos x="236" y="119"/>
                </a:cxn>
                <a:cxn ang="0">
                  <a:pos x="217" y="112"/>
                </a:cxn>
                <a:cxn ang="0">
                  <a:pos x="203" y="112"/>
                </a:cxn>
                <a:cxn ang="0">
                  <a:pos x="177" y="112"/>
                </a:cxn>
                <a:cxn ang="0">
                  <a:pos x="138" y="138"/>
                </a:cxn>
                <a:cxn ang="0">
                  <a:pos x="112" y="151"/>
                </a:cxn>
                <a:cxn ang="0">
                  <a:pos x="72" y="178"/>
                </a:cxn>
                <a:cxn ang="0">
                  <a:pos x="46" y="217"/>
                </a:cxn>
                <a:cxn ang="0">
                  <a:pos x="13" y="250"/>
                </a:cxn>
                <a:cxn ang="0">
                  <a:pos x="0" y="237"/>
                </a:cxn>
                <a:cxn ang="0">
                  <a:pos x="20" y="204"/>
                </a:cxn>
              </a:cxnLst>
              <a:rect l="0" t="0" r="r" b="b"/>
              <a:pathLst>
                <a:path w="394" h="276">
                  <a:moveTo>
                    <a:pt x="26" y="191"/>
                  </a:moveTo>
                  <a:lnTo>
                    <a:pt x="26" y="191"/>
                  </a:lnTo>
                  <a:lnTo>
                    <a:pt x="33" y="184"/>
                  </a:lnTo>
                  <a:lnTo>
                    <a:pt x="39" y="178"/>
                  </a:lnTo>
                  <a:lnTo>
                    <a:pt x="39" y="171"/>
                  </a:lnTo>
                  <a:lnTo>
                    <a:pt x="46" y="165"/>
                  </a:lnTo>
                  <a:lnTo>
                    <a:pt x="52" y="158"/>
                  </a:lnTo>
                  <a:lnTo>
                    <a:pt x="59" y="151"/>
                  </a:lnTo>
                  <a:lnTo>
                    <a:pt x="66" y="138"/>
                  </a:lnTo>
                  <a:lnTo>
                    <a:pt x="72" y="119"/>
                  </a:lnTo>
                  <a:lnTo>
                    <a:pt x="79" y="105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79"/>
                  </a:lnTo>
                  <a:lnTo>
                    <a:pt x="98" y="73"/>
                  </a:lnTo>
                  <a:lnTo>
                    <a:pt x="98" y="60"/>
                  </a:lnTo>
                  <a:lnTo>
                    <a:pt x="105" y="53"/>
                  </a:lnTo>
                  <a:lnTo>
                    <a:pt x="105" y="46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12" y="20"/>
                  </a:lnTo>
                  <a:lnTo>
                    <a:pt x="112" y="14"/>
                  </a:lnTo>
                  <a:lnTo>
                    <a:pt x="112" y="0"/>
                  </a:lnTo>
                  <a:lnTo>
                    <a:pt x="112" y="14"/>
                  </a:lnTo>
                  <a:lnTo>
                    <a:pt x="112" y="27"/>
                  </a:lnTo>
                  <a:lnTo>
                    <a:pt x="112" y="40"/>
                  </a:lnTo>
                  <a:lnTo>
                    <a:pt x="112" y="53"/>
                  </a:lnTo>
                  <a:lnTo>
                    <a:pt x="112" y="60"/>
                  </a:lnTo>
                  <a:lnTo>
                    <a:pt x="112" y="66"/>
                  </a:lnTo>
                  <a:lnTo>
                    <a:pt x="112" y="79"/>
                  </a:lnTo>
                  <a:lnTo>
                    <a:pt x="112" y="86"/>
                  </a:lnTo>
                  <a:lnTo>
                    <a:pt x="105" y="92"/>
                  </a:lnTo>
                  <a:lnTo>
                    <a:pt x="105" y="99"/>
                  </a:lnTo>
                  <a:lnTo>
                    <a:pt x="105" y="112"/>
                  </a:lnTo>
                  <a:lnTo>
                    <a:pt x="98" y="119"/>
                  </a:lnTo>
                  <a:lnTo>
                    <a:pt x="112" y="112"/>
                  </a:lnTo>
                  <a:lnTo>
                    <a:pt x="118" y="105"/>
                  </a:lnTo>
                  <a:lnTo>
                    <a:pt x="125" y="92"/>
                  </a:lnTo>
                  <a:lnTo>
                    <a:pt x="138" y="86"/>
                  </a:lnTo>
                  <a:lnTo>
                    <a:pt x="151" y="86"/>
                  </a:lnTo>
                  <a:lnTo>
                    <a:pt x="157" y="79"/>
                  </a:lnTo>
                  <a:lnTo>
                    <a:pt x="171" y="73"/>
                  </a:lnTo>
                  <a:lnTo>
                    <a:pt x="177" y="66"/>
                  </a:lnTo>
                  <a:lnTo>
                    <a:pt x="190" y="60"/>
                  </a:lnTo>
                  <a:lnTo>
                    <a:pt x="203" y="60"/>
                  </a:lnTo>
                  <a:lnTo>
                    <a:pt x="223" y="53"/>
                  </a:lnTo>
                  <a:lnTo>
                    <a:pt x="236" y="46"/>
                  </a:lnTo>
                  <a:lnTo>
                    <a:pt x="243" y="46"/>
                  </a:lnTo>
                  <a:lnTo>
                    <a:pt x="256" y="40"/>
                  </a:lnTo>
                  <a:lnTo>
                    <a:pt x="269" y="40"/>
                  </a:lnTo>
                  <a:lnTo>
                    <a:pt x="282" y="40"/>
                  </a:lnTo>
                  <a:lnTo>
                    <a:pt x="295" y="40"/>
                  </a:lnTo>
                  <a:lnTo>
                    <a:pt x="302" y="40"/>
                  </a:lnTo>
                  <a:lnTo>
                    <a:pt x="322" y="40"/>
                  </a:lnTo>
                  <a:lnTo>
                    <a:pt x="335" y="40"/>
                  </a:lnTo>
                  <a:lnTo>
                    <a:pt x="348" y="40"/>
                  </a:lnTo>
                  <a:lnTo>
                    <a:pt x="361" y="40"/>
                  </a:lnTo>
                  <a:lnTo>
                    <a:pt x="368" y="46"/>
                  </a:lnTo>
                  <a:lnTo>
                    <a:pt x="381" y="46"/>
                  </a:lnTo>
                  <a:lnTo>
                    <a:pt x="394" y="53"/>
                  </a:lnTo>
                  <a:lnTo>
                    <a:pt x="394" y="105"/>
                  </a:lnTo>
                  <a:lnTo>
                    <a:pt x="381" y="99"/>
                  </a:lnTo>
                  <a:lnTo>
                    <a:pt x="374" y="99"/>
                  </a:lnTo>
                  <a:lnTo>
                    <a:pt x="368" y="99"/>
                  </a:lnTo>
                  <a:lnTo>
                    <a:pt x="348" y="92"/>
                  </a:lnTo>
                  <a:lnTo>
                    <a:pt x="341" y="92"/>
                  </a:lnTo>
                  <a:lnTo>
                    <a:pt x="335" y="92"/>
                  </a:lnTo>
                  <a:lnTo>
                    <a:pt x="322" y="92"/>
                  </a:lnTo>
                  <a:lnTo>
                    <a:pt x="302" y="92"/>
                  </a:lnTo>
                  <a:lnTo>
                    <a:pt x="282" y="92"/>
                  </a:lnTo>
                  <a:lnTo>
                    <a:pt x="269" y="92"/>
                  </a:lnTo>
                  <a:lnTo>
                    <a:pt x="256" y="92"/>
                  </a:lnTo>
                  <a:lnTo>
                    <a:pt x="243" y="92"/>
                  </a:lnTo>
                  <a:lnTo>
                    <a:pt x="249" y="99"/>
                  </a:lnTo>
                  <a:lnTo>
                    <a:pt x="249" y="99"/>
                  </a:lnTo>
                  <a:lnTo>
                    <a:pt x="256" y="105"/>
                  </a:lnTo>
                  <a:lnTo>
                    <a:pt x="263" y="105"/>
                  </a:lnTo>
                  <a:lnTo>
                    <a:pt x="263" y="112"/>
                  </a:lnTo>
                  <a:lnTo>
                    <a:pt x="269" y="119"/>
                  </a:lnTo>
                  <a:lnTo>
                    <a:pt x="269" y="119"/>
                  </a:lnTo>
                  <a:lnTo>
                    <a:pt x="276" y="125"/>
                  </a:lnTo>
                  <a:lnTo>
                    <a:pt x="276" y="132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5"/>
                  </a:lnTo>
                  <a:lnTo>
                    <a:pt x="282" y="151"/>
                  </a:lnTo>
                  <a:lnTo>
                    <a:pt x="282" y="151"/>
                  </a:lnTo>
                  <a:lnTo>
                    <a:pt x="282" y="165"/>
                  </a:lnTo>
                  <a:lnTo>
                    <a:pt x="276" y="178"/>
                  </a:lnTo>
                  <a:lnTo>
                    <a:pt x="276" y="171"/>
                  </a:lnTo>
                  <a:lnTo>
                    <a:pt x="276" y="165"/>
                  </a:lnTo>
                  <a:lnTo>
                    <a:pt x="269" y="158"/>
                  </a:lnTo>
                  <a:lnTo>
                    <a:pt x="269" y="151"/>
                  </a:lnTo>
                  <a:lnTo>
                    <a:pt x="269" y="145"/>
                  </a:lnTo>
                  <a:lnTo>
                    <a:pt x="263" y="145"/>
                  </a:lnTo>
                  <a:lnTo>
                    <a:pt x="263" y="138"/>
                  </a:lnTo>
                  <a:lnTo>
                    <a:pt x="256" y="132"/>
                  </a:lnTo>
                  <a:lnTo>
                    <a:pt x="249" y="132"/>
                  </a:lnTo>
                  <a:lnTo>
                    <a:pt x="249" y="125"/>
                  </a:lnTo>
                  <a:lnTo>
                    <a:pt x="243" y="125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0" y="119"/>
                  </a:lnTo>
                  <a:lnTo>
                    <a:pt x="223" y="112"/>
                  </a:lnTo>
                  <a:lnTo>
                    <a:pt x="217" y="112"/>
                  </a:lnTo>
                  <a:lnTo>
                    <a:pt x="217" y="112"/>
                  </a:lnTo>
                  <a:lnTo>
                    <a:pt x="210" y="112"/>
                  </a:lnTo>
                  <a:lnTo>
                    <a:pt x="203" y="112"/>
                  </a:lnTo>
                  <a:lnTo>
                    <a:pt x="197" y="112"/>
                  </a:lnTo>
                  <a:lnTo>
                    <a:pt x="184" y="112"/>
                  </a:lnTo>
                  <a:lnTo>
                    <a:pt x="177" y="112"/>
                  </a:lnTo>
                  <a:lnTo>
                    <a:pt x="164" y="119"/>
                  </a:lnTo>
                  <a:lnTo>
                    <a:pt x="151" y="125"/>
                  </a:lnTo>
                  <a:lnTo>
                    <a:pt x="138" y="138"/>
                  </a:lnTo>
                  <a:lnTo>
                    <a:pt x="125" y="145"/>
                  </a:lnTo>
                  <a:lnTo>
                    <a:pt x="118" y="145"/>
                  </a:lnTo>
                  <a:lnTo>
                    <a:pt x="112" y="151"/>
                  </a:lnTo>
                  <a:lnTo>
                    <a:pt x="98" y="158"/>
                  </a:lnTo>
                  <a:lnTo>
                    <a:pt x="85" y="171"/>
                  </a:lnTo>
                  <a:lnTo>
                    <a:pt x="72" y="178"/>
                  </a:lnTo>
                  <a:lnTo>
                    <a:pt x="66" y="191"/>
                  </a:lnTo>
                  <a:lnTo>
                    <a:pt x="52" y="204"/>
                  </a:lnTo>
                  <a:lnTo>
                    <a:pt x="46" y="217"/>
                  </a:lnTo>
                  <a:lnTo>
                    <a:pt x="33" y="224"/>
                  </a:lnTo>
                  <a:lnTo>
                    <a:pt x="26" y="237"/>
                  </a:lnTo>
                  <a:lnTo>
                    <a:pt x="13" y="250"/>
                  </a:lnTo>
                  <a:lnTo>
                    <a:pt x="6" y="263"/>
                  </a:lnTo>
                  <a:lnTo>
                    <a:pt x="0" y="276"/>
                  </a:lnTo>
                  <a:lnTo>
                    <a:pt x="0" y="237"/>
                  </a:lnTo>
                  <a:lnTo>
                    <a:pt x="6" y="224"/>
                  </a:lnTo>
                  <a:lnTo>
                    <a:pt x="13" y="217"/>
                  </a:lnTo>
                  <a:lnTo>
                    <a:pt x="20" y="204"/>
                  </a:lnTo>
                  <a:lnTo>
                    <a:pt x="26" y="191"/>
                  </a:lnTo>
                  <a:lnTo>
                    <a:pt x="26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1162" name="Rectangle 13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 i malen</a:t>
            </a:r>
          </a:p>
        </p:txBody>
      </p:sp>
      <p:sp>
        <p:nvSpPr>
          <p:cNvPr id="1163" name="Rectangle 1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" y="1052736"/>
            <a:ext cx="8722775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9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Beredskap og samfunnstryggleik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8904" y="2060848"/>
            <a:ext cx="7772400" cy="4114800"/>
          </a:xfrm>
        </p:spPr>
        <p:txBody>
          <a:bodyPr/>
          <a:lstStyle/>
          <a:p>
            <a:r>
              <a:rPr lang="nb-NO" dirty="0" smtClean="0"/>
              <a:t>Revisjon av overordna ROS-analyse i 2021, </a:t>
            </a:r>
            <a:r>
              <a:rPr lang="nb-NO" dirty="0" err="1" smtClean="0"/>
              <a:t>saman</a:t>
            </a:r>
            <a:r>
              <a:rPr lang="nb-NO" dirty="0" smtClean="0"/>
              <a:t> med Fitjar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5289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nb-NO" dirty="0" smtClean="0"/>
              <a:t>Personal og organisasjon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1026" y="1124744"/>
            <a:ext cx="7772400" cy="4114800"/>
          </a:xfrm>
        </p:spPr>
        <p:txBody>
          <a:bodyPr/>
          <a:lstStyle/>
          <a:p>
            <a:r>
              <a:rPr lang="nb-NO" sz="2400" dirty="0"/>
              <a:t>Budsjettet for 2021 </a:t>
            </a:r>
            <a:r>
              <a:rPr lang="nb-NO" sz="2400" dirty="0" err="1"/>
              <a:t>vidareført</a:t>
            </a:r>
            <a:r>
              <a:rPr lang="nb-NO" sz="2400" dirty="0"/>
              <a:t> som </a:t>
            </a:r>
            <a:r>
              <a:rPr lang="nb-NO" sz="2400" dirty="0" smtClean="0"/>
              <a:t>2020</a:t>
            </a:r>
            <a:br>
              <a:rPr lang="nb-NO" sz="2400" dirty="0" smtClean="0"/>
            </a:br>
            <a:r>
              <a:rPr lang="nb-NO" sz="2400" dirty="0" smtClean="0"/>
              <a:t>- </a:t>
            </a:r>
            <a:r>
              <a:rPr lang="nn-NO" sz="2400" dirty="0" smtClean="0"/>
              <a:t>i </a:t>
            </a:r>
            <a:r>
              <a:rPr lang="nn-NO" sz="2400" dirty="0"/>
              <a:t>2020 er bemanninga </a:t>
            </a:r>
            <a:r>
              <a:rPr lang="nn-NO" sz="2400" dirty="0" smtClean="0"/>
              <a:t>redusert </a:t>
            </a:r>
            <a:r>
              <a:rPr lang="nn-NO" sz="2400" dirty="0"/>
              <a:t>med 5,6 </a:t>
            </a:r>
            <a:r>
              <a:rPr lang="nn-NO" sz="2400" dirty="0" smtClean="0"/>
              <a:t>årsverk</a:t>
            </a:r>
            <a:br>
              <a:rPr lang="nn-NO" sz="2400" dirty="0" smtClean="0"/>
            </a:br>
            <a:r>
              <a:rPr lang="nn-NO" sz="2400" dirty="0" smtClean="0"/>
              <a:t>- Stord kommune brukar relativt lite på administrasjon</a:t>
            </a:r>
          </a:p>
          <a:p>
            <a:r>
              <a:rPr lang="nb-NO" sz="2400" dirty="0" smtClean="0"/>
              <a:t>Inntak av 19 </a:t>
            </a:r>
            <a:r>
              <a:rPr lang="nb-NO" sz="2400" dirty="0" err="1" smtClean="0"/>
              <a:t>lærlingar</a:t>
            </a:r>
            <a:r>
              <a:rPr lang="nb-NO" sz="2400" dirty="0" smtClean="0"/>
              <a:t> i 2021</a:t>
            </a:r>
          </a:p>
          <a:p>
            <a:r>
              <a:rPr lang="nn-NO" sz="2400" dirty="0"/>
              <a:t>Det vert lagt til grunn at mykje av møte- og kursverksemda også i 2021 vil skje digitalt. Løyvingane til reiser og kurs er som følgje av det redusert med 1 mill. </a:t>
            </a:r>
            <a:r>
              <a:rPr lang="nn-NO" sz="2400" dirty="0" smtClean="0"/>
              <a:t>kr </a:t>
            </a:r>
            <a:endParaRPr lang="nn-NO" sz="2400" dirty="0"/>
          </a:p>
          <a:p>
            <a:r>
              <a:rPr lang="nb-NO" sz="2400" dirty="0" smtClean="0"/>
              <a:t>Som følge av korona-situasjonen vil </a:t>
            </a:r>
            <a:r>
              <a:rPr lang="nb-NO" sz="2400" dirty="0" err="1" smtClean="0"/>
              <a:t>ein</a:t>
            </a:r>
            <a:r>
              <a:rPr lang="nb-NO" sz="2400" dirty="0" smtClean="0"/>
              <a:t> inntil </a:t>
            </a:r>
            <a:r>
              <a:rPr lang="nb-NO" sz="2400" dirty="0" err="1" smtClean="0"/>
              <a:t>vidare</a:t>
            </a:r>
            <a:r>
              <a:rPr lang="nb-NO" sz="2400" dirty="0" smtClean="0"/>
              <a:t> </a:t>
            </a:r>
            <a:r>
              <a:rPr lang="nb-NO" sz="2400" dirty="0" err="1" smtClean="0"/>
              <a:t>ikkje</a:t>
            </a:r>
            <a:r>
              <a:rPr lang="nb-NO" sz="2400" dirty="0" smtClean="0"/>
              <a:t> følgje opp </a:t>
            </a:r>
            <a:r>
              <a:rPr lang="nb-NO" sz="2400" dirty="0" err="1" smtClean="0"/>
              <a:t>PwC</a:t>
            </a:r>
            <a:r>
              <a:rPr lang="nb-NO" sz="2400" dirty="0" smtClean="0"/>
              <a:t> sitt forslag om </a:t>
            </a:r>
            <a:r>
              <a:rPr lang="nb-NO" sz="2400" dirty="0" err="1" smtClean="0"/>
              <a:t>eit</a:t>
            </a:r>
            <a:r>
              <a:rPr lang="nb-NO" sz="2400" dirty="0" smtClean="0"/>
              <a:t> </a:t>
            </a:r>
            <a:r>
              <a:rPr lang="nb-NO" sz="2400" dirty="0" err="1" smtClean="0"/>
              <a:t>sjukefråværsprosjekt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130732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IKT		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Investeringar</a:t>
            </a:r>
            <a:r>
              <a:rPr lang="nb-NO" dirty="0" smtClean="0"/>
              <a:t>: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- Auka lagringskapasitet, 1,25 mill.</a:t>
            </a:r>
            <a:br>
              <a:rPr lang="nn-NO" dirty="0" smtClean="0"/>
            </a:br>
            <a:r>
              <a:rPr lang="nn-NO" dirty="0" smtClean="0"/>
              <a:t>- Tryggleiksbarrierar og –kopi, 1,5 mill.</a:t>
            </a:r>
            <a:br>
              <a:rPr lang="nn-NO" dirty="0" smtClean="0"/>
            </a:br>
            <a:r>
              <a:rPr lang="nn-NO" dirty="0" smtClean="0"/>
              <a:t>- Nettverk i klasseromma, 0,75 mill. </a:t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75965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Digitaliseringsstrategi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Trong for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err="1" smtClean="0"/>
              <a:t>heilskapeleg</a:t>
            </a:r>
            <a:r>
              <a:rPr lang="nb-NO" dirty="0" smtClean="0"/>
              <a:t> grep om arbeidet med digitalisering</a:t>
            </a:r>
          </a:p>
          <a:p>
            <a:r>
              <a:rPr lang="nb-NO" dirty="0" smtClean="0"/>
              <a:t>Sett av 0,5 mill. kr  </a:t>
            </a:r>
          </a:p>
          <a:p>
            <a:r>
              <a:rPr lang="nb-NO" dirty="0" smtClean="0"/>
              <a:t>Samla kostnad 1-1,2 mill., prosjektet vil bli søkt fullfinansiert med </a:t>
            </a:r>
            <a:r>
              <a:rPr lang="nb-NO" dirty="0" err="1" smtClean="0"/>
              <a:t>OU-midlar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KS</a:t>
            </a:r>
          </a:p>
          <a:p>
            <a:r>
              <a:rPr lang="nb-NO" dirty="0" smtClean="0"/>
              <a:t>0,5 årsverk ikt/digitaliserings-</a:t>
            </a: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>ressurs til </a:t>
            </a:r>
            <a:r>
              <a:rPr lang="nn-NO" dirty="0" smtClean="0"/>
              <a:t>skule og barnehage</a:t>
            </a:r>
            <a:endParaRPr lang="nb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196191"/>
            <a:ext cx="2210985" cy="18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9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 organisering av </a:t>
            </a:r>
            <a:r>
              <a:rPr lang="nb-NO" dirty="0" err="1" smtClean="0"/>
              <a:t>bilhaldet</a:t>
            </a:r>
            <a:r>
              <a:rPr lang="nb-NO" dirty="0" smtClean="0"/>
              <a:t> i Stord kommune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Det er foreslått å </a:t>
            </a:r>
            <a:r>
              <a:rPr lang="nn-NO" dirty="0" smtClean="0"/>
              <a:t>reorganisera bilhaldet i kommunen</a:t>
            </a:r>
          </a:p>
          <a:p>
            <a:r>
              <a:rPr lang="nn-NO" dirty="0" smtClean="0"/>
              <a:t>Ei </a:t>
            </a:r>
            <a:r>
              <a:rPr lang="nn-NO" dirty="0"/>
              <a:t>nyoppretta </a:t>
            </a:r>
            <a:r>
              <a:rPr lang="nn-NO" dirty="0" smtClean="0"/>
              <a:t>halv stilling </a:t>
            </a:r>
            <a:r>
              <a:rPr lang="nn-NO" dirty="0"/>
              <a:t>vil få ansvaret for kjøp og sal og drift av </a:t>
            </a:r>
            <a:r>
              <a:rPr lang="nn-NO" dirty="0" smtClean="0"/>
              <a:t>bilparken</a:t>
            </a:r>
            <a:br>
              <a:rPr lang="nn-NO" dirty="0" smtClean="0"/>
            </a:br>
            <a:r>
              <a:rPr lang="nn-NO" dirty="0" smtClean="0"/>
              <a:t>-  rammeavtalar, service</a:t>
            </a:r>
            <a:r>
              <a:rPr lang="nn-NO" dirty="0"/>
              <a:t>, EU-kontrollar</a:t>
            </a:r>
            <a:r>
              <a:rPr lang="nn-NO" dirty="0" smtClean="0"/>
              <a:t>,  verkstadopphald, </a:t>
            </a:r>
            <a:r>
              <a:rPr lang="nn-NO" dirty="0"/>
              <a:t>forsikringar </a:t>
            </a:r>
            <a:r>
              <a:rPr lang="nn-NO" dirty="0" smtClean="0"/>
              <a:t>m.m.</a:t>
            </a:r>
          </a:p>
          <a:p>
            <a:r>
              <a:rPr lang="nn-NO" dirty="0" smtClean="0"/>
              <a:t>Det </a:t>
            </a:r>
            <a:r>
              <a:rPr lang="nn-NO" dirty="0"/>
              <a:t>er lagt til grunn at dette vil effektivisera </a:t>
            </a:r>
            <a:r>
              <a:rPr lang="nn-NO" dirty="0" smtClean="0"/>
              <a:t> </a:t>
            </a:r>
            <a:r>
              <a:rPr lang="nn-NO" dirty="0"/>
              <a:t>bilhaldet i </a:t>
            </a:r>
            <a:r>
              <a:rPr lang="nn-NO" dirty="0" smtClean="0"/>
              <a:t>kommunen </a:t>
            </a:r>
          </a:p>
          <a:p>
            <a:r>
              <a:rPr lang="nb-NO" dirty="0" smtClean="0"/>
              <a:t>Finansiert med reduksjon i bilutgiftene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357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nb-NO" dirty="0" smtClean="0"/>
              <a:t>Stord Fitjar landbruks- og miljøkontor (</a:t>
            </a:r>
            <a:r>
              <a:rPr lang="nb-NO" dirty="0" err="1" smtClean="0"/>
              <a:t>SFLMK</a:t>
            </a:r>
            <a:r>
              <a:rPr lang="nb-NO" dirty="0" smtClean="0"/>
              <a:t>)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r>
              <a:rPr lang="nb-NO" dirty="0" smtClean="0"/>
              <a:t>Samarbeidet held fram </a:t>
            </a:r>
            <a:r>
              <a:rPr lang="nb-NO" dirty="0" err="1" smtClean="0"/>
              <a:t>utan</a:t>
            </a:r>
            <a:r>
              <a:rPr lang="nb-NO" dirty="0" smtClean="0"/>
              <a:t> Austevoll</a:t>
            </a:r>
          </a:p>
          <a:p>
            <a:r>
              <a:rPr lang="nb-NO" dirty="0" smtClean="0"/>
              <a:t>Forslag om å sei opp miljø-delen, jf. fjorårets budsjettvedtak for å </a:t>
            </a:r>
            <a:r>
              <a:rPr lang="nb-NO" dirty="0" err="1" smtClean="0"/>
              <a:t>finansiera</a:t>
            </a:r>
            <a:r>
              <a:rPr lang="nb-NO" dirty="0" smtClean="0"/>
              <a:t> plan- og miljøstilling</a:t>
            </a:r>
          </a:p>
          <a:p>
            <a:r>
              <a:rPr lang="nn-NO" dirty="0" smtClean="0"/>
              <a:t>Gebyr:</a:t>
            </a:r>
            <a:br>
              <a:rPr lang="nn-NO" dirty="0" smtClean="0"/>
            </a:br>
            <a:r>
              <a:rPr lang="nn-NO" dirty="0" smtClean="0"/>
              <a:t>- nytt </a:t>
            </a:r>
            <a:r>
              <a:rPr lang="nn-NO" dirty="0"/>
              <a:t>gebyr på kr 2 500 </a:t>
            </a:r>
            <a:r>
              <a:rPr lang="nn-NO" dirty="0" smtClean="0"/>
              <a:t>på søknader etter </a:t>
            </a:r>
            <a:r>
              <a:rPr lang="nn-NO" dirty="0"/>
              <a:t>konsesjonslova §1 og §</a:t>
            </a:r>
            <a:r>
              <a:rPr lang="nn-NO" dirty="0" smtClean="0"/>
              <a:t>2</a:t>
            </a: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>- auka satsane </a:t>
            </a:r>
            <a:r>
              <a:rPr lang="nn-NO" dirty="0"/>
              <a:t>for havbrukssaker per </a:t>
            </a:r>
            <a:r>
              <a:rPr lang="nn-NO" dirty="0" smtClean="0"/>
              <a:t>time </a:t>
            </a:r>
            <a:r>
              <a:rPr lang="nn-NO" dirty="0"/>
              <a:t>med </a:t>
            </a:r>
            <a:r>
              <a:rPr lang="nn-NO" dirty="0" smtClean="0"/>
              <a:t>frå</a:t>
            </a:r>
            <a:r>
              <a:rPr lang="nn-NO" dirty="0"/>
              <a:t> kr 1 200 til kr 1 </a:t>
            </a:r>
            <a:r>
              <a:rPr lang="nn-NO" dirty="0" smtClean="0"/>
              <a:t>300, minstesats auka </a:t>
            </a:r>
            <a:r>
              <a:rPr lang="nn-NO" dirty="0"/>
              <a:t>frå 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kr</a:t>
            </a:r>
            <a:r>
              <a:rPr lang="nn-NO" dirty="0"/>
              <a:t>. 4 800 til kr. 4 </a:t>
            </a:r>
            <a:r>
              <a:rPr lang="nn-NO" dirty="0" smtClean="0"/>
              <a:t>900</a:t>
            </a:r>
          </a:p>
          <a:p>
            <a:r>
              <a:rPr lang="nb-NO" dirty="0" smtClean="0"/>
              <a:t>24 000 kr til stilling som vasskoordinator</a:t>
            </a:r>
            <a:endParaRPr lang="nn-NO" dirty="0" smtClean="0"/>
          </a:p>
          <a:p>
            <a:r>
              <a:rPr lang="nb-NO" dirty="0" smtClean="0"/>
              <a:t>Elles som før</a:t>
            </a:r>
            <a:br>
              <a:rPr lang="nb-NO" dirty="0" smtClean="0"/>
            </a:b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20010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Partnarskap</a:t>
            </a:r>
            <a:r>
              <a:rPr lang="nb-NO" dirty="0" smtClean="0"/>
              <a:t> for klimaleiing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Nullutsleppskommune </a:t>
            </a:r>
            <a:r>
              <a:rPr lang="nn-NO" dirty="0" smtClean="0"/>
              <a:t>innan</a:t>
            </a:r>
            <a:r>
              <a:rPr lang="nb-NO" dirty="0" smtClean="0"/>
              <a:t> 2030</a:t>
            </a:r>
          </a:p>
          <a:p>
            <a:r>
              <a:rPr lang="nn-NO" dirty="0"/>
              <a:t>Partnarskap for </a:t>
            </a:r>
            <a:r>
              <a:rPr lang="nn-NO" dirty="0" smtClean="0"/>
              <a:t>klimaleiing – prosjekt over tre år saman med Kværner og Maritime </a:t>
            </a:r>
            <a:r>
              <a:rPr lang="nn-NO" dirty="0" err="1" smtClean="0"/>
              <a:t>Cleantech</a:t>
            </a:r>
            <a:endParaRPr lang="nn-NO" dirty="0" smtClean="0"/>
          </a:p>
          <a:p>
            <a:r>
              <a:rPr lang="nb-NO" dirty="0" smtClean="0"/>
              <a:t>Forslag om å utføra miljøarbeid i eigenregi</a:t>
            </a:r>
            <a:br>
              <a:rPr lang="nb-NO" dirty="0" smtClean="0"/>
            </a:br>
            <a:r>
              <a:rPr lang="nb-NO" dirty="0" smtClean="0"/>
              <a:t>- ny fast stilling som plan- og miljøvernkonsulent</a:t>
            </a:r>
            <a:br>
              <a:rPr lang="nb-NO" dirty="0" smtClean="0"/>
            </a:b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7503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nb-NO" dirty="0" err="1" smtClean="0"/>
              <a:t>Kyrkja</a:t>
            </a:r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484784"/>
            <a:ext cx="7772400" cy="4114800"/>
          </a:xfrm>
        </p:spPr>
        <p:txBody>
          <a:bodyPr/>
          <a:lstStyle/>
          <a:p>
            <a:r>
              <a:rPr lang="nn-NO" dirty="0"/>
              <a:t>Det er budsjettert med eit tilskot til kyrkjeleg fellesråd på 8,6 mill</a:t>
            </a:r>
            <a:r>
              <a:rPr lang="nn-NO" dirty="0" smtClean="0"/>
              <a:t>.</a:t>
            </a:r>
          </a:p>
          <a:p>
            <a:r>
              <a:rPr lang="nn-NO" dirty="0" smtClean="0"/>
              <a:t>Det </a:t>
            </a:r>
            <a:r>
              <a:rPr lang="nn-NO" dirty="0"/>
              <a:t>er lagt inn kr 1,2 mill. kr i investeringstilskot årleg i </a:t>
            </a:r>
            <a:r>
              <a:rPr lang="nn-NO" dirty="0" smtClean="0"/>
              <a:t>perioden</a:t>
            </a:r>
          </a:p>
          <a:p>
            <a:r>
              <a:rPr lang="nn-NO" dirty="0" smtClean="0"/>
              <a:t>Tilskot </a:t>
            </a:r>
            <a:r>
              <a:rPr lang="nn-NO" dirty="0"/>
              <a:t>til trudomssamfunn vert frå 2021 administrert av staten. Stord kommune er </a:t>
            </a:r>
            <a:r>
              <a:rPr lang="nn-NO" dirty="0" smtClean="0"/>
              <a:t>trekt </a:t>
            </a:r>
            <a:r>
              <a:rPr lang="nn-NO" dirty="0"/>
              <a:t>kr 1,587 mill. i rammetilskot. Ordninga var i kommunen budsjettert med kr 0,599 mill. i 2020. </a:t>
            </a:r>
          </a:p>
          <a:p>
            <a:r>
              <a:rPr lang="nn-NO" dirty="0"/>
              <a:t>Det ligg inne til saman 12 mill. til prosesjonsveg til </a:t>
            </a:r>
            <a:r>
              <a:rPr lang="nn-NO" dirty="0" err="1"/>
              <a:t>Frugården</a:t>
            </a:r>
            <a:r>
              <a:rPr lang="nn-NO" dirty="0"/>
              <a:t> gravplass.   </a:t>
            </a:r>
          </a:p>
        </p:txBody>
      </p:sp>
    </p:spTree>
    <p:extLst>
      <p:ext uri="{BB962C8B-B14F-4D97-AF65-F5344CB8AC3E}">
        <p14:creationId xmlns:p14="http://schemas.microsoft.com/office/powerpoint/2010/main" val="2425581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Ventilasjon m.m. rådhuset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Utført </a:t>
            </a:r>
            <a:r>
              <a:rPr lang="nn-NO" dirty="0"/>
              <a:t>brannsikring og </a:t>
            </a:r>
            <a:r>
              <a:rPr lang="nn-NO" dirty="0" err="1"/>
              <a:t>slusing</a:t>
            </a:r>
            <a:r>
              <a:rPr lang="nn-NO" dirty="0"/>
              <a:t>/sikring av </a:t>
            </a:r>
            <a:r>
              <a:rPr lang="nn-NO" dirty="0" smtClean="0"/>
              <a:t>rådhuset i </a:t>
            </a:r>
            <a:r>
              <a:rPr lang="nn-NO" dirty="0"/>
              <a:t>2020 </a:t>
            </a:r>
            <a:endParaRPr lang="nn-NO" dirty="0" smtClean="0"/>
          </a:p>
          <a:p>
            <a:r>
              <a:rPr lang="nn-NO" dirty="0" smtClean="0"/>
              <a:t>Forslag om 13 </a:t>
            </a:r>
            <a:r>
              <a:rPr lang="nn-NO" dirty="0"/>
              <a:t>mill. </a:t>
            </a:r>
            <a:r>
              <a:rPr lang="nn-NO" dirty="0" smtClean="0"/>
              <a:t>i 2021 til ventilasjon i </a:t>
            </a:r>
            <a:r>
              <a:rPr lang="nn-NO" dirty="0" err="1" smtClean="0"/>
              <a:t>nordfløyen</a:t>
            </a:r>
            <a:r>
              <a:rPr lang="nn-NO" dirty="0" smtClean="0"/>
              <a:t> og noko opprusting og fortetting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92951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nb-NO" dirty="0" err="1" smtClean="0"/>
              <a:t>Skulen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263330"/>
            <a:ext cx="7772400" cy="4114800"/>
          </a:xfrm>
        </p:spPr>
        <p:txBody>
          <a:bodyPr/>
          <a:lstStyle/>
          <a:p>
            <a:r>
              <a:rPr lang="nb-NO" dirty="0" err="1" smtClean="0"/>
              <a:t>Vidareført</a:t>
            </a:r>
            <a:r>
              <a:rPr lang="nb-NO" dirty="0" smtClean="0"/>
              <a:t> drifta om lag som 2020, men driftsbudsjettet redusert med 0,7 mill.</a:t>
            </a:r>
          </a:p>
          <a:p>
            <a:r>
              <a:rPr lang="nn-NO" dirty="0" smtClean="0"/>
              <a:t>0,365 </a:t>
            </a:r>
            <a:r>
              <a:rPr lang="nn-NO" dirty="0"/>
              <a:t>mill. kr. til nytt skuleadministrativt </a:t>
            </a:r>
            <a:r>
              <a:rPr lang="nn-NO" dirty="0" smtClean="0"/>
              <a:t>system (kommunikasjon, «sikker sak»)</a:t>
            </a:r>
          </a:p>
          <a:p>
            <a:r>
              <a:rPr lang="nn-NO" dirty="0" smtClean="0"/>
              <a:t>0,5 </a:t>
            </a:r>
            <a:r>
              <a:rPr lang="nn-NO" dirty="0"/>
              <a:t>årsverk </a:t>
            </a:r>
            <a:r>
              <a:rPr lang="nn-NO" dirty="0" smtClean="0"/>
              <a:t>øyremerka IKT </a:t>
            </a:r>
            <a:r>
              <a:rPr lang="nn-NO" dirty="0"/>
              <a:t>og </a:t>
            </a:r>
            <a:r>
              <a:rPr lang="nn-NO" dirty="0" err="1" smtClean="0"/>
              <a:t>digitalisering</a:t>
            </a:r>
            <a:r>
              <a:rPr lang="nn-NO" dirty="0" smtClean="0"/>
              <a:t> skule og barnehagar  </a:t>
            </a:r>
            <a:endParaRPr lang="nn-NO" dirty="0"/>
          </a:p>
          <a:p>
            <a:r>
              <a:rPr lang="nn-NO" dirty="0"/>
              <a:t>Framlegg om å avvikla ordninga med </a:t>
            </a:r>
            <a:r>
              <a:rPr lang="nn-NO" dirty="0" smtClean="0"/>
              <a:t>vikarpool til skular og barnehagar </a:t>
            </a:r>
            <a:r>
              <a:rPr lang="nn-NO" dirty="0"/>
              <a:t>frå 1.4.2021.Det vil gje ei innsparing på 0,35 mill. kr. i 2021. </a:t>
            </a:r>
          </a:p>
          <a:p>
            <a:r>
              <a:rPr lang="nn-NO" dirty="0"/>
              <a:t>MOT-ordninga foreslått </a:t>
            </a:r>
            <a:r>
              <a:rPr lang="nn-NO" dirty="0" smtClean="0"/>
              <a:t>avvikla (100 000 kr)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6459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Budsjettforslag 2021-2024	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Byggjer</a:t>
            </a:r>
            <a:r>
              <a:rPr lang="nb-NO" dirty="0" smtClean="0"/>
              <a:t> på </a:t>
            </a:r>
            <a:r>
              <a:rPr lang="nb-NO" dirty="0" err="1" smtClean="0"/>
              <a:t>gjeldande</a:t>
            </a:r>
            <a:r>
              <a:rPr lang="nb-NO" dirty="0" smtClean="0"/>
              <a:t> økonomiplan, forslag til statsbudsjett og utviklinga elles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40934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Skulen</a:t>
            </a:r>
            <a:r>
              <a:rPr lang="nb-NO" dirty="0" smtClean="0"/>
              <a:t>, bygg og anlegg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dirty="0" smtClean="0"/>
              <a:t>Ny </a:t>
            </a:r>
            <a:r>
              <a:rPr lang="nn-NO" dirty="0"/>
              <a:t>Nysæter </a:t>
            </a:r>
            <a:r>
              <a:rPr lang="nn-NO" dirty="0" smtClean="0"/>
              <a:t>ungdomsskule m/fleirbrukshall, basishall og 25 m basseng</a:t>
            </a:r>
            <a:endParaRPr lang="nn-NO" dirty="0"/>
          </a:p>
          <a:p>
            <a:pPr lvl="0"/>
            <a:r>
              <a:rPr lang="nn-NO" dirty="0"/>
              <a:t>Utviding Langeland </a:t>
            </a:r>
            <a:r>
              <a:rPr lang="nn-NO" dirty="0" smtClean="0"/>
              <a:t>skule</a:t>
            </a:r>
          </a:p>
          <a:p>
            <a:pPr lvl="0"/>
            <a:r>
              <a:rPr lang="nb-NO" dirty="0" smtClean="0"/>
              <a:t>Oppgradering Leirvik skule</a:t>
            </a:r>
          </a:p>
          <a:p>
            <a:pPr lvl="0"/>
            <a:r>
              <a:rPr lang="nb-NO" dirty="0" smtClean="0"/>
              <a:t>Ventilasjon av administrasjonsdelen av Hystad skule i 2022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4484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nb-NO" dirty="0" smtClean="0"/>
              <a:t>Barnehage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230433"/>
            <a:ext cx="7772400" cy="4114800"/>
          </a:xfrm>
        </p:spPr>
        <p:txBody>
          <a:bodyPr/>
          <a:lstStyle/>
          <a:p>
            <a:r>
              <a:rPr lang="nn-NO" dirty="0" smtClean="0"/>
              <a:t>Usikre prognosar, </a:t>
            </a:r>
            <a:r>
              <a:rPr lang="nn-NO" dirty="0"/>
              <a:t>100 færre barnehage-barn sidan </a:t>
            </a:r>
            <a:r>
              <a:rPr lang="nn-NO" dirty="0" smtClean="0"/>
              <a:t>2015</a:t>
            </a:r>
          </a:p>
          <a:p>
            <a:r>
              <a:rPr lang="nn-NO" dirty="0" smtClean="0"/>
              <a:t>Norconsult </a:t>
            </a:r>
            <a:r>
              <a:rPr lang="nn-NO" dirty="0"/>
              <a:t>meiner </a:t>
            </a:r>
            <a:r>
              <a:rPr lang="nn-NO" dirty="0" smtClean="0"/>
              <a:t>nær </a:t>
            </a:r>
            <a:r>
              <a:rPr lang="nn-NO" dirty="0"/>
              <a:t>200 fleire born </a:t>
            </a:r>
            <a:r>
              <a:rPr lang="nn-NO" dirty="0" smtClean="0"/>
              <a:t>i </a:t>
            </a:r>
            <a:r>
              <a:rPr lang="nn-NO" dirty="0"/>
              <a:t>2028, Statistisk sentralbyrå </a:t>
            </a:r>
            <a:r>
              <a:rPr lang="nn-NO" dirty="0" smtClean="0"/>
              <a:t>nær </a:t>
            </a:r>
            <a:r>
              <a:rPr lang="nn-NO" dirty="0"/>
              <a:t>200 færre i </a:t>
            </a:r>
            <a:r>
              <a:rPr lang="nn-NO" dirty="0" smtClean="0"/>
              <a:t>2031</a:t>
            </a:r>
          </a:p>
          <a:p>
            <a:r>
              <a:rPr lang="nn-NO" dirty="0" smtClean="0"/>
              <a:t>Budsjetterte med sju </a:t>
            </a:r>
            <a:r>
              <a:rPr lang="nn-NO" dirty="0"/>
              <a:t>færre kommunale småbarnsplassar </a:t>
            </a:r>
            <a:r>
              <a:rPr lang="nn-NO" dirty="0" smtClean="0"/>
              <a:t>i 2021</a:t>
            </a:r>
          </a:p>
          <a:p>
            <a:r>
              <a:rPr lang="nn-NO" dirty="0" smtClean="0"/>
              <a:t>Budsjettert </a:t>
            </a:r>
            <a:r>
              <a:rPr lang="nn-NO" dirty="0"/>
              <a:t>med eit tilskot til private barnehagar på </a:t>
            </a:r>
            <a:r>
              <a:rPr lang="nn-NO" dirty="0" smtClean="0"/>
              <a:t>141 </a:t>
            </a:r>
            <a:r>
              <a:rPr lang="nn-NO" dirty="0"/>
              <a:t>mill. kr, mot </a:t>
            </a:r>
            <a:r>
              <a:rPr lang="nn-NO" dirty="0" smtClean="0"/>
              <a:t>132 </a:t>
            </a:r>
            <a:r>
              <a:rPr lang="nn-NO" dirty="0"/>
              <a:t>mill. i </a:t>
            </a:r>
            <a:r>
              <a:rPr lang="nn-NO" dirty="0" smtClean="0"/>
              <a:t>2020</a:t>
            </a:r>
            <a:br>
              <a:rPr lang="nn-NO" dirty="0" smtClean="0"/>
            </a:br>
            <a:r>
              <a:rPr lang="nn-NO" dirty="0" smtClean="0"/>
              <a:t>- 16 færre plassar</a:t>
            </a: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>- prisvekst, heilårsverknad bemanningsnorm, fem månaders verknad pedagognorm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93091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Oppvekst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Vaksenopplæringa </a:t>
            </a:r>
            <a:r>
              <a:rPr lang="nn-NO" dirty="0" smtClean="0"/>
              <a:t>er sidan </a:t>
            </a:r>
            <a:r>
              <a:rPr lang="nn-NO" dirty="0"/>
              <a:t>2018 </a:t>
            </a:r>
            <a:r>
              <a:rPr lang="nn-NO" dirty="0" smtClean="0"/>
              <a:t>redusert med 2 stillingar, ytterlegare</a:t>
            </a:r>
            <a:r>
              <a:rPr lang="nn-NO" dirty="0"/>
              <a:t> ein </a:t>
            </a:r>
            <a:r>
              <a:rPr lang="nn-NO" dirty="0" smtClean="0"/>
              <a:t>stilling i 2020. I </a:t>
            </a:r>
            <a:r>
              <a:rPr lang="nn-NO" dirty="0"/>
              <a:t>2021 vert drifta vidareført på 2020-nivå. </a:t>
            </a:r>
            <a:endParaRPr lang="nn-NO" dirty="0" smtClean="0"/>
          </a:p>
          <a:p>
            <a:r>
              <a:rPr lang="nn-NO" dirty="0" smtClean="0"/>
              <a:t>Helsestasjonen </a:t>
            </a:r>
            <a:r>
              <a:rPr lang="nn-NO" dirty="0"/>
              <a:t>i </a:t>
            </a:r>
            <a:r>
              <a:rPr lang="nn-NO" dirty="0" err="1"/>
              <a:t>Myro</a:t>
            </a:r>
            <a:r>
              <a:rPr lang="nn-NO" dirty="0"/>
              <a:t> flyttar inn i Stord helsepark 1.6.21, kostnad 0,6 mill. </a:t>
            </a:r>
          </a:p>
          <a:p>
            <a:r>
              <a:rPr lang="nn-NO" dirty="0" smtClean="0"/>
              <a:t>Helsestasjonstenesta elles, </a:t>
            </a:r>
            <a:r>
              <a:rPr lang="nn-NO" dirty="0"/>
              <a:t>vaksenopplæringa, PP-tenesta, ungdomsteamet og barnevernet </a:t>
            </a:r>
            <a:r>
              <a:rPr lang="nn-NO" dirty="0" smtClean="0"/>
              <a:t>får </a:t>
            </a:r>
            <a:r>
              <a:rPr lang="nn-NO" dirty="0" smtClean="0"/>
              <a:t>vidareført </a:t>
            </a:r>
            <a:r>
              <a:rPr lang="nn-NO" dirty="0"/>
              <a:t>drifta på 2020-nivå.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30259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Eining for </a:t>
            </a:r>
            <a:r>
              <a:rPr lang="nb-NO" dirty="0" smtClean="0"/>
              <a:t>kultur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Oppe og går frå </a:t>
            </a:r>
            <a:r>
              <a:rPr lang="nn-NO" dirty="0" smtClean="0"/>
              <a:t>1.11.20</a:t>
            </a:r>
            <a:endParaRPr lang="nn-NO" dirty="0" smtClean="0"/>
          </a:p>
          <a:p>
            <a:r>
              <a:rPr lang="nb-NO" dirty="0" smtClean="0"/>
              <a:t>Driftsnivået </a:t>
            </a:r>
            <a:r>
              <a:rPr lang="nb-NO" dirty="0" err="1" smtClean="0"/>
              <a:t>vidareført</a:t>
            </a:r>
            <a:r>
              <a:rPr lang="nb-NO" dirty="0" smtClean="0"/>
              <a:t> om lag som 2020 (redusert </a:t>
            </a:r>
            <a:r>
              <a:rPr lang="nb-NO" dirty="0" err="1" smtClean="0"/>
              <a:t>ein</a:t>
            </a:r>
            <a:r>
              <a:rPr lang="nb-NO" dirty="0" smtClean="0"/>
              <a:t> stilling i år på kulturtenester, </a:t>
            </a:r>
            <a:r>
              <a:rPr lang="nb-NO" dirty="0" smtClean="0"/>
              <a:t>0,5 </a:t>
            </a:r>
            <a:r>
              <a:rPr lang="nb-NO" dirty="0" err="1" smtClean="0"/>
              <a:t>stillingar</a:t>
            </a:r>
            <a:r>
              <a:rPr lang="nb-NO" dirty="0" smtClean="0"/>
              <a:t> på tilrettelagt fritid)</a:t>
            </a:r>
            <a:endParaRPr lang="nn-NO" dirty="0" smtClean="0"/>
          </a:p>
          <a:p>
            <a:r>
              <a:rPr lang="nn-NO" dirty="0" smtClean="0"/>
              <a:t>Forstudie </a:t>
            </a:r>
            <a:r>
              <a:rPr lang="nn-NO" dirty="0"/>
              <a:t>for ombygging og opprusting av </a:t>
            </a:r>
            <a:r>
              <a:rPr lang="nn-NO" dirty="0" smtClean="0"/>
              <a:t>kulturhuset (0,2 mill.). </a:t>
            </a:r>
          </a:p>
          <a:p>
            <a:r>
              <a:rPr lang="nn-NO" dirty="0" smtClean="0"/>
              <a:t>0,35</a:t>
            </a:r>
            <a:r>
              <a:rPr lang="nn-NO" dirty="0"/>
              <a:t> mill. kr. til lag og </a:t>
            </a:r>
            <a:r>
              <a:rPr lang="nn-NO" dirty="0" smtClean="0"/>
              <a:t>organisasjonar</a:t>
            </a:r>
          </a:p>
          <a:p>
            <a:r>
              <a:rPr lang="nb-NO" dirty="0" err="1" smtClean="0"/>
              <a:t>Ikkje</a:t>
            </a:r>
            <a:r>
              <a:rPr lang="nb-NO" dirty="0" smtClean="0"/>
              <a:t> gått </a:t>
            </a:r>
            <a:r>
              <a:rPr lang="nb-NO" dirty="0" err="1" smtClean="0"/>
              <a:t>vidare</a:t>
            </a:r>
            <a:r>
              <a:rPr lang="nb-NO" dirty="0" smtClean="0"/>
              <a:t> med forslag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PwC</a:t>
            </a:r>
            <a:r>
              <a:rPr lang="nb-NO" dirty="0" smtClean="0"/>
              <a:t> om å avvikla </a:t>
            </a:r>
            <a:r>
              <a:rPr lang="nb-NO" dirty="0" err="1" smtClean="0"/>
              <a:t>måndags</a:t>
            </a:r>
            <a:r>
              <a:rPr lang="nb-NO" dirty="0" smtClean="0"/>
              <a:t>- og onsdagsklubben</a:t>
            </a:r>
            <a:endParaRPr lang="nn-NO" dirty="0" smtClean="0"/>
          </a:p>
        </p:txBody>
      </p:sp>
    </p:spTree>
    <p:extLst>
      <p:ext uri="{BB962C8B-B14F-4D97-AF65-F5344CB8AC3E}">
        <p14:creationId xmlns:p14="http://schemas.microsoft.com/office/powerpoint/2010/main" val="3885980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Kultur og idrett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Det er vidare forslag om å vidareføra løyvinga til Stord maritime museum (0,2. mill. kr</a:t>
            </a:r>
            <a:r>
              <a:rPr lang="nn-NO" dirty="0" smtClean="0"/>
              <a:t>)</a:t>
            </a:r>
          </a:p>
          <a:p>
            <a:r>
              <a:rPr lang="nn-NO" dirty="0" smtClean="0"/>
              <a:t>Tilskot til Sunnhordland </a:t>
            </a:r>
            <a:r>
              <a:rPr lang="nn-NO" dirty="0"/>
              <a:t>museum </a:t>
            </a:r>
            <a:r>
              <a:rPr lang="nn-NO" dirty="0" smtClean="0"/>
              <a:t>til nybygg </a:t>
            </a:r>
            <a:r>
              <a:rPr lang="nn-NO" dirty="0"/>
              <a:t>er ikkje lagt inn i budsjettforslaget</a:t>
            </a:r>
            <a:r>
              <a:rPr lang="nn-NO" dirty="0" smtClean="0"/>
              <a:t> (5,6 mill.)</a:t>
            </a:r>
          </a:p>
          <a:p>
            <a:r>
              <a:rPr lang="nb-NO" dirty="0" smtClean="0"/>
              <a:t>1,4 mill. til laserprosjektor i kinosalen i 2021</a:t>
            </a:r>
            <a:endParaRPr lang="nn-NO" dirty="0" smtClean="0"/>
          </a:p>
        </p:txBody>
      </p:sp>
    </p:spTree>
    <p:extLst>
      <p:ext uri="{BB962C8B-B14F-4D97-AF65-F5344CB8AC3E}">
        <p14:creationId xmlns:p14="http://schemas.microsoft.com/office/powerpoint/2010/main" val="106637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Kultur og idrett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5 mill. kr til naturgrasbanen på </a:t>
            </a:r>
            <a:r>
              <a:rPr lang="nb-NO" dirty="0" err="1" smtClean="0"/>
              <a:t>Vikahaugane</a:t>
            </a:r>
            <a:r>
              <a:rPr lang="nb-NO" dirty="0" smtClean="0"/>
              <a:t> i 2021</a:t>
            </a:r>
          </a:p>
          <a:p>
            <a:r>
              <a:rPr lang="nb-NO" dirty="0" smtClean="0"/>
              <a:t>Ny Rackethall i 2021-2022</a:t>
            </a:r>
          </a:p>
          <a:p>
            <a:r>
              <a:rPr lang="nb-NO" dirty="0" smtClean="0"/>
              <a:t>7 mill. til rehabilitering av </a:t>
            </a:r>
            <a:r>
              <a:rPr lang="nb-NO" dirty="0" err="1" smtClean="0"/>
              <a:t>symjehallen</a:t>
            </a:r>
            <a:r>
              <a:rPr lang="nb-NO" dirty="0" smtClean="0"/>
              <a:t> i kulturhuset 2021-22</a:t>
            </a:r>
          </a:p>
          <a:p>
            <a:r>
              <a:rPr lang="nb-NO" dirty="0"/>
              <a:t>1 mill. til ny vass-sklie i </a:t>
            </a:r>
            <a:r>
              <a:rPr lang="nb-NO" dirty="0" smtClean="0"/>
              <a:t>kulturhuset</a:t>
            </a:r>
          </a:p>
          <a:p>
            <a:r>
              <a:rPr lang="nb-NO" dirty="0" smtClean="0"/>
              <a:t>Park og </a:t>
            </a:r>
            <a:r>
              <a:rPr lang="nb-NO" dirty="0" err="1" smtClean="0"/>
              <a:t>friluftsareal</a:t>
            </a:r>
            <a:r>
              <a:rPr lang="nb-NO" dirty="0" smtClean="0"/>
              <a:t> 0,4 mill. </a:t>
            </a:r>
            <a:r>
              <a:rPr lang="nb-NO" dirty="0" err="1" smtClean="0"/>
              <a:t>årleg</a:t>
            </a:r>
            <a:endParaRPr lang="nb-NO" dirty="0" smtClean="0"/>
          </a:p>
          <a:p>
            <a:r>
              <a:rPr lang="nb-NO" dirty="0" err="1" smtClean="0"/>
              <a:t>Vikahaugane</a:t>
            </a:r>
            <a:r>
              <a:rPr lang="nb-NO" dirty="0" smtClean="0"/>
              <a:t> 0,5 mill. </a:t>
            </a:r>
            <a:r>
              <a:rPr lang="nb-NO" dirty="0" err="1" smtClean="0"/>
              <a:t>årleg</a:t>
            </a:r>
            <a:endParaRPr lang="nb-NO" dirty="0" smtClean="0"/>
          </a:p>
          <a:p>
            <a:r>
              <a:rPr lang="nb-NO" dirty="0" err="1" smtClean="0"/>
              <a:t>Ballplassar</a:t>
            </a:r>
            <a:r>
              <a:rPr lang="nb-NO" dirty="0" smtClean="0"/>
              <a:t>/nærmiljø 0,4 </a:t>
            </a:r>
            <a:r>
              <a:rPr lang="nb-NO" dirty="0" err="1" smtClean="0"/>
              <a:t>årleg</a:t>
            </a:r>
            <a:endParaRPr lang="nn-NO" dirty="0"/>
          </a:p>
          <a:p>
            <a:endParaRPr lang="nb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77907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Samarbeidstiltak og </a:t>
            </a:r>
            <a:r>
              <a:rPr lang="nb-NO" dirty="0" err="1" smtClean="0"/>
              <a:t>næringsføremål</a:t>
            </a:r>
            <a:endParaRPr lang="nn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4"/>
            <a:ext cx="86201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89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Kulturorganisasjonar</a:t>
            </a:r>
            <a:r>
              <a:rPr lang="nb-NO" dirty="0" smtClean="0"/>
              <a:t> m.m.</a:t>
            </a:r>
            <a:endParaRPr lang="nn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1988840"/>
            <a:ext cx="897384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93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nb-NO" dirty="0" smtClean="0"/>
              <a:t>Rehabilitering, helse og omsorg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423011"/>
            <a:ext cx="7772400" cy="4114800"/>
          </a:xfrm>
        </p:spPr>
        <p:txBody>
          <a:bodyPr/>
          <a:lstStyle/>
          <a:p>
            <a:r>
              <a:rPr lang="nn-NO" sz="2400" dirty="0"/>
              <a:t>Utgifter til helse- og omsorgstenestene og driftsutgiftene per institusjonsplass er lågare enn i samanlikningskommunane</a:t>
            </a:r>
            <a:endParaRPr lang="nn-NO" sz="2400" dirty="0" smtClean="0"/>
          </a:p>
          <a:p>
            <a:r>
              <a:rPr lang="nn-NO" sz="2400" dirty="0"/>
              <a:t>Kommunen har relativt få </a:t>
            </a:r>
            <a:r>
              <a:rPr lang="nn-NO" sz="2400" dirty="0" smtClean="0"/>
              <a:t>institusjonsplassar, fleire </a:t>
            </a:r>
            <a:r>
              <a:rPr lang="nn-NO" sz="2400" dirty="0"/>
              <a:t>eldre over 80 bur i eigne bustader </a:t>
            </a:r>
            <a:endParaRPr lang="nn-NO" sz="2400" dirty="0" smtClean="0"/>
          </a:p>
          <a:p>
            <a:r>
              <a:rPr lang="nb-NO" sz="2400" dirty="0" smtClean="0"/>
              <a:t>Halvparten av </a:t>
            </a:r>
            <a:r>
              <a:rPr lang="nb-NO" sz="2400" dirty="0" err="1" smtClean="0"/>
              <a:t>tenestemottakarane</a:t>
            </a:r>
            <a:r>
              <a:rPr lang="nb-NO" sz="2400" dirty="0" smtClean="0"/>
              <a:t> er under 67 år, </a:t>
            </a:r>
            <a:r>
              <a:rPr lang="nb-NO" sz="2400" dirty="0" err="1" smtClean="0"/>
              <a:t>desse</a:t>
            </a:r>
            <a:r>
              <a:rPr lang="nb-NO" sz="2400" dirty="0" smtClean="0"/>
              <a:t> legg beslag på 75 prosent av </a:t>
            </a:r>
            <a:r>
              <a:rPr lang="nb-NO" sz="2400" dirty="0" err="1" smtClean="0"/>
              <a:t>ressursane</a:t>
            </a:r>
            <a:endParaRPr lang="nn-NO" sz="2400" dirty="0" smtClean="0"/>
          </a:p>
          <a:p>
            <a:r>
              <a:rPr lang="nb-NO" sz="2400" dirty="0" err="1" smtClean="0"/>
              <a:t>Fleire</a:t>
            </a:r>
            <a:r>
              <a:rPr lang="nb-NO" sz="2400" dirty="0" smtClean="0"/>
              <a:t> eldre, </a:t>
            </a:r>
            <a:r>
              <a:rPr lang="nb-NO" sz="2400" dirty="0" err="1" smtClean="0"/>
              <a:t>særleg</a:t>
            </a:r>
            <a:r>
              <a:rPr lang="nb-NO" sz="2400" dirty="0" smtClean="0"/>
              <a:t> etter 2025</a:t>
            </a:r>
            <a:endParaRPr lang="nn-NO" sz="2400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14040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Rehabilitering, helse og </a:t>
            </a:r>
            <a:r>
              <a:rPr lang="nb-NO" dirty="0" smtClean="0"/>
              <a:t>omsorg – dette vil </a:t>
            </a:r>
            <a:r>
              <a:rPr lang="nb-NO" dirty="0" err="1" smtClean="0"/>
              <a:t>me</a:t>
            </a:r>
            <a:r>
              <a:rPr lang="nb-NO" dirty="0" smtClean="0"/>
              <a:t> satsa på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Velferdsteknologi</a:t>
            </a:r>
          </a:p>
          <a:p>
            <a:r>
              <a:rPr lang="nn-NO" dirty="0" smtClean="0"/>
              <a:t>«</a:t>
            </a:r>
            <a:r>
              <a:rPr lang="nn-NO" dirty="0"/>
              <a:t>Godt å</a:t>
            </a:r>
            <a:r>
              <a:rPr lang="nn-NO" dirty="0" smtClean="0"/>
              <a:t> </a:t>
            </a:r>
            <a:r>
              <a:rPr lang="nn-NO" dirty="0"/>
              <a:t>bu heime</a:t>
            </a:r>
            <a:r>
              <a:rPr lang="nn-NO" dirty="0" smtClean="0"/>
              <a:t>»</a:t>
            </a:r>
          </a:p>
          <a:p>
            <a:r>
              <a:rPr lang="nn-NO" dirty="0" smtClean="0"/>
              <a:t>Førebyggjande heimebesøk</a:t>
            </a:r>
          </a:p>
          <a:p>
            <a:r>
              <a:rPr lang="nn-NO" dirty="0" err="1" smtClean="0"/>
              <a:t>Frisklivssentralen</a:t>
            </a:r>
            <a:endParaRPr lang="nn-NO" dirty="0" smtClean="0"/>
          </a:p>
          <a:p>
            <a:r>
              <a:rPr lang="nn-NO" dirty="0" err="1" smtClean="0"/>
              <a:t>Dagrehabilitering</a:t>
            </a:r>
            <a:endParaRPr lang="nn-NO" dirty="0" smtClean="0"/>
          </a:p>
          <a:p>
            <a:r>
              <a:rPr lang="nn-NO" dirty="0" smtClean="0"/>
              <a:t>Heimerehabilitering</a:t>
            </a:r>
          </a:p>
          <a:p>
            <a:r>
              <a:rPr lang="nn-NO" dirty="0" smtClean="0"/>
              <a:t>Leiaropplæring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2436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Økonomi og effektiviseringsanalyse</a:t>
            </a:r>
            <a:br>
              <a:rPr lang="nb-NO" dirty="0" smtClean="0"/>
            </a:br>
            <a:r>
              <a:rPr lang="nb-NO" dirty="0" smtClean="0"/>
              <a:t>- </a:t>
            </a:r>
            <a:r>
              <a:rPr lang="nb-NO" dirty="0" err="1" smtClean="0"/>
              <a:t>PwC</a:t>
            </a:r>
            <a:r>
              <a:rPr lang="nb-NO" dirty="0" smtClean="0"/>
              <a:t>-rapporten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Ekstern gjennomgang av kommunen si drift</a:t>
            </a:r>
          </a:p>
          <a:p>
            <a:r>
              <a:rPr lang="nb-NO" dirty="0" smtClean="0"/>
              <a:t>Innsparingstiltak på kort og lang sikt</a:t>
            </a:r>
          </a:p>
          <a:p>
            <a:r>
              <a:rPr lang="nb-NO" dirty="0" smtClean="0"/>
              <a:t>Budsjettforslaget vurderer </a:t>
            </a:r>
            <a:r>
              <a:rPr lang="nb-NO" dirty="0" err="1" smtClean="0"/>
              <a:t>dei</a:t>
            </a:r>
            <a:r>
              <a:rPr lang="nb-NO" dirty="0" smtClean="0"/>
              <a:t> ulike tiltaka og følgjer opp </a:t>
            </a:r>
            <a:r>
              <a:rPr lang="nb-NO" dirty="0" err="1" smtClean="0"/>
              <a:t>fleire</a:t>
            </a:r>
            <a:r>
              <a:rPr lang="nb-NO" dirty="0" smtClean="0"/>
              <a:t> av forslaga</a:t>
            </a: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221088"/>
            <a:ext cx="1979389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8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Heimebaserte </a:t>
            </a:r>
            <a:r>
              <a:rPr lang="nb-NO" dirty="0" err="1" smtClean="0"/>
              <a:t>tenester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800" dirty="0"/>
              <a:t>Godt utbygde heimebaserte tenester gjer at innbyggjarane i Stord kommune kan bu lenge heime</a:t>
            </a:r>
          </a:p>
          <a:p>
            <a:r>
              <a:rPr lang="nb-NO" sz="2800" dirty="0"/>
              <a:t>Stort press på </a:t>
            </a:r>
            <a:r>
              <a:rPr lang="nb-NO" sz="2800" dirty="0" err="1"/>
              <a:t>tenestene</a:t>
            </a:r>
            <a:endParaRPr lang="nb-NO" sz="2800" dirty="0"/>
          </a:p>
          <a:p>
            <a:r>
              <a:rPr lang="nb-NO" sz="2800" dirty="0" err="1"/>
              <a:t>Tenesta</a:t>
            </a:r>
            <a:r>
              <a:rPr lang="nb-NO" sz="2800" dirty="0"/>
              <a:t> vart redusert med fire årsverk i 2020, drifta </a:t>
            </a:r>
            <a:r>
              <a:rPr lang="nb-NO" sz="2800" dirty="0" err="1"/>
              <a:t>vidareført</a:t>
            </a:r>
            <a:r>
              <a:rPr lang="nb-NO" sz="2800" dirty="0"/>
              <a:t> </a:t>
            </a:r>
            <a:r>
              <a:rPr lang="nb-NO" dirty="0" smtClean="0"/>
              <a:t>på 2020-nivå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86607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r>
              <a:rPr lang="nb-NO" dirty="0" smtClean="0"/>
              <a:t>Institusjonsdrift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9676" y="1124744"/>
            <a:ext cx="7772400" cy="4114800"/>
          </a:xfrm>
        </p:spPr>
        <p:txBody>
          <a:bodyPr/>
          <a:lstStyle/>
          <a:p>
            <a:r>
              <a:rPr lang="nn-NO" sz="2400" dirty="0"/>
              <a:t>Bemanninga på institusjonane 2020 redusert med sju årsverk i 2020, budsjettforslaget vidarefører </a:t>
            </a:r>
            <a:r>
              <a:rPr lang="nn-NO" sz="2400" dirty="0" smtClean="0"/>
              <a:t>2020-drifta, utfordringar </a:t>
            </a:r>
            <a:r>
              <a:rPr lang="nn-NO" sz="2400" dirty="0"/>
              <a:t>som følgje av </a:t>
            </a:r>
            <a:r>
              <a:rPr lang="nn-NO" sz="2400" dirty="0" smtClean="0"/>
              <a:t>koronaen</a:t>
            </a:r>
          </a:p>
          <a:p>
            <a:r>
              <a:rPr lang="nb-NO" sz="2400" dirty="0"/>
              <a:t>93 </a:t>
            </a:r>
            <a:r>
              <a:rPr lang="nb-NO" sz="2400" dirty="0" err="1"/>
              <a:t>plassar</a:t>
            </a:r>
            <a:r>
              <a:rPr lang="nb-NO" sz="2400" dirty="0"/>
              <a:t> på slutten av året, inkl. </a:t>
            </a:r>
            <a:r>
              <a:rPr lang="nb-NO" sz="2400" dirty="0" err="1" smtClean="0"/>
              <a:t>Backertunet</a:t>
            </a:r>
            <a:endParaRPr lang="nn-NO" sz="2400" dirty="0" smtClean="0"/>
          </a:p>
          <a:p>
            <a:r>
              <a:rPr lang="nn-NO" sz="2400" dirty="0" smtClean="0"/>
              <a:t>Fem </a:t>
            </a:r>
            <a:r>
              <a:rPr lang="nn-NO" sz="2400" dirty="0" smtClean="0"/>
              <a:t>nye plassar i 2021, som </a:t>
            </a:r>
            <a:r>
              <a:rPr lang="nn-NO" sz="2400" dirty="0"/>
              <a:t>eit sparetiltak </a:t>
            </a:r>
            <a:r>
              <a:rPr lang="nn-NO" sz="2400" dirty="0" smtClean="0"/>
              <a:t>foreslått opna 1.5 (2 mill</a:t>
            </a:r>
            <a:r>
              <a:rPr lang="nn-NO" sz="2400" dirty="0" smtClean="0"/>
              <a:t>.)</a:t>
            </a:r>
          </a:p>
          <a:p>
            <a:r>
              <a:rPr lang="nn-NO" sz="2400" dirty="0" smtClean="0"/>
              <a:t>Bemanninga </a:t>
            </a:r>
            <a:r>
              <a:rPr lang="nn-NO" sz="2400" dirty="0"/>
              <a:t>er redusert med 0,4 </a:t>
            </a:r>
            <a:r>
              <a:rPr lang="nn-NO" sz="2400" dirty="0" smtClean="0"/>
              <a:t>årsverk (0,25 mill.)</a:t>
            </a:r>
          </a:p>
          <a:p>
            <a:r>
              <a:rPr lang="nn-NO" sz="2400" dirty="0" err="1" smtClean="0"/>
              <a:t>PwC</a:t>
            </a:r>
            <a:r>
              <a:rPr lang="nn-NO" sz="2400" dirty="0" smtClean="0"/>
              <a:t> foreslår å auka tal korttidplassar i institusjon, bør ev. gjennomførast samstundes med at fleire plassar kjem i drift. </a:t>
            </a:r>
          </a:p>
          <a:p>
            <a:r>
              <a:rPr lang="nn-NO" sz="2400" dirty="0" smtClean="0"/>
              <a:t>Ikkje følgt opp forslaget om å </a:t>
            </a:r>
            <a:r>
              <a:rPr lang="nn-NO" sz="2400" dirty="0"/>
              <a:t>redusera tenestenivået </a:t>
            </a:r>
            <a:r>
              <a:rPr lang="nn-NO" sz="2400" dirty="0" smtClean="0"/>
              <a:t>på </a:t>
            </a:r>
            <a:r>
              <a:rPr lang="nn-NO" sz="2400" dirty="0" err="1" smtClean="0"/>
              <a:t>Knutsaåsen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101445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Eining for aktivitet og rehabilitering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Eininga sitt</a:t>
            </a:r>
            <a:r>
              <a:rPr lang="nn-NO" dirty="0"/>
              <a:t> budsjett vart redusert med 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kr</a:t>
            </a:r>
            <a:r>
              <a:rPr lang="nn-NO" dirty="0"/>
              <a:t>. 7,2 mill. i 2020 og døgndrifta vart avvikla. </a:t>
            </a:r>
            <a:endParaRPr lang="nb-NO" dirty="0" smtClean="0"/>
          </a:p>
          <a:p>
            <a:r>
              <a:rPr lang="nb-NO" dirty="0" smtClean="0"/>
              <a:t>Budsjettforslaget </a:t>
            </a:r>
            <a:r>
              <a:rPr lang="nb-NO" dirty="0" smtClean="0"/>
              <a:t>på 2020-nivå</a:t>
            </a:r>
            <a:endParaRPr lang="nn-NO" dirty="0" smtClean="0"/>
          </a:p>
          <a:p>
            <a:r>
              <a:rPr lang="nn-NO" dirty="0" smtClean="0"/>
              <a:t>Som </a:t>
            </a:r>
            <a:r>
              <a:rPr lang="nn-NO" dirty="0"/>
              <a:t>eit sparetiltak føreslår rådmannen å redusere budsjettet til </a:t>
            </a:r>
            <a:r>
              <a:rPr lang="nn-NO" dirty="0" err="1"/>
              <a:t>dagrehabilitering</a:t>
            </a:r>
            <a:r>
              <a:rPr lang="nn-NO" dirty="0"/>
              <a:t> med 0,4 årsverk.</a:t>
            </a:r>
          </a:p>
        </p:txBody>
      </p:sp>
    </p:spTree>
    <p:extLst>
      <p:ext uri="{BB962C8B-B14F-4D97-AF65-F5344CB8AC3E}">
        <p14:creationId xmlns:p14="http://schemas.microsoft.com/office/powerpoint/2010/main" val="259340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9141" y="116632"/>
            <a:ext cx="7772400" cy="1143000"/>
          </a:xfrm>
        </p:spPr>
        <p:txBody>
          <a:bodyPr/>
          <a:lstStyle/>
          <a:p>
            <a:r>
              <a:rPr lang="nb-NO" dirty="0" smtClean="0"/>
              <a:t>Eining for </a:t>
            </a:r>
            <a:r>
              <a:rPr lang="nb-NO" dirty="0" err="1" smtClean="0"/>
              <a:t>habilitering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0973" y="1052736"/>
            <a:ext cx="7772400" cy="4114800"/>
          </a:xfrm>
        </p:spPr>
        <p:txBody>
          <a:bodyPr/>
          <a:lstStyle/>
          <a:p>
            <a:r>
              <a:rPr lang="nb-NO" sz="2400" dirty="0" smtClean="0"/>
              <a:t>Redusert med 9 årsver</a:t>
            </a:r>
            <a:r>
              <a:rPr lang="nb-NO" sz="2400" dirty="0" smtClean="0"/>
              <a:t>k i 2020</a:t>
            </a:r>
            <a:endParaRPr lang="nb-NO" sz="2400" dirty="0" smtClean="0"/>
          </a:p>
          <a:p>
            <a:r>
              <a:rPr lang="nb-NO" sz="2400" dirty="0" smtClean="0"/>
              <a:t>Full </a:t>
            </a:r>
            <a:r>
              <a:rPr lang="nb-NO" sz="2400" dirty="0"/>
              <a:t>drift av </a:t>
            </a:r>
            <a:r>
              <a:rPr lang="nb-NO" sz="2400" dirty="0" err="1"/>
              <a:t>Husahaugen</a:t>
            </a:r>
            <a:r>
              <a:rPr lang="nb-NO" sz="2400" dirty="0"/>
              <a:t> i </a:t>
            </a:r>
            <a:r>
              <a:rPr lang="nb-NO" sz="2400" dirty="0" smtClean="0"/>
              <a:t>2021</a:t>
            </a:r>
            <a:endParaRPr lang="nb-NO" sz="2400" dirty="0"/>
          </a:p>
          <a:p>
            <a:r>
              <a:rPr lang="nn-NO" sz="2400" dirty="0"/>
              <a:t>A</a:t>
            </a:r>
            <a:r>
              <a:rPr lang="nn-NO" sz="2400" dirty="0" smtClean="0"/>
              <a:t>vlastingsbustader </a:t>
            </a:r>
            <a:r>
              <a:rPr lang="nn-NO" sz="2400" dirty="0"/>
              <a:t>i </a:t>
            </a:r>
            <a:r>
              <a:rPr lang="nn-NO" sz="2400" dirty="0" err="1"/>
              <a:t>Sævarhagen</a:t>
            </a:r>
            <a:r>
              <a:rPr lang="nn-NO" sz="2400" dirty="0"/>
              <a:t> </a:t>
            </a:r>
            <a:r>
              <a:rPr lang="nn-NO" sz="2400" dirty="0" smtClean="0"/>
              <a:t>ferdige </a:t>
            </a:r>
            <a:r>
              <a:rPr lang="nn-NO" sz="2400" dirty="0"/>
              <a:t>i juni </a:t>
            </a:r>
            <a:r>
              <a:rPr lang="nn-NO" sz="2400" dirty="0" smtClean="0"/>
              <a:t>2022</a:t>
            </a:r>
          </a:p>
          <a:p>
            <a:r>
              <a:rPr lang="nn-NO" sz="2400" dirty="0" smtClean="0"/>
              <a:t>40,5 </a:t>
            </a:r>
            <a:r>
              <a:rPr lang="nn-NO" sz="2400" dirty="0"/>
              <a:t>mill. </a:t>
            </a:r>
            <a:r>
              <a:rPr lang="nn-NO" sz="2400" dirty="0" smtClean="0"/>
              <a:t>til </a:t>
            </a:r>
            <a:r>
              <a:rPr lang="nn-NO" sz="2400" dirty="0"/>
              <a:t>bufellesskap for personar med </a:t>
            </a:r>
            <a:r>
              <a:rPr lang="nn-NO" sz="2400" dirty="0" err="1" smtClean="0"/>
              <a:t>utv</a:t>
            </a:r>
            <a:r>
              <a:rPr lang="nn-NO" sz="2400" dirty="0" smtClean="0"/>
              <a:t>. hemming </a:t>
            </a:r>
            <a:r>
              <a:rPr lang="nn-NO" sz="2400" dirty="0"/>
              <a:t>i </a:t>
            </a:r>
            <a:r>
              <a:rPr lang="nn-NO" sz="2400" dirty="0" smtClean="0"/>
              <a:t>Heiane-området, driftsmidlar i 2024</a:t>
            </a:r>
            <a:endParaRPr lang="nn-NO" sz="2400" dirty="0"/>
          </a:p>
          <a:p>
            <a:r>
              <a:rPr lang="nn-NO" sz="2400" dirty="0" smtClean="0"/>
              <a:t>Planlagde opp-bemanning </a:t>
            </a:r>
            <a:r>
              <a:rPr lang="nn-NO" sz="2400" dirty="0"/>
              <a:t>på Sæbø </a:t>
            </a:r>
            <a:r>
              <a:rPr lang="nn-NO" sz="2400" dirty="0" smtClean="0"/>
              <a:t>gard</a:t>
            </a:r>
            <a:r>
              <a:rPr lang="nn-NO" sz="2400" dirty="0"/>
              <a:t> </a:t>
            </a:r>
            <a:r>
              <a:rPr lang="nn-NO" sz="2400" dirty="0" smtClean="0"/>
              <a:t>utsett (2,5 mill.)</a:t>
            </a:r>
            <a:endParaRPr lang="nn-NO" sz="2400" dirty="0"/>
          </a:p>
          <a:p>
            <a:r>
              <a:rPr lang="nn-NO" sz="2400" dirty="0" err="1"/>
              <a:t>PwC</a:t>
            </a:r>
            <a:r>
              <a:rPr lang="nn-NO" sz="2400" dirty="0"/>
              <a:t> oppmodar kommunen om å vurdera tildelinga av støttekontaktar i bufellesskap med døgndrift ved bufellesskapa. Dette vil bli følgt </a:t>
            </a:r>
            <a:r>
              <a:rPr lang="nn-NO" sz="2400" dirty="0" smtClean="0"/>
              <a:t>opp</a:t>
            </a:r>
          </a:p>
          <a:p>
            <a:r>
              <a:rPr lang="nn-NO" sz="2400" dirty="0" smtClean="0"/>
              <a:t>Ein har ikkje gått </a:t>
            </a:r>
            <a:r>
              <a:rPr lang="nn-NO" sz="2400" dirty="0"/>
              <a:t>vidare med </a:t>
            </a:r>
            <a:r>
              <a:rPr lang="nn-NO" sz="2400" dirty="0" err="1" smtClean="0"/>
              <a:t>PwC</a:t>
            </a:r>
            <a:r>
              <a:rPr lang="nn-NO" sz="2400" dirty="0" smtClean="0"/>
              <a:t>-framlegget </a:t>
            </a:r>
            <a:r>
              <a:rPr lang="nn-NO" sz="2400" dirty="0"/>
              <a:t>om å kutta i tilbodet om  transporttenester til personar med </a:t>
            </a:r>
            <a:r>
              <a:rPr lang="nn-NO" sz="2400" dirty="0" smtClean="0"/>
              <a:t>utviklingshemming, då ein meiner dette vil gje auka kostnader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820826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nb-NO" dirty="0" smtClean="0"/>
              <a:t>Tildelingskontoret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2606" y="1403648"/>
            <a:ext cx="7772400" cy="4114800"/>
          </a:xfrm>
        </p:spPr>
        <p:txBody>
          <a:bodyPr/>
          <a:lstStyle/>
          <a:p>
            <a:r>
              <a:rPr lang="nn-NO" dirty="0"/>
              <a:t>R</a:t>
            </a:r>
            <a:r>
              <a:rPr lang="nn-NO" dirty="0" smtClean="0"/>
              <a:t>edusert </a:t>
            </a:r>
            <a:r>
              <a:rPr lang="nn-NO" dirty="0"/>
              <a:t>med 2,6 årsverk i </a:t>
            </a:r>
            <a:r>
              <a:rPr lang="nn-NO" dirty="0" smtClean="0"/>
              <a:t>2020</a:t>
            </a:r>
          </a:p>
          <a:p>
            <a:r>
              <a:rPr lang="nn-NO" dirty="0" smtClean="0"/>
              <a:t>75 </a:t>
            </a:r>
            <a:r>
              <a:rPr lang="nn-NO" dirty="0"/>
              <a:t>mill. kr som ramme for Startlån i </a:t>
            </a:r>
            <a:r>
              <a:rPr lang="nn-NO" dirty="0" smtClean="0"/>
              <a:t>2021</a:t>
            </a:r>
          </a:p>
          <a:p>
            <a:r>
              <a:rPr lang="nn-NO" dirty="0" smtClean="0"/>
              <a:t>Ikkje </a:t>
            </a:r>
            <a:r>
              <a:rPr lang="nn-NO" dirty="0"/>
              <a:t>lagt inn midlar til kommunalt bustadtilskot. </a:t>
            </a:r>
          </a:p>
          <a:p>
            <a:r>
              <a:rPr lang="nn-NO" dirty="0" err="1"/>
              <a:t>PwC</a:t>
            </a:r>
            <a:r>
              <a:rPr lang="nn-NO" dirty="0"/>
              <a:t> meiner kommunen bør eige fleire omsorgsbustader. Dette </a:t>
            </a:r>
            <a:r>
              <a:rPr lang="nn-NO" dirty="0" smtClean="0"/>
              <a:t>blir vurdert frå prosjekt til prosjekt </a:t>
            </a:r>
          </a:p>
          <a:p>
            <a:r>
              <a:rPr lang="nn-NO" dirty="0" err="1" smtClean="0"/>
              <a:t>PwC</a:t>
            </a:r>
            <a:r>
              <a:rPr lang="nn-NO" dirty="0" smtClean="0"/>
              <a:t> </a:t>
            </a:r>
            <a:r>
              <a:rPr lang="nn-NO" dirty="0"/>
              <a:t>peikar </a:t>
            </a:r>
            <a:r>
              <a:rPr lang="nn-NO" dirty="0" smtClean="0"/>
              <a:t>og på </a:t>
            </a:r>
            <a:r>
              <a:rPr lang="nn-NO" dirty="0"/>
              <a:t>at Stord brukar relativt mykje </a:t>
            </a:r>
            <a:r>
              <a:rPr lang="nn-NO" dirty="0" smtClean="0"/>
              <a:t>på BPA, dette </a:t>
            </a:r>
            <a:r>
              <a:rPr lang="nn-NO" dirty="0"/>
              <a:t>vil bli følgt opp med ein gjennomgang av organisering av tenesta og ved tildeling av tenester til nye brukarar.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31395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Sunnhordland interkommunale legevakt IKS (SIL</a:t>
            </a:r>
            <a:r>
              <a:rPr lang="nn-NO" dirty="0" smtClean="0"/>
              <a:t>), legetenesta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Drifta </a:t>
            </a:r>
            <a:r>
              <a:rPr lang="nb-NO" dirty="0" err="1" smtClean="0"/>
              <a:t>vidareført</a:t>
            </a:r>
            <a:r>
              <a:rPr lang="nb-NO" dirty="0" smtClean="0"/>
              <a:t> som 2020 (1,5 mill. </a:t>
            </a:r>
            <a:r>
              <a:rPr lang="nb-NO" dirty="0" err="1" smtClean="0"/>
              <a:t>auke</a:t>
            </a:r>
            <a:r>
              <a:rPr lang="nb-NO" dirty="0" smtClean="0"/>
              <a:t> som kompensasjon for bortfall av fondsbruk)</a:t>
            </a:r>
          </a:p>
          <a:p>
            <a:r>
              <a:rPr lang="nn-NO" dirty="0"/>
              <a:t>Budsjettforslaget følgjer ikkje opp forslaget om flytte interkommunale snøgghjelp- og observasjonssenger frå legevaktsbygget til sjukeheimen. Det er vanskeleg å sjå for seg annan bruk av bygget og eit slikt tiltak vil redusera talet på </a:t>
            </a:r>
            <a:r>
              <a:rPr lang="nn-NO" dirty="0" smtClean="0"/>
              <a:t>korttidsplassar</a:t>
            </a:r>
          </a:p>
          <a:p>
            <a:r>
              <a:rPr lang="nn-NO" dirty="0"/>
              <a:t>Som eit rekrutteringstiltak er det foreslått å </a:t>
            </a:r>
            <a:r>
              <a:rPr lang="nn-NO" dirty="0" smtClean="0"/>
              <a:t>oppretta kommunal legestilling og å løyva </a:t>
            </a:r>
            <a:r>
              <a:rPr lang="nn-NO" dirty="0"/>
              <a:t>0,5 mill. kr til å kjøpa ei </a:t>
            </a:r>
            <a:r>
              <a:rPr lang="nn-NO" dirty="0" smtClean="0"/>
              <a:t>pasientliste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41177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Eining for psykisk helse og </a:t>
            </a:r>
            <a:r>
              <a:rPr lang="nb-NO" dirty="0" smtClean="0"/>
              <a:t>rus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Budsjettet vidareført om lag som i 2020</a:t>
            </a:r>
          </a:p>
          <a:p>
            <a:r>
              <a:rPr lang="nn-NO" dirty="0" smtClean="0"/>
              <a:t>I 2020 vart budsjettet redusert </a:t>
            </a:r>
            <a:r>
              <a:rPr lang="nn-NO" dirty="0"/>
              <a:t>med </a:t>
            </a:r>
            <a:r>
              <a:rPr lang="nn-NO" dirty="0" smtClean="0"/>
              <a:t>12,3  årsverk (Åkervikåsen)</a:t>
            </a:r>
          </a:p>
          <a:p>
            <a:r>
              <a:rPr lang="nb-NO" dirty="0" smtClean="0"/>
              <a:t>Budsjettforslaget </a:t>
            </a:r>
            <a:r>
              <a:rPr lang="nb-NO" dirty="0"/>
              <a:t>følgjer </a:t>
            </a:r>
            <a:r>
              <a:rPr lang="nb-NO" dirty="0" err="1"/>
              <a:t>ikkje</a:t>
            </a:r>
            <a:r>
              <a:rPr lang="nb-NO" dirty="0"/>
              <a:t> opp </a:t>
            </a:r>
            <a:r>
              <a:rPr lang="nb-NO" dirty="0" err="1"/>
              <a:t>PwC</a:t>
            </a:r>
            <a:r>
              <a:rPr lang="nb-NO" dirty="0"/>
              <a:t> </a:t>
            </a:r>
            <a:r>
              <a:rPr lang="nb-NO" dirty="0" smtClean="0"/>
              <a:t>sitt forslag </a:t>
            </a:r>
            <a:r>
              <a:rPr lang="nb-NO" dirty="0"/>
              <a:t>om </a:t>
            </a:r>
            <a:r>
              <a:rPr lang="nb-NO" dirty="0" smtClean="0"/>
              <a:t>å </a:t>
            </a:r>
            <a:r>
              <a:rPr lang="nb-NO" dirty="0"/>
              <a:t>avvikla </a:t>
            </a:r>
            <a:r>
              <a:rPr lang="nb-NO" dirty="0" err="1"/>
              <a:t>tilbodet</a:t>
            </a:r>
            <a:r>
              <a:rPr lang="nb-NO" dirty="0"/>
              <a:t> ved Hamna </a:t>
            </a:r>
            <a:r>
              <a:rPr lang="nb-NO" dirty="0" smtClean="0"/>
              <a:t>kontaktsenter 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8389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NAV kommune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Bemanninga </a:t>
            </a:r>
            <a:r>
              <a:rPr lang="nn-NO" dirty="0" smtClean="0"/>
              <a:t>redusert </a:t>
            </a:r>
            <a:r>
              <a:rPr lang="nn-NO" dirty="0"/>
              <a:t>med tre stillingar i </a:t>
            </a:r>
            <a:r>
              <a:rPr lang="nn-NO" dirty="0" smtClean="0"/>
              <a:t>2020</a:t>
            </a:r>
          </a:p>
          <a:p>
            <a:r>
              <a:rPr lang="nn-NO" dirty="0" smtClean="0"/>
              <a:t>Budsjettforslaget </a:t>
            </a:r>
            <a:r>
              <a:rPr lang="nn-NO" dirty="0"/>
              <a:t>legg opp til å busetje 12 flyktningar i 2021. Familiesameiningar kjem i </a:t>
            </a:r>
            <a:r>
              <a:rPr lang="nn-NO" dirty="0" smtClean="0"/>
              <a:t>tillegg</a:t>
            </a:r>
          </a:p>
          <a:p>
            <a:r>
              <a:rPr lang="nn-NO" dirty="0" smtClean="0"/>
              <a:t>Løyvingane </a:t>
            </a:r>
            <a:r>
              <a:rPr lang="nn-NO" dirty="0"/>
              <a:t>til introduksjonsstønad og økonomisk sosialhjelp redusert med </a:t>
            </a:r>
            <a:r>
              <a:rPr lang="nn-NO" dirty="0" smtClean="0"/>
              <a:t>til saman 1,1 </a:t>
            </a:r>
            <a:r>
              <a:rPr lang="nn-NO" dirty="0"/>
              <a:t>mill. </a:t>
            </a:r>
            <a:r>
              <a:rPr lang="nn-NO" dirty="0" smtClean="0"/>
              <a:t>kr</a:t>
            </a:r>
          </a:p>
          <a:p>
            <a:r>
              <a:rPr lang="nb-NO" dirty="0"/>
              <a:t>Budsjettforslaget følgjer </a:t>
            </a:r>
            <a:r>
              <a:rPr lang="nb-NO" dirty="0" err="1"/>
              <a:t>ikkje</a:t>
            </a:r>
            <a:r>
              <a:rPr lang="nb-NO" dirty="0"/>
              <a:t> opp </a:t>
            </a:r>
            <a:r>
              <a:rPr lang="nb-NO" dirty="0" err="1"/>
              <a:t>PwC</a:t>
            </a:r>
            <a:r>
              <a:rPr lang="nb-NO" dirty="0"/>
              <a:t> </a:t>
            </a:r>
            <a:r>
              <a:rPr lang="nb-NO" dirty="0" smtClean="0"/>
              <a:t>sitt </a:t>
            </a:r>
            <a:r>
              <a:rPr lang="nb-NO" dirty="0"/>
              <a:t>forslag om å sei opp samarbeidet med Kirkens </a:t>
            </a:r>
            <a:r>
              <a:rPr lang="nb-NO" dirty="0" smtClean="0"/>
              <a:t>bymisjon</a:t>
            </a:r>
            <a:endParaRPr lang="nn-NO" dirty="0"/>
          </a:p>
          <a:p>
            <a:endParaRPr lang="nn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60507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RHO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Det </a:t>
            </a:r>
            <a:r>
              <a:rPr lang="nn-NO" dirty="0"/>
              <a:t>vert lagt opp til ein gjennomgang av tenestenivået og omsorgstrappa i samband med utarbeiding av nye </a:t>
            </a:r>
            <a:r>
              <a:rPr lang="nn-NO" dirty="0" err="1"/>
              <a:t>tenestestandarder</a:t>
            </a:r>
            <a:r>
              <a:rPr lang="nn-NO" dirty="0"/>
              <a:t> og rullering av </a:t>
            </a:r>
            <a:r>
              <a:rPr lang="nn-NO" dirty="0" smtClean="0"/>
              <a:t>RHO-planen</a:t>
            </a:r>
          </a:p>
          <a:p>
            <a:r>
              <a:rPr lang="nn-NO" dirty="0" smtClean="0"/>
              <a:t>Forslaga </a:t>
            </a:r>
            <a:r>
              <a:rPr lang="nn-NO" dirty="0"/>
              <a:t>om å betra bruken av journalsystemet og vurdera tildelingspraksis er alt i prosess. </a:t>
            </a:r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015" y="0"/>
            <a:ext cx="2210985" cy="18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68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Fagkontor plan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Følgjer opp </a:t>
            </a:r>
            <a:r>
              <a:rPr lang="nb-NO" dirty="0" err="1" smtClean="0"/>
              <a:t>målsetinga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planstrategien med 2,0 mill. til overordna planarbeid</a:t>
            </a:r>
          </a:p>
          <a:p>
            <a:r>
              <a:rPr lang="nn-NO" dirty="0" smtClean="0"/>
              <a:t>Forslag om å </a:t>
            </a:r>
            <a:r>
              <a:rPr lang="nn-NO" dirty="0" err="1" smtClean="0"/>
              <a:t>å</a:t>
            </a:r>
            <a:r>
              <a:rPr lang="nn-NO" dirty="0" smtClean="0"/>
              <a:t> </a:t>
            </a:r>
            <a:r>
              <a:rPr lang="nn-NO" dirty="0"/>
              <a:t>oppretta ny stilling som plan- og miljøkonsulent hovudsakleg finansiert ved prosjektmidlar og miljøoppgåver tilbakeført frå landbruks- og miljøkontoret (</a:t>
            </a:r>
            <a:r>
              <a:rPr lang="nn-NO" dirty="0" err="1"/>
              <a:t>SFLMK</a:t>
            </a:r>
            <a:r>
              <a:rPr lang="nn-NO" dirty="0" smtClean="0"/>
              <a:t>)</a:t>
            </a:r>
          </a:p>
          <a:p>
            <a:r>
              <a:rPr lang="nb-NO" dirty="0" smtClean="0"/>
              <a:t>Folkehelsearbeidet </a:t>
            </a:r>
            <a:r>
              <a:rPr lang="nb-NO" dirty="0" err="1" smtClean="0"/>
              <a:t>vidareført</a:t>
            </a:r>
            <a:r>
              <a:rPr lang="nb-NO" dirty="0" smtClean="0"/>
              <a:t> som i dag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3758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Forslag til statsbudsjett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Den samla pris- og kostnadsveksten i kommunane er 2,7 </a:t>
            </a:r>
            <a:r>
              <a:rPr lang="nn-NO" dirty="0" smtClean="0"/>
              <a:t>prosent</a:t>
            </a:r>
            <a:endParaRPr lang="nn-NO" dirty="0"/>
          </a:p>
          <a:p>
            <a:r>
              <a:rPr lang="nn-NO" dirty="0" smtClean="0"/>
              <a:t>Innstramminga </a:t>
            </a:r>
            <a:r>
              <a:rPr lang="nn-NO" dirty="0"/>
              <a:t>i ressurskrevjande tenester kostar oss kr 1,251 mill. </a:t>
            </a:r>
            <a:r>
              <a:rPr lang="nn-NO" dirty="0" smtClean="0"/>
              <a:t>kr</a:t>
            </a:r>
          </a:p>
          <a:p>
            <a:r>
              <a:rPr lang="nn-NO" dirty="0" smtClean="0"/>
              <a:t>Regjeringa </a:t>
            </a:r>
            <a:r>
              <a:rPr lang="nn-NO" dirty="0"/>
              <a:t>legg i forslag til statsbudsjett til grunn ein skattevekst i 2020 på 0,3  prosent. </a:t>
            </a:r>
            <a:endParaRPr lang="nn-NO" dirty="0" smtClean="0"/>
          </a:p>
          <a:p>
            <a:r>
              <a:rPr lang="nn-NO" dirty="0" smtClean="0"/>
              <a:t>Det </a:t>
            </a:r>
            <a:r>
              <a:rPr lang="nn-NO" dirty="0"/>
              <a:t>er rekna med ein nominell generell skatteauke frå 2020 til 2021 med 6,6 </a:t>
            </a:r>
            <a:r>
              <a:rPr lang="nn-NO" dirty="0" smtClean="0"/>
              <a:t>prosent</a:t>
            </a:r>
            <a:br>
              <a:rPr lang="nn-NO" dirty="0" smtClean="0"/>
            </a:br>
            <a:r>
              <a:rPr lang="nn-NO" dirty="0" smtClean="0"/>
              <a:t>- kommunen </a:t>
            </a:r>
            <a:r>
              <a:rPr lang="nn-NO" dirty="0"/>
              <a:t>skal justera for lokale tilhøve i budsjetteringa</a:t>
            </a:r>
          </a:p>
        </p:txBody>
      </p:sp>
    </p:spTree>
    <p:extLst>
      <p:ext uri="{BB962C8B-B14F-4D97-AF65-F5344CB8AC3E}">
        <p14:creationId xmlns:p14="http://schemas.microsoft.com/office/powerpoint/2010/main" val="1618075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Stord brann og redning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Vidareført</a:t>
            </a:r>
            <a:r>
              <a:rPr lang="nb-NO" dirty="0" smtClean="0"/>
              <a:t> som 2020</a:t>
            </a:r>
          </a:p>
          <a:p>
            <a:r>
              <a:rPr lang="nb-NO" dirty="0" smtClean="0"/>
              <a:t>Dagkasernering utsett til 2022</a:t>
            </a:r>
          </a:p>
          <a:p>
            <a:r>
              <a:rPr lang="nb-NO" dirty="0" smtClean="0"/>
              <a:t>Ny brannbil i Sagvåg i 2022, </a:t>
            </a:r>
            <a:r>
              <a:rPr lang="nb-NO" dirty="0" smtClean="0"/>
              <a:t>2 </a:t>
            </a:r>
            <a:r>
              <a:rPr lang="nb-NO" dirty="0" smtClean="0"/>
              <a:t>mill. </a:t>
            </a:r>
          </a:p>
          <a:p>
            <a:r>
              <a:rPr lang="nb-NO" dirty="0" smtClean="0"/>
              <a:t>Flomvernutstyr, 0,3 mill. </a:t>
            </a:r>
            <a:endParaRPr lang="nb-NO" dirty="0" smtClean="0"/>
          </a:p>
          <a:p>
            <a:r>
              <a:rPr lang="nb-NO" dirty="0" smtClean="0"/>
              <a:t>Feieavgifta vert redusert med 20 prosent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71970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nb-NO" dirty="0" smtClean="0"/>
              <a:t>Regulering, byggesak og oppmåling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4114800"/>
          </a:xfrm>
        </p:spPr>
        <p:txBody>
          <a:bodyPr/>
          <a:lstStyle/>
          <a:p>
            <a:r>
              <a:rPr lang="nb-NO" dirty="0" smtClean="0"/>
              <a:t>Drift som 2020, redusert med </a:t>
            </a:r>
            <a:r>
              <a:rPr lang="nb-NO" dirty="0" smtClean="0"/>
              <a:t>to</a:t>
            </a:r>
            <a:r>
              <a:rPr lang="nb-NO" dirty="0" smtClean="0"/>
              <a:t> </a:t>
            </a:r>
            <a:r>
              <a:rPr lang="nb-NO" dirty="0" smtClean="0"/>
              <a:t>årsverk i år</a:t>
            </a:r>
            <a:endParaRPr lang="nn-NO" dirty="0" smtClean="0"/>
          </a:p>
          <a:p>
            <a:r>
              <a:rPr lang="nn-NO" dirty="0" smtClean="0"/>
              <a:t>Vedtak om sjølvkostfinansiering frå 2013</a:t>
            </a:r>
          </a:p>
          <a:p>
            <a:r>
              <a:rPr lang="nn-NO" dirty="0" smtClean="0"/>
              <a:t>Gebyret byggjesaker auka </a:t>
            </a:r>
            <a:r>
              <a:rPr lang="nn-NO" dirty="0"/>
              <a:t>med 18,4 </a:t>
            </a:r>
            <a:r>
              <a:rPr lang="nn-NO" dirty="0" smtClean="0"/>
              <a:t>prosent</a:t>
            </a:r>
          </a:p>
          <a:p>
            <a:r>
              <a:rPr lang="nn-NO" dirty="0" smtClean="0"/>
              <a:t>Dispensasjonssaker </a:t>
            </a:r>
            <a:r>
              <a:rPr lang="nn-NO" dirty="0"/>
              <a:t>med i snitt 40 </a:t>
            </a:r>
            <a:r>
              <a:rPr lang="nn-NO" dirty="0" smtClean="0"/>
              <a:t>prosent</a:t>
            </a:r>
          </a:p>
          <a:p>
            <a:r>
              <a:rPr lang="nn-NO" dirty="0" smtClean="0"/>
              <a:t>Plan- </a:t>
            </a:r>
            <a:r>
              <a:rPr lang="nn-NO" dirty="0"/>
              <a:t>og </a:t>
            </a:r>
            <a:r>
              <a:rPr lang="nn-NO" dirty="0" smtClean="0"/>
              <a:t>oppmålingsgebyr med </a:t>
            </a:r>
            <a:r>
              <a:rPr lang="nn-NO" dirty="0"/>
              <a:t>2,7 </a:t>
            </a:r>
            <a:r>
              <a:rPr lang="nn-NO" dirty="0" smtClean="0"/>
              <a:t>prosent</a:t>
            </a:r>
            <a:endParaRPr lang="nn-NO" dirty="0"/>
          </a:p>
          <a:p>
            <a:r>
              <a:rPr lang="nn-NO" dirty="0"/>
              <a:t>Budsjettforslaget følgjer opp forslaget frå budsjettrevisjonen </a:t>
            </a:r>
            <a:r>
              <a:rPr lang="nn-NO" dirty="0" smtClean="0"/>
              <a:t>om </a:t>
            </a:r>
            <a:r>
              <a:rPr lang="nn-NO" dirty="0"/>
              <a:t>innføring av digital byggesakshandsaming 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- systemet </a:t>
            </a:r>
            <a:r>
              <a:rPr lang="nn-NO" dirty="0"/>
              <a:t>er finansiert med ein stykkpris per byggjesak, for tida kr 1 </a:t>
            </a:r>
            <a:r>
              <a:rPr lang="nn-NO" dirty="0" smtClean="0"/>
              <a:t>000</a:t>
            </a:r>
            <a:br>
              <a:rPr lang="nn-NO" dirty="0" smtClean="0"/>
            </a:br>
            <a:r>
              <a:rPr lang="nn-NO" dirty="0" smtClean="0"/>
              <a:t>- d</a:t>
            </a:r>
            <a:r>
              <a:rPr lang="nb-NO" dirty="0" err="1" smtClean="0"/>
              <a:t>igitalisering</a:t>
            </a:r>
            <a:r>
              <a:rPr lang="nb-NO" dirty="0" smtClean="0"/>
              <a:t> av </a:t>
            </a:r>
            <a:r>
              <a:rPr lang="nb-NO" dirty="0" err="1" smtClean="0"/>
              <a:t>byggjesaksarkivet</a:t>
            </a:r>
            <a:r>
              <a:rPr lang="nb-NO" dirty="0" smtClean="0"/>
              <a:t>, 1 mill. </a:t>
            </a:r>
          </a:p>
          <a:p>
            <a:r>
              <a:rPr lang="nb-NO" dirty="0" smtClean="0"/>
              <a:t>Flyfotografering, 0,25 mill. 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93605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Stord kommunale </a:t>
            </a:r>
            <a:r>
              <a:rPr lang="nb-NO" dirty="0" err="1" smtClean="0"/>
              <a:t>eigedom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Redusert med </a:t>
            </a:r>
            <a:r>
              <a:rPr lang="nb-NO" dirty="0" err="1" smtClean="0"/>
              <a:t>eitt</a:t>
            </a:r>
            <a:r>
              <a:rPr lang="nb-NO" dirty="0" smtClean="0"/>
              <a:t> årsverk i 2020</a:t>
            </a:r>
            <a:endParaRPr lang="nn-NO" dirty="0" smtClean="0"/>
          </a:p>
          <a:p>
            <a:r>
              <a:rPr lang="nn-NO" dirty="0" smtClean="0"/>
              <a:t>Budsjettet </a:t>
            </a:r>
            <a:r>
              <a:rPr lang="nn-NO" dirty="0"/>
              <a:t>til Stord kommunale eigedom vert vidareført på </a:t>
            </a:r>
            <a:r>
              <a:rPr lang="nn-NO" dirty="0" smtClean="0"/>
              <a:t>2020-nivå på </a:t>
            </a:r>
            <a:r>
              <a:rPr lang="nn-NO" dirty="0"/>
              <a:t>drift </a:t>
            </a:r>
          </a:p>
          <a:p>
            <a:r>
              <a:rPr lang="nb-NO" dirty="0" err="1" smtClean="0"/>
              <a:t>Vedlikehald</a:t>
            </a:r>
            <a:r>
              <a:rPr lang="nb-NO" dirty="0" smtClean="0"/>
              <a:t> styrka med 0,3 mill. </a:t>
            </a:r>
            <a:endParaRPr lang="nn-NO" dirty="0" smtClean="0"/>
          </a:p>
          <a:p>
            <a:r>
              <a:rPr lang="nn-NO" dirty="0" smtClean="0"/>
              <a:t>Det </a:t>
            </a:r>
            <a:r>
              <a:rPr lang="nn-NO" dirty="0"/>
              <a:t>er </a:t>
            </a:r>
            <a:r>
              <a:rPr lang="nn-NO" dirty="0" smtClean="0"/>
              <a:t>teke </a:t>
            </a:r>
            <a:r>
              <a:rPr lang="nn-NO" dirty="0"/>
              <a:t>høgde for at korona-situasjonen også vil krevja meir </a:t>
            </a:r>
            <a:r>
              <a:rPr lang="nn-NO" dirty="0" smtClean="0"/>
              <a:t>reinhald </a:t>
            </a:r>
            <a:r>
              <a:rPr lang="nn-NO" dirty="0"/>
              <a:t>i </a:t>
            </a:r>
            <a:r>
              <a:rPr lang="nn-NO" dirty="0" smtClean="0"/>
              <a:t>2021</a:t>
            </a:r>
          </a:p>
          <a:p>
            <a:r>
              <a:rPr lang="nn-NO" dirty="0"/>
              <a:t>Det er for 2021 forslag om eit utbyte frå Stord kommunale utviklingsselskap på 2 mill.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33530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nb-NO" dirty="0" smtClean="0"/>
              <a:t>Vatn og </a:t>
            </a:r>
            <a:r>
              <a:rPr lang="nb-NO" dirty="0" err="1" smtClean="0"/>
              <a:t>avlaup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14800"/>
          </a:xfrm>
        </p:spPr>
        <p:txBody>
          <a:bodyPr/>
          <a:lstStyle/>
          <a:p>
            <a:r>
              <a:rPr lang="nn-NO" dirty="0" err="1" smtClean="0"/>
              <a:t>Kapitalkostnadenene</a:t>
            </a:r>
            <a:r>
              <a:rPr lang="nn-NO" dirty="0" smtClean="0"/>
              <a:t> aukar </a:t>
            </a:r>
            <a:r>
              <a:rPr lang="nn-NO" dirty="0"/>
              <a:t>som følgje av stort investeringsvolum, mykje knytt til </a:t>
            </a:r>
            <a:r>
              <a:rPr lang="nn-NO" dirty="0" smtClean="0"/>
              <a:t>reinsekrav</a:t>
            </a:r>
          </a:p>
          <a:p>
            <a:r>
              <a:rPr lang="nn-NO" dirty="0" smtClean="0"/>
              <a:t>Nær </a:t>
            </a:r>
            <a:r>
              <a:rPr lang="nn-NO" dirty="0"/>
              <a:t>500 mill. kr i investeringar i </a:t>
            </a:r>
            <a:r>
              <a:rPr lang="nn-NO" dirty="0" smtClean="0"/>
              <a:t>2021</a:t>
            </a:r>
          </a:p>
          <a:p>
            <a:r>
              <a:rPr lang="nn-NO" dirty="0" smtClean="0"/>
              <a:t>Arbeidet </a:t>
            </a:r>
            <a:r>
              <a:rPr lang="nn-NO" dirty="0"/>
              <a:t>med ny hovudplan for overvatn er så vidt kome i </a:t>
            </a:r>
            <a:r>
              <a:rPr lang="nn-NO" dirty="0" smtClean="0"/>
              <a:t>gang</a:t>
            </a:r>
          </a:p>
          <a:p>
            <a:r>
              <a:rPr lang="nn-NO" dirty="0" smtClean="0"/>
              <a:t>Vassavgifta </a:t>
            </a:r>
            <a:r>
              <a:rPr lang="nn-NO" dirty="0"/>
              <a:t>er ikkje forseslått auka i </a:t>
            </a:r>
            <a:r>
              <a:rPr lang="nn-NO" dirty="0" smtClean="0"/>
              <a:t>2021</a:t>
            </a:r>
          </a:p>
          <a:p>
            <a:r>
              <a:rPr lang="nn-NO" dirty="0" smtClean="0"/>
              <a:t>Avgifta </a:t>
            </a:r>
            <a:r>
              <a:rPr lang="nn-NO" dirty="0"/>
              <a:t>for avløp føreslått auka med 5 </a:t>
            </a:r>
            <a:r>
              <a:rPr lang="nn-NO" dirty="0" smtClean="0"/>
              <a:t>prosent</a:t>
            </a:r>
          </a:p>
          <a:p>
            <a:r>
              <a:rPr lang="nn-NO" dirty="0" smtClean="0"/>
              <a:t>Gebyra </a:t>
            </a:r>
            <a:r>
              <a:rPr lang="nn-NO" dirty="0"/>
              <a:t>for renovasjon er føreslått auka med 13,4 </a:t>
            </a:r>
            <a:r>
              <a:rPr lang="nn-NO" dirty="0" smtClean="0"/>
              <a:t>prosent</a:t>
            </a:r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8434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nb-NO" dirty="0" smtClean="0"/>
              <a:t>Veg, trafikk og parkering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114800"/>
          </a:xfrm>
        </p:spPr>
        <p:txBody>
          <a:bodyPr/>
          <a:lstStyle/>
          <a:p>
            <a:r>
              <a:rPr lang="nn-NO" dirty="0"/>
              <a:t>Budsjettet til vegavdelinga er kompensert for bortfall av parkeringsinntekter frå Amfi og </a:t>
            </a:r>
            <a:r>
              <a:rPr lang="nn-NO" dirty="0" err="1"/>
              <a:t>Bytunet</a:t>
            </a:r>
            <a:r>
              <a:rPr lang="nn-NO" dirty="0"/>
              <a:t>, og for auka huseleige i </a:t>
            </a:r>
            <a:r>
              <a:rPr lang="nn-NO" dirty="0" smtClean="0"/>
              <a:t>SKE-bygget</a:t>
            </a:r>
          </a:p>
          <a:p>
            <a:r>
              <a:rPr lang="nn-NO" dirty="0" smtClean="0"/>
              <a:t>Driftsbudsjettet elles vidareført </a:t>
            </a:r>
            <a:r>
              <a:rPr lang="nn-NO" dirty="0"/>
              <a:t>på </a:t>
            </a:r>
            <a:r>
              <a:rPr lang="nn-NO" dirty="0" smtClean="0"/>
              <a:t>2020-nivå</a:t>
            </a:r>
          </a:p>
          <a:p>
            <a:r>
              <a:rPr lang="nn-NO" dirty="0" smtClean="0"/>
              <a:t>Forslag </a:t>
            </a:r>
            <a:r>
              <a:rPr lang="nn-NO" dirty="0"/>
              <a:t>om å innføra parkeringsavgift i Leirvik, noko som er venta å gje ei inntekt på 0,75 mill. kr. Forslaget er i tråd med tilrådinga frå </a:t>
            </a:r>
            <a:r>
              <a:rPr lang="nn-NO" dirty="0" err="1" smtClean="0"/>
              <a:t>PwC</a:t>
            </a:r>
            <a:endParaRPr lang="nn-NO" dirty="0"/>
          </a:p>
          <a:p>
            <a:r>
              <a:rPr lang="nb-NO" dirty="0" smtClean="0"/>
              <a:t>17 mill. i </a:t>
            </a:r>
            <a:r>
              <a:rPr lang="nb-NO" dirty="0" err="1" smtClean="0"/>
              <a:t>investeringar</a:t>
            </a:r>
            <a:r>
              <a:rPr lang="nb-NO" dirty="0" smtClean="0"/>
              <a:t>:</a:t>
            </a:r>
            <a:br>
              <a:rPr lang="nb-NO" dirty="0" smtClean="0"/>
            </a:br>
            <a:r>
              <a:rPr lang="nb-NO" dirty="0" smtClean="0"/>
              <a:t>- </a:t>
            </a:r>
            <a:r>
              <a:rPr lang="nn-NO" dirty="0" err="1" smtClean="0"/>
              <a:t>Asfaltering</a:t>
            </a:r>
            <a:r>
              <a:rPr lang="nn-NO" dirty="0" smtClean="0"/>
              <a:t>, 6 </a:t>
            </a:r>
            <a:r>
              <a:rPr lang="nn-NO" dirty="0"/>
              <a:t>mill. 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- Trafikksikringstiltak, ,5 mill.</a:t>
            </a:r>
            <a:br>
              <a:rPr lang="nn-NO" dirty="0" smtClean="0"/>
            </a:br>
            <a:r>
              <a:rPr lang="nn-NO" dirty="0" smtClean="0"/>
              <a:t>- Samarbeidsprosjekt, 2 mill.</a:t>
            </a:r>
            <a:br>
              <a:rPr lang="nn-NO" dirty="0" smtClean="0"/>
            </a:br>
            <a:r>
              <a:rPr lang="nn-NO" dirty="0" smtClean="0"/>
              <a:t>- Utskifting </a:t>
            </a:r>
            <a:r>
              <a:rPr lang="nn-NO" dirty="0"/>
              <a:t>av </a:t>
            </a:r>
            <a:r>
              <a:rPr lang="nn-NO" dirty="0" smtClean="0"/>
              <a:t>veglys, 2,5 mill.</a:t>
            </a:r>
            <a:br>
              <a:rPr lang="nn-NO" dirty="0" smtClean="0"/>
            </a:br>
            <a:r>
              <a:rPr lang="nn-NO" dirty="0" smtClean="0"/>
              <a:t>- Utstyr</a:t>
            </a:r>
            <a:r>
              <a:rPr lang="nn-NO" dirty="0"/>
              <a:t>, køyretøy, maskinar </a:t>
            </a:r>
            <a:r>
              <a:rPr lang="nn-NO" dirty="0" smtClean="0"/>
              <a:t>m.m., 1 </a:t>
            </a:r>
            <a:r>
              <a:rPr lang="nn-NO" dirty="0"/>
              <a:t>mill. kr. 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- Parkeringsautomatar m.m. 0,5 mill. </a:t>
            </a:r>
            <a:endParaRPr lang="nn-NO" dirty="0"/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0714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nb-NO" dirty="0" smtClean="0"/>
              <a:t>Nøkkeltal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4114800"/>
          </a:xfrm>
        </p:spPr>
        <p:txBody>
          <a:bodyPr/>
          <a:lstStyle/>
          <a:p>
            <a:r>
              <a:rPr lang="nb-NO" dirty="0" smtClean="0"/>
              <a:t>Driftsinntekter 1,604 mrd.</a:t>
            </a:r>
          </a:p>
          <a:p>
            <a:r>
              <a:rPr lang="nb-NO" dirty="0" smtClean="0"/>
              <a:t>Netto driftsresultat 0,8 prosent</a:t>
            </a:r>
            <a:br>
              <a:rPr lang="nb-NO" dirty="0" smtClean="0"/>
            </a:br>
            <a:r>
              <a:rPr lang="nb-NO" dirty="0" smtClean="0"/>
              <a:t>- 1,75 prosent i løpet av økonomiplanperioden</a:t>
            </a:r>
          </a:p>
          <a:p>
            <a:r>
              <a:rPr lang="nb-NO" dirty="0" smtClean="0"/>
              <a:t>Netto lånegjeld </a:t>
            </a:r>
            <a:r>
              <a:rPr lang="nn-NO" dirty="0"/>
              <a:t>1 145 </a:t>
            </a:r>
            <a:r>
              <a:rPr lang="nn-NO" dirty="0" smtClean="0"/>
              <a:t>113 mill. 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- vesentleg ankepunkt frå </a:t>
            </a:r>
            <a:r>
              <a:rPr lang="nn-NO" smtClean="0"/>
              <a:t>PwC</a:t>
            </a:r>
            <a:endParaRPr lang="nb-NO" dirty="0" smtClean="0"/>
          </a:p>
          <a:p>
            <a:r>
              <a:rPr lang="nb-NO" dirty="0" smtClean="0"/>
              <a:t>Renteutgifter </a:t>
            </a:r>
            <a:r>
              <a:rPr lang="nb-NO" dirty="0" smtClean="0"/>
              <a:t>34 </a:t>
            </a:r>
            <a:r>
              <a:rPr lang="nb-NO" dirty="0" smtClean="0"/>
              <a:t>mill.</a:t>
            </a:r>
          </a:p>
          <a:p>
            <a:r>
              <a:rPr lang="nb-NO" dirty="0" smtClean="0"/>
              <a:t>Avdrag 67 mill. </a:t>
            </a:r>
          </a:p>
          <a:p>
            <a:r>
              <a:rPr lang="nn-NO" dirty="0" smtClean="0"/>
              <a:t>Målsettinga </a:t>
            </a:r>
            <a:r>
              <a:rPr lang="nn-NO" dirty="0"/>
              <a:t>om </a:t>
            </a:r>
            <a:r>
              <a:rPr lang="nn-NO" dirty="0" smtClean="0"/>
              <a:t>disposisjonsfond </a:t>
            </a:r>
            <a:r>
              <a:rPr lang="nn-NO" dirty="0"/>
              <a:t>på 2 prosent av netto driftsresultat </a:t>
            </a:r>
            <a:r>
              <a:rPr lang="nn-NO" dirty="0" smtClean="0"/>
              <a:t>oppfylt </a:t>
            </a:r>
            <a:r>
              <a:rPr lang="nn-NO" dirty="0"/>
              <a:t>kvart år i </a:t>
            </a:r>
            <a:r>
              <a:rPr lang="nn-NO" dirty="0" smtClean="0"/>
              <a:t>perioden</a:t>
            </a:r>
          </a:p>
          <a:p>
            <a:r>
              <a:rPr lang="nn-NO" dirty="0" smtClean="0"/>
              <a:t>Ein legg opp til at </a:t>
            </a:r>
            <a:r>
              <a:rPr lang="nn-NO" dirty="0"/>
              <a:t>disposisjonsfondet skal vere stort nok til å dekke den delen av premieavviket som overstig målsettinga på maksimalt 69,252 mill. kr.</a:t>
            </a:r>
            <a:endParaRPr lang="nb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5296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Skatt og </a:t>
            </a:r>
            <a:r>
              <a:rPr lang="nb-NO" dirty="0" err="1" smtClean="0"/>
              <a:t>rammetilskot</a:t>
            </a:r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Rammetilskot er basert på KS sin </a:t>
            </a:r>
            <a:r>
              <a:rPr lang="nn-NO" dirty="0" smtClean="0"/>
              <a:t>prognosemodell, 2,2 mill</a:t>
            </a:r>
            <a:r>
              <a:rPr lang="nn-NO" dirty="0"/>
              <a:t>. kr </a:t>
            </a:r>
            <a:r>
              <a:rPr lang="nn-NO" dirty="0" smtClean="0"/>
              <a:t>skjønmidlar</a:t>
            </a:r>
          </a:p>
          <a:p>
            <a:r>
              <a:rPr lang="nn-NO" dirty="0" smtClean="0"/>
              <a:t>I tillegg 19,9 </a:t>
            </a:r>
            <a:r>
              <a:rPr lang="nn-NO" dirty="0"/>
              <a:t>mill. kr </a:t>
            </a:r>
            <a:r>
              <a:rPr lang="nn-NO" dirty="0" smtClean="0"/>
              <a:t>for korona-kostnader</a:t>
            </a:r>
          </a:p>
          <a:p>
            <a:r>
              <a:rPr lang="nn-NO" dirty="0"/>
              <a:t>Skatteanslaget for 2021 legg til grunn statsbudsjettet sin prognose for vekst i </a:t>
            </a:r>
            <a:r>
              <a:rPr lang="nn-NO" dirty="0" smtClean="0"/>
              <a:t>skatteinntektene</a:t>
            </a:r>
          </a:p>
          <a:p>
            <a:r>
              <a:rPr lang="nn-NO" dirty="0" smtClean="0"/>
              <a:t>I </a:t>
            </a:r>
            <a:r>
              <a:rPr lang="nn-NO" dirty="0"/>
              <a:t>budsjettforslaget er det lagt til grunn at kommunen i 2020 vil ha ein skattevekst på 1,6 </a:t>
            </a:r>
            <a:r>
              <a:rPr lang="nn-NO" dirty="0" smtClean="0"/>
              <a:t>prosent</a:t>
            </a:r>
          </a:p>
          <a:p>
            <a:r>
              <a:rPr lang="nb-NO" dirty="0" smtClean="0"/>
              <a:t>Budsjettert med 19,9 mill. i korona-kostnader</a:t>
            </a:r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8791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7772400" cy="1143000"/>
          </a:xfrm>
        </p:spPr>
        <p:txBody>
          <a:bodyPr/>
          <a:lstStyle/>
          <a:p>
            <a:r>
              <a:rPr lang="nb-NO" dirty="0" err="1" smtClean="0"/>
              <a:t>Eigedomsskatt</a:t>
            </a:r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484784"/>
            <a:ext cx="7772400" cy="4114800"/>
          </a:xfrm>
        </p:spPr>
        <p:txBody>
          <a:bodyPr/>
          <a:lstStyle/>
          <a:p>
            <a:r>
              <a:rPr lang="nn-NO" dirty="0" smtClean="0"/>
              <a:t>Budsjettforslaget følgjer opp kommunestyret </a:t>
            </a:r>
            <a:r>
              <a:rPr lang="nn-NO" dirty="0"/>
              <a:t>sin ambisjon om å føre eigedomsskatten tilbake til </a:t>
            </a:r>
            <a:r>
              <a:rPr lang="nn-NO" dirty="0" smtClean="0"/>
              <a:t>2018-nivå</a:t>
            </a:r>
          </a:p>
          <a:p>
            <a:r>
              <a:rPr lang="nn-NO" dirty="0"/>
              <a:t>Skatteinntektene er redusert med 5,55 mill. kr i 2021 og ytterlegare 2,5 mill. kr for kvart av åra 2022 og </a:t>
            </a:r>
            <a:r>
              <a:rPr lang="nn-NO" dirty="0" smtClean="0"/>
              <a:t>2023</a:t>
            </a:r>
          </a:p>
          <a:p>
            <a:r>
              <a:rPr lang="nn-NO" dirty="0" smtClean="0"/>
              <a:t>Forslag om at skatteletten blir </a:t>
            </a:r>
            <a:r>
              <a:rPr lang="nn-NO" dirty="0"/>
              <a:t>gitt på bustader og fritidseigedomar. </a:t>
            </a:r>
          </a:p>
        </p:txBody>
      </p:sp>
    </p:spTree>
    <p:extLst>
      <p:ext uri="{BB962C8B-B14F-4D97-AF65-F5344CB8AC3E}">
        <p14:creationId xmlns:p14="http://schemas.microsoft.com/office/powerpoint/2010/main" val="42480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Havbruksfondet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Kommunen fekk i 2020 kr 2,66 mill. kr i utbetaling frå </a:t>
            </a:r>
            <a:r>
              <a:rPr lang="nn-NO" dirty="0" smtClean="0"/>
              <a:t>Havbruksfondet</a:t>
            </a:r>
          </a:p>
          <a:p>
            <a:r>
              <a:rPr lang="nn-NO" dirty="0" smtClean="0"/>
              <a:t>Det </a:t>
            </a:r>
            <a:r>
              <a:rPr lang="nn-NO" dirty="0"/>
              <a:t>er i 2021 og vidare i økonomiplanen budsjettert med ei inntekt frå fondet på kr 2,6 mill. 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6436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Løn</a:t>
            </a:r>
            <a:r>
              <a:rPr lang="nb-NO" dirty="0" smtClean="0"/>
              <a:t> og pensjon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Statsbudsjettet legg til grunn ein årslønsvekst på 2,2 prosent for kommunesektoren, med eit overheng frå 2020 på 0,3 prosent og lønsgliding på 0,3 prosent, dette gjev ein heilårsverknad på 1,6 </a:t>
            </a:r>
            <a:r>
              <a:rPr lang="nn-NO" dirty="0" smtClean="0"/>
              <a:t>prosent</a:t>
            </a:r>
          </a:p>
          <a:p>
            <a:r>
              <a:rPr lang="nn-NO" dirty="0" smtClean="0"/>
              <a:t>19,9 </a:t>
            </a:r>
            <a:r>
              <a:rPr lang="nn-NO" dirty="0"/>
              <a:t>mill. i lønsreserve i </a:t>
            </a:r>
            <a:r>
              <a:rPr lang="nn-NO" dirty="0" smtClean="0"/>
              <a:t>2021</a:t>
            </a:r>
            <a:endParaRPr lang="nn-NO" dirty="0"/>
          </a:p>
          <a:p>
            <a:r>
              <a:rPr lang="nb-NO" dirty="0" smtClean="0"/>
              <a:t>Pensjon er budsjettert i samsvar med </a:t>
            </a:r>
            <a:r>
              <a:rPr lang="nb-NO" dirty="0" err="1" smtClean="0"/>
              <a:t>oppgåver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KLP og SPK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5316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Politisk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Vidareført</a:t>
            </a:r>
            <a:r>
              <a:rPr lang="nb-NO" dirty="0" smtClean="0"/>
              <a:t> som i 2020</a:t>
            </a:r>
          </a:p>
          <a:p>
            <a:r>
              <a:rPr lang="nb-NO" dirty="0" smtClean="0"/>
              <a:t>Kr 300 000 på løyvingskontoen til formannskapet (overført </a:t>
            </a:r>
            <a:r>
              <a:rPr lang="nb-NO" dirty="0" err="1" smtClean="0"/>
              <a:t>NMK</a:t>
            </a:r>
            <a:r>
              <a:rPr lang="nb-NO" dirty="0" smtClean="0"/>
              <a:t> sin konto til </a:t>
            </a:r>
            <a:r>
              <a:rPr lang="nb-NO" dirty="0" err="1" smtClean="0"/>
              <a:t>næringsføremål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Kontrollutvalet</a:t>
            </a:r>
            <a:r>
              <a:rPr lang="nb-NO" dirty="0" smtClean="0"/>
              <a:t> sitt budsjett er </a:t>
            </a:r>
            <a:r>
              <a:rPr lang="nb-NO" dirty="0" err="1" smtClean="0"/>
              <a:t>vidareført</a:t>
            </a:r>
            <a:r>
              <a:rPr lang="nb-NO" dirty="0"/>
              <a:t> </a:t>
            </a:r>
            <a:r>
              <a:rPr lang="nb-NO" dirty="0" smtClean="0"/>
              <a:t>på 2020-nivå, justert for </a:t>
            </a:r>
            <a:r>
              <a:rPr lang="nb-NO" dirty="0" err="1" smtClean="0"/>
              <a:t>deflator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287631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B7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B7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3700</TotalTime>
  <Words>2317</Words>
  <Application>Microsoft Office PowerPoint</Application>
  <PresentationFormat>Skjermfremvisning (4:3)</PresentationFormat>
  <Paragraphs>220</Paragraphs>
  <Slides>45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45</vt:i4>
      </vt:variant>
    </vt:vector>
  </HeadingPairs>
  <TitlesOfParts>
    <vt:vector size="49" baseType="lpstr">
      <vt:lpstr>Calibri</vt:lpstr>
      <vt:lpstr>Times</vt:lpstr>
      <vt:lpstr>Trebuchet MS</vt:lpstr>
      <vt:lpstr>blank</vt:lpstr>
      <vt:lpstr>PowerPoint-presentasjon</vt:lpstr>
      <vt:lpstr>Budsjettforslag 2021-2024 </vt:lpstr>
      <vt:lpstr>Økonomi og effektiviseringsanalyse - PwC-rapporten</vt:lpstr>
      <vt:lpstr>Forslag til statsbudsjett</vt:lpstr>
      <vt:lpstr>Skatt og rammetilskot </vt:lpstr>
      <vt:lpstr>Eigedomsskatt </vt:lpstr>
      <vt:lpstr>Havbruksfondet</vt:lpstr>
      <vt:lpstr>Løn og pensjon</vt:lpstr>
      <vt:lpstr>Politisk</vt:lpstr>
      <vt:lpstr>Beredskap og samfunnstryggleik</vt:lpstr>
      <vt:lpstr>Personal og organisasjon</vt:lpstr>
      <vt:lpstr>IKT  </vt:lpstr>
      <vt:lpstr>Digitaliseringsstrategi</vt:lpstr>
      <vt:lpstr>Ny organisering av bilhaldet i Stord kommune</vt:lpstr>
      <vt:lpstr>Stord Fitjar landbruks- og miljøkontor (SFLMK)</vt:lpstr>
      <vt:lpstr>Partnarskap for klimaleiing</vt:lpstr>
      <vt:lpstr>Kyrkja </vt:lpstr>
      <vt:lpstr>Ventilasjon m.m. rådhuset</vt:lpstr>
      <vt:lpstr>Skulen</vt:lpstr>
      <vt:lpstr>Skulen, bygg og anlegg</vt:lpstr>
      <vt:lpstr>Barnehage</vt:lpstr>
      <vt:lpstr>Oppvekst</vt:lpstr>
      <vt:lpstr>Eining for kultur</vt:lpstr>
      <vt:lpstr>Kultur og idrett</vt:lpstr>
      <vt:lpstr>Kultur og idrett</vt:lpstr>
      <vt:lpstr>Samarbeidstiltak og næringsføremål</vt:lpstr>
      <vt:lpstr>Kulturorganisasjonar m.m.</vt:lpstr>
      <vt:lpstr>Rehabilitering, helse og omsorg</vt:lpstr>
      <vt:lpstr>Rehabilitering, helse og omsorg – dette vil me satsa på</vt:lpstr>
      <vt:lpstr>Heimebaserte tenester</vt:lpstr>
      <vt:lpstr>Institusjonsdrift</vt:lpstr>
      <vt:lpstr>Eining for aktivitet og rehabilitering</vt:lpstr>
      <vt:lpstr>Eining for habilitering</vt:lpstr>
      <vt:lpstr>Tildelingskontoret</vt:lpstr>
      <vt:lpstr>Sunnhordland interkommunale legevakt IKS (SIL), legetenesta </vt:lpstr>
      <vt:lpstr>Eining for psykisk helse og rus</vt:lpstr>
      <vt:lpstr>NAV kommune</vt:lpstr>
      <vt:lpstr>RHO</vt:lpstr>
      <vt:lpstr>Fagkontor plan</vt:lpstr>
      <vt:lpstr>Stord brann og redning</vt:lpstr>
      <vt:lpstr>Regulering, byggesak og oppmåling</vt:lpstr>
      <vt:lpstr>Stord kommunale eigedom</vt:lpstr>
      <vt:lpstr>Vatn og avlaup</vt:lpstr>
      <vt:lpstr>Veg, trafikk og parkering</vt:lpstr>
      <vt:lpstr>Nøkkeltal</vt:lpstr>
    </vt:vector>
  </TitlesOfParts>
  <Company>Stord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Magnus Mjør</dc:creator>
  <cp:lastModifiedBy>Magnus Mjør</cp:lastModifiedBy>
  <cp:revision>274</cp:revision>
  <cp:lastPrinted>2020-10-21T14:01:51Z</cp:lastPrinted>
  <dcterms:created xsi:type="dcterms:W3CDTF">2019-10-07T05:53:34Z</dcterms:created>
  <dcterms:modified xsi:type="dcterms:W3CDTF">2020-10-22T08:45:24Z</dcterms:modified>
</cp:coreProperties>
</file>