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45" r:id="rId2"/>
    <p:sldId id="419" r:id="rId3"/>
    <p:sldId id="583" r:id="rId4"/>
    <p:sldId id="498" r:id="rId5"/>
    <p:sldId id="499" r:id="rId6"/>
    <p:sldId id="479" r:id="rId7"/>
    <p:sldId id="562" r:id="rId8"/>
    <p:sldId id="469" r:id="rId9"/>
    <p:sldId id="600" r:id="rId10"/>
    <p:sldId id="606" r:id="rId11"/>
    <p:sldId id="579" r:id="rId12"/>
    <p:sldId id="456" r:id="rId13"/>
    <p:sldId id="580" r:id="rId14"/>
    <p:sldId id="581" r:id="rId15"/>
    <p:sldId id="601" r:id="rId16"/>
    <p:sldId id="585" r:id="rId17"/>
    <p:sldId id="477" r:id="rId18"/>
    <p:sldId id="607" r:id="rId19"/>
    <p:sldId id="589" r:id="rId20"/>
    <p:sldId id="587" r:id="rId21"/>
    <p:sldId id="588" r:id="rId22"/>
    <p:sldId id="424" r:id="rId23"/>
    <p:sldId id="598" r:id="rId24"/>
    <p:sldId id="591" r:id="rId25"/>
    <p:sldId id="605" r:id="rId26"/>
    <p:sldId id="462" r:id="rId27"/>
    <p:sldId id="474" r:id="rId28"/>
    <p:sldId id="506" r:id="rId29"/>
    <p:sldId id="487" r:id="rId30"/>
    <p:sldId id="511" r:id="rId31"/>
    <p:sldId id="577" r:id="rId32"/>
    <p:sldId id="602" r:id="rId33"/>
    <p:sldId id="571" r:id="rId34"/>
    <p:sldId id="552" r:id="rId35"/>
    <p:sldId id="604" r:id="rId36"/>
    <p:sldId id="576" r:id="rId37"/>
    <p:sldId id="367" r:id="rId38"/>
    <p:sldId id="599" r:id="rId39"/>
  </p:sldIdLst>
  <p:sldSz cx="12192000" cy="6858000"/>
  <p:notesSz cx="6797675" cy="9926638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na Tjoså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1199" autoAdjust="0"/>
  </p:normalViewPr>
  <p:slideViewPr>
    <p:cSldViewPr snapToGrid="0">
      <p:cViewPr varScale="1">
        <p:scale>
          <a:sx n="66" d="100"/>
          <a:sy n="66" d="100"/>
        </p:scale>
        <p:origin x="1243" y="5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78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jornar\Downloads\Personer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odc02\Felles-Stord\Prosjekt%20ABO%20Stord\Stord%20kommune%20-%20Samfunnsdel\6%20Arbeidsomr&#229;de%20Tegninger%20og%20beskrivelse\6.3%20Fagnotat\6.3.2%20Samordna%20bustad-,%20areal-%20og%20transportplanlegging\Bygningstype%20BUSTA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100"/>
              <a:t>Folketalsframskriving </a:t>
            </a:r>
            <a:r>
              <a:rPr lang="nb-NO" sz="1100" baseline="0"/>
              <a:t>etter alder 2020-2050</a:t>
            </a:r>
            <a:endParaRPr lang="nb-NO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Personer!$E$39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Personer!$D$40:$D$43</c:f>
              <c:strCache>
                <c:ptCount val="4"/>
                <c:pt idx="0">
                  <c:v>0-5 år</c:v>
                </c:pt>
                <c:pt idx="1">
                  <c:v>6-15 år</c:v>
                </c:pt>
                <c:pt idx="2">
                  <c:v>16-66 år</c:v>
                </c:pt>
                <c:pt idx="3">
                  <c:v>67 år eller eldre</c:v>
                </c:pt>
              </c:strCache>
            </c:strRef>
          </c:cat>
          <c:val>
            <c:numRef>
              <c:f>Personer!$E$40:$E$43</c:f>
              <c:numCache>
                <c:formatCode>0</c:formatCode>
                <c:ptCount val="4"/>
                <c:pt idx="0">
                  <c:v>1386</c:v>
                </c:pt>
                <c:pt idx="1">
                  <c:v>2462</c:v>
                </c:pt>
                <c:pt idx="2">
                  <c:v>12086</c:v>
                </c:pt>
                <c:pt idx="3">
                  <c:v>2825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3-4D83-AB10-DB3A97FC7FB6}"/>
            </c:ext>
          </c:extLst>
        </c:ser>
        <c:ser>
          <c:idx val="1"/>
          <c:order val="1"/>
          <c:tx>
            <c:strRef>
              <c:f>Personer!$F$39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Personer!$D$40:$D$43</c:f>
              <c:strCache>
                <c:ptCount val="4"/>
                <c:pt idx="0">
                  <c:v>0-5 år</c:v>
                </c:pt>
                <c:pt idx="1">
                  <c:v>6-15 år</c:v>
                </c:pt>
                <c:pt idx="2">
                  <c:v>16-66 år</c:v>
                </c:pt>
                <c:pt idx="3">
                  <c:v>67 år eller eldre</c:v>
                </c:pt>
              </c:strCache>
            </c:strRef>
          </c:cat>
          <c:val>
            <c:numRef>
              <c:f>Personer!$F$40:$F$43</c:f>
              <c:numCache>
                <c:formatCode>0</c:formatCode>
                <c:ptCount val="4"/>
                <c:pt idx="0">
                  <c:v>1272</c:v>
                </c:pt>
                <c:pt idx="1">
                  <c:v>2059</c:v>
                </c:pt>
                <c:pt idx="2">
                  <c:v>11409</c:v>
                </c:pt>
                <c:pt idx="3">
                  <c:v>4635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3-4D83-AB10-DB3A97FC7FB6}"/>
            </c:ext>
          </c:extLst>
        </c:ser>
        <c:ser>
          <c:idx val="2"/>
          <c:order val="2"/>
          <c:tx>
            <c:strRef>
              <c:f>Personer!$G$39</c:f>
              <c:strCache>
                <c:ptCount val="1"/>
                <c:pt idx="0">
                  <c:v>2050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Personer!$D$40:$D$43</c:f>
              <c:strCache>
                <c:ptCount val="4"/>
                <c:pt idx="0">
                  <c:v>0-5 år</c:v>
                </c:pt>
                <c:pt idx="1">
                  <c:v>6-15 år</c:v>
                </c:pt>
                <c:pt idx="2">
                  <c:v>16-66 år</c:v>
                </c:pt>
                <c:pt idx="3">
                  <c:v>67 år eller eldre</c:v>
                </c:pt>
              </c:strCache>
            </c:strRef>
          </c:cat>
          <c:val>
            <c:numRef>
              <c:f>Personer!$G$40:$G$43</c:f>
              <c:numCache>
                <c:formatCode>0</c:formatCode>
                <c:ptCount val="4"/>
                <c:pt idx="0">
                  <c:v>1190</c:v>
                </c:pt>
                <c:pt idx="1">
                  <c:v>2167</c:v>
                </c:pt>
                <c:pt idx="2">
                  <c:v>11025</c:v>
                </c:pt>
                <c:pt idx="3">
                  <c:v>5119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3-4D83-AB10-DB3A97FC7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5843832"/>
        <c:axId val="1215846784"/>
      </c:barChart>
      <c:catAx>
        <c:axId val="1215843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15846784"/>
        <c:crosses val="autoZero"/>
        <c:auto val="1"/>
        <c:lblAlgn val="ctr"/>
        <c:lblOffset val="100"/>
        <c:noMultiLvlLbl val="0"/>
      </c:catAx>
      <c:valAx>
        <c:axId val="121584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15843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100"/>
              <a:t>Fordeling</a:t>
            </a:r>
            <a:r>
              <a:rPr lang="nb-NO" sz="1100" baseline="0"/>
              <a:t> av bustadbygg i delområda</a:t>
            </a:r>
            <a:endParaRPr lang="nb-NO" sz="11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5.2249556718029604E-2"/>
          <c:y val="7.2950041813526614E-2"/>
          <c:w val="0.93131232761011562"/>
          <c:h val="0.826509861789412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'Ark1'!$F$59</c:f>
              <c:strCache>
                <c:ptCount val="1"/>
                <c:pt idx="0">
                  <c:v>Einebustad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'Ark1'!$E$60:$E$65</c:f>
              <c:strCache>
                <c:ptCount val="6"/>
                <c:pt idx="0">
                  <c:v>Sagvåg</c:v>
                </c:pt>
                <c:pt idx="1">
                  <c:v>Hodnaland</c:v>
                </c:pt>
                <c:pt idx="2">
                  <c:v>Leirvik</c:v>
                </c:pt>
                <c:pt idx="3">
                  <c:v>Hystad</c:v>
                </c:pt>
                <c:pt idx="4">
                  <c:v>Rommetveit</c:v>
                </c:pt>
                <c:pt idx="5">
                  <c:v>Huglo</c:v>
                </c:pt>
              </c:strCache>
            </c:strRef>
          </c:cat>
          <c:val>
            <c:numRef>
              <c:f>'Ark1'!$F$60:$F$65</c:f>
              <c:numCache>
                <c:formatCode>0.00%</c:formatCode>
                <c:ptCount val="6"/>
                <c:pt idx="0" formatCode="0%">
                  <c:v>0.84199999999999997</c:v>
                </c:pt>
                <c:pt idx="1">
                  <c:v>0.78900000000000003</c:v>
                </c:pt>
                <c:pt idx="2" formatCode="0%">
                  <c:v>0.75</c:v>
                </c:pt>
                <c:pt idx="3">
                  <c:v>0.77900000000000003</c:v>
                </c:pt>
                <c:pt idx="4">
                  <c:v>0.84699999999999998</c:v>
                </c:pt>
                <c:pt idx="5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A-4A11-B448-CCD32A6777A8}"/>
            </c:ext>
          </c:extLst>
        </c:ser>
        <c:ser>
          <c:idx val="1"/>
          <c:order val="1"/>
          <c:tx>
            <c:strRef>
              <c:f>'Ark1'!$G$59</c:f>
              <c:strCache>
                <c:ptCount val="1"/>
                <c:pt idx="0">
                  <c:v>2-5 einingar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'Ark1'!$E$60:$E$65</c:f>
              <c:strCache>
                <c:ptCount val="6"/>
                <c:pt idx="0">
                  <c:v>Sagvåg</c:v>
                </c:pt>
                <c:pt idx="1">
                  <c:v>Hodnaland</c:v>
                </c:pt>
                <c:pt idx="2">
                  <c:v>Leirvik</c:v>
                </c:pt>
                <c:pt idx="3">
                  <c:v>Hystad</c:v>
                </c:pt>
                <c:pt idx="4">
                  <c:v>Rommetveit</c:v>
                </c:pt>
                <c:pt idx="5">
                  <c:v>Huglo</c:v>
                </c:pt>
              </c:strCache>
            </c:strRef>
          </c:cat>
          <c:val>
            <c:numRef>
              <c:f>'Ark1'!$G$60:$G$65</c:f>
              <c:numCache>
                <c:formatCode>0.00%</c:formatCode>
                <c:ptCount val="6"/>
                <c:pt idx="0" formatCode="0%">
                  <c:v>0.155</c:v>
                </c:pt>
                <c:pt idx="1">
                  <c:v>0.20599999999999999</c:v>
                </c:pt>
                <c:pt idx="2">
                  <c:v>0.221</c:v>
                </c:pt>
                <c:pt idx="3">
                  <c:v>0.20899999999999999</c:v>
                </c:pt>
                <c:pt idx="4">
                  <c:v>0.13600000000000001</c:v>
                </c:pt>
                <c:pt idx="5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6A-4A11-B448-CCD32A6777A8}"/>
            </c:ext>
          </c:extLst>
        </c:ser>
        <c:ser>
          <c:idx val="2"/>
          <c:order val="2"/>
          <c:tx>
            <c:strRef>
              <c:f>'Ark1'!$H$59</c:f>
              <c:strCache>
                <c:ptCount val="1"/>
                <c:pt idx="0">
                  <c:v>Over 5 einingar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'Ark1'!$E$60:$E$65</c:f>
              <c:strCache>
                <c:ptCount val="6"/>
                <c:pt idx="0">
                  <c:v>Sagvåg</c:v>
                </c:pt>
                <c:pt idx="1">
                  <c:v>Hodnaland</c:v>
                </c:pt>
                <c:pt idx="2">
                  <c:v>Leirvik</c:v>
                </c:pt>
                <c:pt idx="3">
                  <c:v>Hystad</c:v>
                </c:pt>
                <c:pt idx="4">
                  <c:v>Rommetveit</c:v>
                </c:pt>
                <c:pt idx="5">
                  <c:v>Huglo</c:v>
                </c:pt>
              </c:strCache>
            </c:strRef>
          </c:cat>
          <c:val>
            <c:numRef>
              <c:f>'Ark1'!$H$60:$H$65</c:f>
              <c:numCache>
                <c:formatCode>0.00%</c:formatCode>
                <c:ptCount val="6"/>
                <c:pt idx="0" formatCode="0.0\ %">
                  <c:v>3.0000000000000001E-3</c:v>
                </c:pt>
                <c:pt idx="1">
                  <c:v>5.0000000000000001E-3</c:v>
                </c:pt>
                <c:pt idx="2">
                  <c:v>2.9000000000000001E-2</c:v>
                </c:pt>
                <c:pt idx="3">
                  <c:v>1.2999999999999999E-2</c:v>
                </c:pt>
                <c:pt idx="4">
                  <c:v>1.7000000000000001E-2</c:v>
                </c:pt>
                <c:pt idx="5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6A-4A11-B448-CCD32A677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424568"/>
        <c:axId val="681419320"/>
      </c:barChart>
      <c:catAx>
        <c:axId val="68142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1419320"/>
        <c:crosses val="autoZero"/>
        <c:auto val="1"/>
        <c:lblAlgn val="ctr"/>
        <c:lblOffset val="100"/>
        <c:noMultiLvlLbl val="0"/>
      </c:catAx>
      <c:valAx>
        <c:axId val="68141932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1424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2F32A8C-2478-4A37-9217-92CB0562D6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33F63BC-C806-4C0E-97D1-7D007B93F6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4850B25-A4D9-4160-8F36-D2D02C894CA3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0FBA008-F4A4-4247-B2B8-BADA9319C3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39FEDAE-B2DD-4AF5-8D45-3295CFAD3B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1F63E-E1D9-4B58-9402-9828D0C01D1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1DA5EE9E-1D7F-4702-B682-DB892F9C3D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3B6352D-6D4A-49FC-8A19-77F80C6EF0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52DA74-BFD0-47FD-8499-22F988C71806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4" name="Plassholder for lysbilde 3">
            <a:extLst>
              <a:ext uri="{FF2B5EF4-FFF2-40B4-BE49-F238E27FC236}">
                <a16:creationId xmlns:a16="http://schemas.microsoft.com/office/drawing/2014/main" id="{033F778B-59F9-4C6D-9949-67C4E3E97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>
            <a:extLst>
              <a:ext uri="{FF2B5EF4-FFF2-40B4-BE49-F238E27FC236}">
                <a16:creationId xmlns:a16="http://schemas.microsoft.com/office/drawing/2014/main" id="{53EB9F1A-373B-4814-AC68-91C508F2F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813323-A988-4AE8-B2AC-9DF2752DDE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E57CFFD-3872-4CF9-A9B2-F706E2F52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F548BF-648D-4BA3-8E60-5E78C4120E4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ssholder for lysbilde 1">
            <a:extLst>
              <a:ext uri="{FF2B5EF4-FFF2-40B4-BE49-F238E27FC236}">
                <a16:creationId xmlns:a16="http://schemas.microsoft.com/office/drawing/2014/main" id="{E5FC10BD-3B29-4510-B361-58D62F840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ssholder for notater 2">
            <a:extLst>
              <a:ext uri="{FF2B5EF4-FFF2-40B4-BE49-F238E27FC236}">
                <a16:creationId xmlns:a16="http://schemas.microsoft.com/office/drawing/2014/main" id="{B5197066-A016-4CE2-938C-77951A89A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5124" name="Plassholder for lysbildenummer 3">
            <a:extLst>
              <a:ext uri="{FF2B5EF4-FFF2-40B4-BE49-F238E27FC236}">
                <a16:creationId xmlns:a16="http://schemas.microsoft.com/office/drawing/2014/main" id="{6A2AAEC4-C26B-4CAF-BF20-974F7A0C64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813DC5-224E-49CC-86D2-39C534EDE04F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>
            <a:extLst>
              <a:ext uri="{FF2B5EF4-FFF2-40B4-BE49-F238E27FC236}">
                <a16:creationId xmlns:a16="http://schemas.microsoft.com/office/drawing/2014/main" id="{877E1DD1-AC97-4E91-B1E7-3148100F8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Plassholder for notater 2">
            <a:extLst>
              <a:ext uri="{FF2B5EF4-FFF2-40B4-BE49-F238E27FC236}">
                <a16:creationId xmlns:a16="http://schemas.microsoft.com/office/drawing/2014/main" id="{1D72DC11-02F1-4C95-9A38-7EB8CFC2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1268" name="Plassholder for lysbildenummer 3">
            <a:extLst>
              <a:ext uri="{FF2B5EF4-FFF2-40B4-BE49-F238E27FC236}">
                <a16:creationId xmlns:a16="http://schemas.microsoft.com/office/drawing/2014/main" id="{A06E67D2-C79D-48CA-B5E5-870056651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78438F-01AD-4C48-B9DC-07C103F61C87}" type="slidenum">
              <a:rPr lang="nb-NO" altLang="nb-NO"/>
              <a:pPr/>
              <a:t>10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25971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497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ssholder for lysbilde 1">
            <a:extLst>
              <a:ext uri="{FF2B5EF4-FFF2-40B4-BE49-F238E27FC236}">
                <a16:creationId xmlns:a16="http://schemas.microsoft.com/office/drawing/2014/main" id="{97F6D27D-4180-49C2-B960-776D6208B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Plassholder for notater 2">
            <a:extLst>
              <a:ext uri="{FF2B5EF4-FFF2-40B4-BE49-F238E27FC236}">
                <a16:creationId xmlns:a16="http://schemas.microsoft.com/office/drawing/2014/main" id="{262F1A18-579C-4873-8D12-953CA24A6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172" name="Plassholder for lysbildenummer 3">
            <a:extLst>
              <a:ext uri="{FF2B5EF4-FFF2-40B4-BE49-F238E27FC236}">
                <a16:creationId xmlns:a16="http://schemas.microsoft.com/office/drawing/2014/main" id="{EBB4B0C9-897F-4DBC-AF53-C40F6EB819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85E2C3-F1E1-40FF-8C1E-38C9FF5DE00E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576739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8609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F548BF-648D-4BA3-8E60-5E78C4120E46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765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414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>
            <a:extLst>
              <a:ext uri="{FF2B5EF4-FFF2-40B4-BE49-F238E27FC236}">
                <a16:creationId xmlns:a16="http://schemas.microsoft.com/office/drawing/2014/main" id="{877E1DD1-AC97-4E91-B1E7-3148100F8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Plassholder for notater 2">
            <a:extLst>
              <a:ext uri="{FF2B5EF4-FFF2-40B4-BE49-F238E27FC236}">
                <a16:creationId xmlns:a16="http://schemas.microsoft.com/office/drawing/2014/main" id="{1D72DC11-02F1-4C95-9A38-7EB8CFC2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1268" name="Plassholder for lysbildenummer 3">
            <a:extLst>
              <a:ext uri="{FF2B5EF4-FFF2-40B4-BE49-F238E27FC236}">
                <a16:creationId xmlns:a16="http://schemas.microsoft.com/office/drawing/2014/main" id="{A06E67D2-C79D-48CA-B5E5-870056651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78438F-01AD-4C48-B9DC-07C103F61C87}" type="slidenum">
              <a:rPr lang="nb-NO" altLang="nb-NO"/>
              <a:pPr/>
              <a:t>18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81275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762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ssholder for lysbilde 1">
            <a:extLst>
              <a:ext uri="{FF2B5EF4-FFF2-40B4-BE49-F238E27FC236}">
                <a16:creationId xmlns:a16="http://schemas.microsoft.com/office/drawing/2014/main" id="{1FB87CBE-A0D8-4EC1-8353-604BFD4CDD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Plassholder for notater 2">
            <a:extLst>
              <a:ext uri="{FF2B5EF4-FFF2-40B4-BE49-F238E27FC236}">
                <a16:creationId xmlns:a16="http://schemas.microsoft.com/office/drawing/2014/main" id="{3B413BB4-B094-43D4-8969-B282D24998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3316" name="Plassholder for lysbildenummer 3">
            <a:extLst>
              <a:ext uri="{FF2B5EF4-FFF2-40B4-BE49-F238E27FC236}">
                <a16:creationId xmlns:a16="http://schemas.microsoft.com/office/drawing/2014/main" id="{344CD644-BDC3-4884-B0FC-1197ABADC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BE73F48-1E1C-4158-8E8D-9108521F568F}" type="slidenum">
              <a:rPr lang="nb-NO" altLang="nb-NO"/>
              <a:pPr/>
              <a:t>20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66710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ssholder for lysbilde 1">
            <a:extLst>
              <a:ext uri="{FF2B5EF4-FFF2-40B4-BE49-F238E27FC236}">
                <a16:creationId xmlns:a16="http://schemas.microsoft.com/office/drawing/2014/main" id="{89FB550C-2619-45DA-8CDE-686407C5E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ssholder for notater 2">
            <a:extLst>
              <a:ext uri="{FF2B5EF4-FFF2-40B4-BE49-F238E27FC236}">
                <a16:creationId xmlns:a16="http://schemas.microsoft.com/office/drawing/2014/main" id="{6B251BD6-5FCF-4E53-B35C-A8A398544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7412" name="Plassholder for lysbildenummer 3">
            <a:extLst>
              <a:ext uri="{FF2B5EF4-FFF2-40B4-BE49-F238E27FC236}">
                <a16:creationId xmlns:a16="http://schemas.microsoft.com/office/drawing/2014/main" id="{EBC0F625-F8F0-4D29-B74E-2B11C41752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127A9D-E916-416E-8724-0C2CC62210C6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2146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ssholder for lysbilde 1">
            <a:extLst>
              <a:ext uri="{FF2B5EF4-FFF2-40B4-BE49-F238E27FC236}">
                <a16:creationId xmlns:a16="http://schemas.microsoft.com/office/drawing/2014/main" id="{97F6D27D-4180-49C2-B960-776D6208B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Plassholder for notater 2">
            <a:extLst>
              <a:ext uri="{FF2B5EF4-FFF2-40B4-BE49-F238E27FC236}">
                <a16:creationId xmlns:a16="http://schemas.microsoft.com/office/drawing/2014/main" id="{262F1A18-579C-4873-8D12-953CA24A6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172" name="Plassholder for lysbildenummer 3">
            <a:extLst>
              <a:ext uri="{FF2B5EF4-FFF2-40B4-BE49-F238E27FC236}">
                <a16:creationId xmlns:a16="http://schemas.microsoft.com/office/drawing/2014/main" id="{EBB4B0C9-897F-4DBC-AF53-C40F6EB819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85E2C3-F1E1-40FF-8C1E-38C9FF5DE00E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ssholder for lysbilde 1">
            <a:extLst>
              <a:ext uri="{FF2B5EF4-FFF2-40B4-BE49-F238E27FC236}">
                <a16:creationId xmlns:a16="http://schemas.microsoft.com/office/drawing/2014/main" id="{E920E2F2-EA9A-4AE9-A215-668A0C0E4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Plassholder for notater 2">
            <a:extLst>
              <a:ext uri="{FF2B5EF4-FFF2-40B4-BE49-F238E27FC236}">
                <a16:creationId xmlns:a16="http://schemas.microsoft.com/office/drawing/2014/main" id="{1C8D9FAA-69E8-4E37-8467-2D0DEABB8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33796" name="Plassholder for lysbildenummer 3">
            <a:extLst>
              <a:ext uri="{FF2B5EF4-FFF2-40B4-BE49-F238E27FC236}">
                <a16:creationId xmlns:a16="http://schemas.microsoft.com/office/drawing/2014/main" id="{131529D2-4A12-4EB7-8522-5D4324F42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8677A-D0D1-49C6-A53F-134D7E725B8A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08463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653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ssholder for lysbilde 1">
            <a:extLst>
              <a:ext uri="{FF2B5EF4-FFF2-40B4-BE49-F238E27FC236}">
                <a16:creationId xmlns:a16="http://schemas.microsoft.com/office/drawing/2014/main" id="{1B77FABC-AE6E-491D-95EB-E6AC0E805D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Plassholder for notater 2">
            <a:extLst>
              <a:ext uri="{FF2B5EF4-FFF2-40B4-BE49-F238E27FC236}">
                <a16:creationId xmlns:a16="http://schemas.microsoft.com/office/drawing/2014/main" id="{8C08D9A3-67E4-4734-9F1C-D64EE5420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45060" name="Plassholder for lysbildenummer 3">
            <a:extLst>
              <a:ext uri="{FF2B5EF4-FFF2-40B4-BE49-F238E27FC236}">
                <a16:creationId xmlns:a16="http://schemas.microsoft.com/office/drawing/2014/main" id="{6045C062-E3BF-487D-B2C0-72599F0BD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5EA180F-D546-48F3-B430-DD74B2F32476}" type="slidenum">
              <a:rPr lang="nb-NO" altLang="nb-NO" smtClean="0"/>
              <a:pPr/>
              <a:t>24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45115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ssholder for lysbilde 1">
            <a:extLst>
              <a:ext uri="{FF2B5EF4-FFF2-40B4-BE49-F238E27FC236}">
                <a16:creationId xmlns:a16="http://schemas.microsoft.com/office/drawing/2014/main" id="{E920E2F2-EA9A-4AE9-A215-668A0C0E4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Plassholder for notater 2">
            <a:extLst>
              <a:ext uri="{FF2B5EF4-FFF2-40B4-BE49-F238E27FC236}">
                <a16:creationId xmlns:a16="http://schemas.microsoft.com/office/drawing/2014/main" id="{1C8D9FAA-69E8-4E37-8467-2D0DEABB8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33796" name="Plassholder for lysbildenummer 3">
            <a:extLst>
              <a:ext uri="{FF2B5EF4-FFF2-40B4-BE49-F238E27FC236}">
                <a16:creationId xmlns:a16="http://schemas.microsoft.com/office/drawing/2014/main" id="{131529D2-4A12-4EB7-8522-5D4324F42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48677A-D0D1-49C6-A53F-134D7E725B8A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49076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ssholder for lysbilde 1">
            <a:extLst>
              <a:ext uri="{FF2B5EF4-FFF2-40B4-BE49-F238E27FC236}">
                <a16:creationId xmlns:a16="http://schemas.microsoft.com/office/drawing/2014/main" id="{E5FC10BD-3B29-4510-B361-58D62F840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Plassholder for notater 2">
            <a:extLst>
              <a:ext uri="{FF2B5EF4-FFF2-40B4-BE49-F238E27FC236}">
                <a16:creationId xmlns:a16="http://schemas.microsoft.com/office/drawing/2014/main" id="{B5197066-A016-4CE2-938C-77951A89A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5124" name="Plassholder for lysbildenummer 3">
            <a:extLst>
              <a:ext uri="{FF2B5EF4-FFF2-40B4-BE49-F238E27FC236}">
                <a16:creationId xmlns:a16="http://schemas.microsoft.com/office/drawing/2014/main" id="{6A2AAEC4-C26B-4CAF-BF20-974F7A0C64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813DC5-224E-49CC-86D2-39C534EDE04F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75238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ssholder for lysbilde 1">
            <a:extLst>
              <a:ext uri="{FF2B5EF4-FFF2-40B4-BE49-F238E27FC236}">
                <a16:creationId xmlns:a16="http://schemas.microsoft.com/office/drawing/2014/main" id="{18688699-53CC-406E-8A19-7F0960ABBF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Plassholder for notater 2">
            <a:extLst>
              <a:ext uri="{FF2B5EF4-FFF2-40B4-BE49-F238E27FC236}">
                <a16:creationId xmlns:a16="http://schemas.microsoft.com/office/drawing/2014/main" id="{5264BB1F-6134-4405-99F3-AE99C5484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44036" name="Plassholder for lysbildenummer 3">
            <a:extLst>
              <a:ext uri="{FF2B5EF4-FFF2-40B4-BE49-F238E27FC236}">
                <a16:creationId xmlns:a16="http://schemas.microsoft.com/office/drawing/2014/main" id="{B9A48E61-010C-4451-86BA-70D55E1A3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D05FE8-5038-4CD1-906F-1EB89C96CC8D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80748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ssholder for lysbilde 1">
            <a:extLst>
              <a:ext uri="{FF2B5EF4-FFF2-40B4-BE49-F238E27FC236}">
                <a16:creationId xmlns:a16="http://schemas.microsoft.com/office/drawing/2014/main" id="{37B2DE4E-0AA9-4034-8898-F7E68720A9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ssholder for notater 2">
            <a:extLst>
              <a:ext uri="{FF2B5EF4-FFF2-40B4-BE49-F238E27FC236}">
                <a16:creationId xmlns:a16="http://schemas.microsoft.com/office/drawing/2014/main" id="{526A743C-05A6-47CB-8462-3897AB87B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37892" name="Plassholder for lysbildenummer 3">
            <a:extLst>
              <a:ext uri="{FF2B5EF4-FFF2-40B4-BE49-F238E27FC236}">
                <a16:creationId xmlns:a16="http://schemas.microsoft.com/office/drawing/2014/main" id="{12C7F18F-36F1-4B8B-B907-111461978B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A9D7461-3729-484B-AB36-6DD91250105B}" type="slidenum">
              <a:rPr lang="nb-NO" altLang="nb-NO"/>
              <a:pPr/>
              <a:t>28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85869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lysbilde 1">
            <a:extLst>
              <a:ext uri="{FF2B5EF4-FFF2-40B4-BE49-F238E27FC236}">
                <a16:creationId xmlns:a16="http://schemas.microsoft.com/office/drawing/2014/main" id="{EF998933-1FC5-4725-967F-CF6E86BCF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Plassholder for notater 2">
            <a:extLst>
              <a:ext uri="{FF2B5EF4-FFF2-40B4-BE49-F238E27FC236}">
                <a16:creationId xmlns:a16="http://schemas.microsoft.com/office/drawing/2014/main" id="{0314ABE0-82E8-4AEB-9EA2-CBBF740A3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50180" name="Plassholder for lysbildenummer 3">
            <a:extLst>
              <a:ext uri="{FF2B5EF4-FFF2-40B4-BE49-F238E27FC236}">
                <a16:creationId xmlns:a16="http://schemas.microsoft.com/office/drawing/2014/main" id="{3EC7083C-C025-4906-9D68-E761891842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74ECCE-1273-4981-A763-E0C4253A747C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11447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54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79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>
            <a:extLst>
              <a:ext uri="{FF2B5EF4-FFF2-40B4-BE49-F238E27FC236}">
                <a16:creationId xmlns:a16="http://schemas.microsoft.com/office/drawing/2014/main" id="{877E1DD1-AC97-4E91-B1E7-3148100F8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Plassholder for notater 2">
            <a:extLst>
              <a:ext uri="{FF2B5EF4-FFF2-40B4-BE49-F238E27FC236}">
                <a16:creationId xmlns:a16="http://schemas.microsoft.com/office/drawing/2014/main" id="{1D72DC11-02F1-4C95-9A38-7EB8CFC2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1268" name="Plassholder for lysbildenummer 3">
            <a:extLst>
              <a:ext uri="{FF2B5EF4-FFF2-40B4-BE49-F238E27FC236}">
                <a16:creationId xmlns:a16="http://schemas.microsoft.com/office/drawing/2014/main" id="{A06E67D2-C79D-48CA-B5E5-870056651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78438F-01AD-4C48-B9DC-07C103F61C87}" type="slidenum">
              <a:rPr lang="nb-NO" altLang="nb-NO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01975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5637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850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404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7029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EDD00-B15B-483C-9F08-EF3FCC36A560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4223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Plassholder for lysbilde 1">
            <a:extLst>
              <a:ext uri="{FF2B5EF4-FFF2-40B4-BE49-F238E27FC236}">
                <a16:creationId xmlns:a16="http://schemas.microsoft.com/office/drawing/2014/main" id="{A6D58E2D-CD1D-4E15-9914-3A6A51406A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Plassholder for notater 2">
            <a:extLst>
              <a:ext uri="{FF2B5EF4-FFF2-40B4-BE49-F238E27FC236}">
                <a16:creationId xmlns:a16="http://schemas.microsoft.com/office/drawing/2014/main" id="{06AA0D9B-B4B8-4E7F-BA91-7B477CD5C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80900" name="Plassholder for lysbildenummer 3">
            <a:extLst>
              <a:ext uri="{FF2B5EF4-FFF2-40B4-BE49-F238E27FC236}">
                <a16:creationId xmlns:a16="http://schemas.microsoft.com/office/drawing/2014/main" id="{AFB66B7D-73F5-4FB0-87A0-7AAE4EF95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5F1548-02A6-446F-8086-BB12849DCC89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Plassholder for lysbilde 1">
            <a:extLst>
              <a:ext uri="{FF2B5EF4-FFF2-40B4-BE49-F238E27FC236}">
                <a16:creationId xmlns:a16="http://schemas.microsoft.com/office/drawing/2014/main" id="{A6D58E2D-CD1D-4E15-9914-3A6A51406A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Plassholder for notater 2">
            <a:extLst>
              <a:ext uri="{FF2B5EF4-FFF2-40B4-BE49-F238E27FC236}">
                <a16:creationId xmlns:a16="http://schemas.microsoft.com/office/drawing/2014/main" id="{06AA0D9B-B4B8-4E7F-BA91-7B477CD5C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80900" name="Plassholder for lysbildenummer 3">
            <a:extLst>
              <a:ext uri="{FF2B5EF4-FFF2-40B4-BE49-F238E27FC236}">
                <a16:creationId xmlns:a16="http://schemas.microsoft.com/office/drawing/2014/main" id="{AFB66B7D-73F5-4FB0-87A0-7AAE4EF95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5F1548-02A6-446F-8086-BB12849DCC89}" type="slidenum">
              <a:rPr lang="nb-NO" altLang="nb-NO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790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>
            <a:extLst>
              <a:ext uri="{FF2B5EF4-FFF2-40B4-BE49-F238E27FC236}">
                <a16:creationId xmlns:a16="http://schemas.microsoft.com/office/drawing/2014/main" id="{877E1DD1-AC97-4E91-B1E7-3148100F8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Plassholder for notater 2">
            <a:extLst>
              <a:ext uri="{FF2B5EF4-FFF2-40B4-BE49-F238E27FC236}">
                <a16:creationId xmlns:a16="http://schemas.microsoft.com/office/drawing/2014/main" id="{1D72DC11-02F1-4C95-9A38-7EB8CFC2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1268" name="Plassholder for lysbildenummer 3">
            <a:extLst>
              <a:ext uri="{FF2B5EF4-FFF2-40B4-BE49-F238E27FC236}">
                <a16:creationId xmlns:a16="http://schemas.microsoft.com/office/drawing/2014/main" id="{A06E67D2-C79D-48CA-B5E5-870056651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78438F-01AD-4C48-B9DC-07C103F61C87}" type="slidenum">
              <a:rPr lang="nb-NO" altLang="nb-NO"/>
              <a:pPr/>
              <a:t>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924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>
            <a:extLst>
              <a:ext uri="{FF2B5EF4-FFF2-40B4-BE49-F238E27FC236}">
                <a16:creationId xmlns:a16="http://schemas.microsoft.com/office/drawing/2014/main" id="{877E1DD1-AC97-4E91-B1E7-3148100F8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Plassholder for notater 2">
            <a:extLst>
              <a:ext uri="{FF2B5EF4-FFF2-40B4-BE49-F238E27FC236}">
                <a16:creationId xmlns:a16="http://schemas.microsoft.com/office/drawing/2014/main" id="{1D72DC11-02F1-4C95-9A38-7EB8CFC2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1268" name="Plassholder for lysbildenummer 3">
            <a:extLst>
              <a:ext uri="{FF2B5EF4-FFF2-40B4-BE49-F238E27FC236}">
                <a16:creationId xmlns:a16="http://schemas.microsoft.com/office/drawing/2014/main" id="{A06E67D2-C79D-48CA-B5E5-870056651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78438F-01AD-4C48-B9DC-07C103F61C87}" type="slidenum">
              <a:rPr lang="nb-NO" altLang="nb-NO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10517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>
            <a:extLst>
              <a:ext uri="{FF2B5EF4-FFF2-40B4-BE49-F238E27FC236}">
                <a16:creationId xmlns:a16="http://schemas.microsoft.com/office/drawing/2014/main" id="{877E1DD1-AC97-4E91-B1E7-3148100F8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Plassholder for notater 2">
            <a:extLst>
              <a:ext uri="{FF2B5EF4-FFF2-40B4-BE49-F238E27FC236}">
                <a16:creationId xmlns:a16="http://schemas.microsoft.com/office/drawing/2014/main" id="{1D72DC11-02F1-4C95-9A38-7EB8CFC2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1268" name="Plassholder for lysbildenummer 3">
            <a:extLst>
              <a:ext uri="{FF2B5EF4-FFF2-40B4-BE49-F238E27FC236}">
                <a16:creationId xmlns:a16="http://schemas.microsoft.com/office/drawing/2014/main" id="{A06E67D2-C79D-48CA-B5E5-870056651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78438F-01AD-4C48-B9DC-07C103F61C87}" type="slidenum">
              <a:rPr lang="nb-NO" altLang="nb-NO"/>
              <a:pPr/>
              <a:t>6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ssholder for lysbilde 1">
            <a:extLst>
              <a:ext uri="{FF2B5EF4-FFF2-40B4-BE49-F238E27FC236}">
                <a16:creationId xmlns:a16="http://schemas.microsoft.com/office/drawing/2014/main" id="{37B2DE4E-0AA9-4034-8898-F7E68720A9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Plassholder for notater 2">
            <a:extLst>
              <a:ext uri="{FF2B5EF4-FFF2-40B4-BE49-F238E27FC236}">
                <a16:creationId xmlns:a16="http://schemas.microsoft.com/office/drawing/2014/main" id="{526A743C-05A6-47CB-8462-3897AB87B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37892" name="Plassholder for lysbildenummer 3">
            <a:extLst>
              <a:ext uri="{FF2B5EF4-FFF2-40B4-BE49-F238E27FC236}">
                <a16:creationId xmlns:a16="http://schemas.microsoft.com/office/drawing/2014/main" id="{12C7F18F-36F1-4B8B-B907-111461978B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A9D7461-3729-484B-AB36-6DD91250105B}" type="slidenum">
              <a:rPr lang="nb-NO" altLang="nb-NO"/>
              <a:pPr/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475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ssholder for lysbilde 1">
            <a:extLst>
              <a:ext uri="{FF2B5EF4-FFF2-40B4-BE49-F238E27FC236}">
                <a16:creationId xmlns:a16="http://schemas.microsoft.com/office/drawing/2014/main" id="{5EAC6A6C-2F36-4333-AEAE-1041E2F45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Plassholder for notater 2">
            <a:extLst>
              <a:ext uri="{FF2B5EF4-FFF2-40B4-BE49-F238E27FC236}">
                <a16:creationId xmlns:a16="http://schemas.microsoft.com/office/drawing/2014/main" id="{4BCB5A4B-75A3-46F0-BE43-3ED3A716E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n-NO" altLang="nb-NO" dirty="0"/>
          </a:p>
        </p:txBody>
      </p:sp>
      <p:sp>
        <p:nvSpPr>
          <p:cNvPr id="11268" name="Plassholder for lysbildenummer 3">
            <a:extLst>
              <a:ext uri="{FF2B5EF4-FFF2-40B4-BE49-F238E27FC236}">
                <a16:creationId xmlns:a16="http://schemas.microsoft.com/office/drawing/2014/main" id="{DBB0D682-DE18-4A0E-BC10-77D8CF4B7B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ACC2EC5-4453-47A0-AB62-FD8FE374A61B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ssholder for lysbilde 1">
            <a:extLst>
              <a:ext uri="{FF2B5EF4-FFF2-40B4-BE49-F238E27FC236}">
                <a16:creationId xmlns:a16="http://schemas.microsoft.com/office/drawing/2014/main" id="{ED2899A6-C717-4D92-8ED3-F5C63F2B76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Plassholder for notater 2">
            <a:extLst>
              <a:ext uri="{FF2B5EF4-FFF2-40B4-BE49-F238E27FC236}">
                <a16:creationId xmlns:a16="http://schemas.microsoft.com/office/drawing/2014/main" id="{4C125ABB-BD53-4742-92D2-9F0870846E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3316" name="Plassholder for lysbildenummer 3">
            <a:extLst>
              <a:ext uri="{FF2B5EF4-FFF2-40B4-BE49-F238E27FC236}">
                <a16:creationId xmlns:a16="http://schemas.microsoft.com/office/drawing/2014/main" id="{564535E0-624D-4E81-A522-1A0FC5A550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93D4F6E-861C-4323-BFDE-494C3C0FEB87}" type="slidenum">
              <a:rPr lang="nb-NO" altLang="nb-NO" smtClean="0"/>
              <a:pPr/>
              <a:t>9</a:t>
            </a:fld>
            <a:endParaRPr lang="nb-NO" alt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7A9F76-C14B-4F9E-A3C5-14E3A070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8EF0A-5997-4A93-A38D-CD9DDD7E9B46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9A7802-053D-4780-B046-5D6BB79C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C3DF18-94A2-4981-8F17-C75FA2FF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B9499-B1C5-4D15-8896-0F44851A47C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7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76A811-D769-40E6-9EB0-55EBE500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E3CF9-E642-42E8-99B1-A5A78313983F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319253-26D0-4A9F-8352-BDB3380A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EE6E648-7445-4FD8-B00F-3FC145E2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F8106-BFCC-4812-AACE-03758301D01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178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6F1796A-2D29-4FED-A806-779715D1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B137C-EE59-4503-A226-A6074C2A4843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B9D320-139C-434F-8946-C6A45982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449B28-3C6B-4C11-AAA3-6499034D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F660C-3BA3-4744-9B11-82DC4B22EA8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29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tel, 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iagram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83860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503BF4-1E1F-47B1-99F8-ED71649C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6D6BA-F38D-44D4-85D3-4AA0B347DC51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EE31A8-00BF-48B5-806C-05756F6E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63B6AF-73BC-4842-8C35-792B77D0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9A1D6-AC62-4A98-855A-814CAD1F6AE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493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A842AB-9AF8-4FED-90B8-7900A60A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5BA1-F3F9-4690-AD55-B2300154E640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BA8748A-DD02-40A5-9D73-5C3F3C0C4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766A40-44E6-4E73-8E8E-FEE10577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E5025-4325-41FC-BBE3-AAB1260AA17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74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103EF627-1A95-4186-9933-0CA59C67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2CF34-6E38-4F48-9873-D8559E108F2A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66BB2DDE-96E7-4B24-B899-23CC5B5E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4F718D27-4AAE-4949-A9E6-A04AB2AB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CB950-518F-422C-9CD6-D8ED5491152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37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4EB7398B-9BF9-424A-A825-02BEA4F81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A4733-00E1-43BC-B2E3-C24C18100A40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255DEEB1-0A82-41C9-B1D6-BE6E748E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00006C37-AA54-4F7A-8E78-899A1D78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842A3-F11D-486E-BAD2-7C8210EE41A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598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AA461727-7ACE-4091-BB1D-7A876163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AEB38-0267-4804-824F-B7E38013BFB6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EC39BEB-E669-4D00-9381-0826352EC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EC09DC7C-F8E7-4C21-BF29-2540A9B0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41CFC-53BB-42DA-8384-E84710819A4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313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>
            <a:extLst>
              <a:ext uri="{FF2B5EF4-FFF2-40B4-BE49-F238E27FC236}">
                <a16:creationId xmlns:a16="http://schemas.microsoft.com/office/drawing/2014/main" id="{9E8CA6EE-3E32-4FD8-9866-952153F5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82CB2-91AA-4DB9-A698-0153100BC013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B5F950A0-48B8-4341-9AF8-B2FC69A2E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7E708B17-21D0-4435-AE46-AD0ECDD0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AC046-E4AB-46EC-A44C-97F549EC73D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300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775CEA53-3ACB-4754-BE95-CC4080A9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D106A-851A-4969-A76D-9BF25F0972FF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DAD57BFA-770F-4AEC-A888-91268897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377A60D6-0494-4CEF-A197-59B6A177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4D540-9909-4FA6-8CB8-D17A1D6CECB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273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78EAE14D-F94A-432F-AD52-25B3EF2B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E6706-994A-44AB-AAA4-4EDB5BBE804E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6F1FEDF1-B78F-4ED5-BF2C-30DDE10D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C3CBC38E-D88D-449A-B1E1-3979B6D8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943F-F078-4682-90EE-340821F6AA7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073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>
            <a:extLst>
              <a:ext uri="{FF2B5EF4-FFF2-40B4-BE49-F238E27FC236}">
                <a16:creationId xmlns:a16="http://schemas.microsoft.com/office/drawing/2014/main" id="{55A9725C-7897-40B3-9C37-A7092CE12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27" name="Plassholder for tekst 2">
            <a:extLst>
              <a:ext uri="{FF2B5EF4-FFF2-40B4-BE49-F238E27FC236}">
                <a16:creationId xmlns:a16="http://schemas.microsoft.com/office/drawing/2014/main" id="{C4A827F3-3F3B-4125-AD69-1E646857D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Rediger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AF93BB-CC4D-40D5-89F1-1F72D2ACD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E609CD-F170-4E77-BBF9-F51D1E961F84}" type="datetimeFigureOut">
              <a:rPr lang="nb-NO"/>
              <a:pPr>
                <a:defRPr/>
              </a:pPr>
              <a:t>16.11.2022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66F5B9-9E10-48ED-A5F5-1016DC736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A8A7DA2-CAA7-4EAC-A0B7-53B48237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EB8BAE-65E4-4B07-9790-ADF12B2D01D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.no/contentassets/b3b7ed461beb434f8615c0c92a5a1f1e/BoligForLivet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ub.framsikt.net/plan/stord1/plan-28d811a2-111f-4c4d-9816-80844abb2f21-18955/#/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hyperlink" Target="https://www.ks.no/contentassets/b3b7ed461beb434f8615c0c92a5a1f1e/BoligForLivet.pdf" TargetMode="Externa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mailto:aina@abo-ark.n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wx_pdrLJY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Bilde 14">
            <a:extLst>
              <a:ext uri="{FF2B5EF4-FFF2-40B4-BE49-F238E27FC236}">
                <a16:creationId xmlns:a16="http://schemas.microsoft.com/office/drawing/2014/main" id="{96CAD99E-C20D-4C07-BCB9-DACC9290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7190" y="5890964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ktangel 2">
            <a:extLst>
              <a:ext uri="{FF2B5EF4-FFF2-40B4-BE49-F238E27FC236}">
                <a16:creationId xmlns:a16="http://schemas.microsoft.com/office/drawing/2014/main" id="{F29D20B6-E550-46C2-B66C-7CDF70F53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9217" y="1462019"/>
            <a:ext cx="6090529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4000" b="1" dirty="0" err="1">
                <a:solidFill>
                  <a:srgbClr val="0070C0"/>
                </a:solidFill>
              </a:rPr>
              <a:t>Ein</a:t>
            </a:r>
            <a:r>
              <a:rPr lang="nb-NO" altLang="nb-NO" sz="4000" b="1" dirty="0">
                <a:solidFill>
                  <a:srgbClr val="0070C0"/>
                </a:solidFill>
              </a:rPr>
              <a:t> bustad for heile livet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nb-NO" altLang="nb-NO" sz="2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sz="2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sz="24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2400" b="1" dirty="0"/>
              <a:t>Aina Tjosås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 err="1"/>
              <a:t>Rådgivar</a:t>
            </a:r>
            <a:r>
              <a:rPr lang="nb-NO" altLang="nb-NO" sz="1800" dirty="0"/>
              <a:t> areal og samfunnsplanlegging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/>
              <a:t>Stord 16.11.2022</a:t>
            </a:r>
          </a:p>
        </p:txBody>
      </p:sp>
      <p:pic>
        <p:nvPicPr>
          <p:cNvPr id="4" name="Bilde 3" descr="Et bilde som inneholder utendørs, himmel, bakke, bygning&#10;&#10;Automatisk generert beskrivelse">
            <a:extLst>
              <a:ext uri="{FF2B5EF4-FFF2-40B4-BE49-F238E27FC236}">
                <a16:creationId xmlns:a16="http://schemas.microsoft.com/office/drawing/2014/main" id="{CF33F4B8-42FF-5A37-9A45-0763C0AE4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7" y="357866"/>
            <a:ext cx="4606700" cy="614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Bilde 14">
            <a:extLst>
              <a:ext uri="{FF2B5EF4-FFF2-40B4-BE49-F238E27FC236}">
                <a16:creationId xmlns:a16="http://schemas.microsoft.com/office/drawing/2014/main" id="{61F7DE11-ABBE-456D-AF5E-8F64E4D8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484A6A5-B313-4CE0-B50D-998D39E0A60B}"/>
              </a:ext>
            </a:extLst>
          </p:cNvPr>
          <p:cNvSpPr txBox="1"/>
          <p:nvPr/>
        </p:nvSpPr>
        <p:spPr>
          <a:xfrm>
            <a:off x="1513816" y="2195048"/>
            <a:ext cx="9391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b="1" dirty="0">
                <a:solidFill>
                  <a:srgbClr val="0070C0"/>
                </a:solidFill>
              </a:rPr>
              <a:t>Kva bør/kan/skal desse tala bety for kva bustader vi byggjer framover?</a:t>
            </a:r>
          </a:p>
        </p:txBody>
      </p:sp>
    </p:spTree>
    <p:extLst>
      <p:ext uri="{BB962C8B-B14F-4D97-AF65-F5344CB8AC3E}">
        <p14:creationId xmlns:p14="http://schemas.microsoft.com/office/powerpoint/2010/main" val="267925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421E49DF-6369-4DC9-8F74-4D30AE312747}"/>
              </a:ext>
            </a:extLst>
          </p:cNvPr>
          <p:cNvCxnSpPr>
            <a:cxnSpLocks/>
          </p:cNvCxnSpPr>
          <p:nvPr/>
        </p:nvCxnSpPr>
        <p:spPr>
          <a:xfrm>
            <a:off x="435696" y="5686413"/>
            <a:ext cx="11320608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141B13-9E73-42BE-AC50-3AEB2803529F}"/>
              </a:ext>
            </a:extLst>
          </p:cNvPr>
          <p:cNvSpPr txBox="1"/>
          <p:nvPr/>
        </p:nvSpPr>
        <p:spPr>
          <a:xfrm>
            <a:off x="642342" y="660496"/>
            <a:ext cx="479967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nb-NO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personar</a:t>
            </a:r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 over 60 år som </a:t>
            </a:r>
            <a:r>
              <a:rPr lang="nb-NO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flyttar</a:t>
            </a:r>
            <a:endParaRPr lang="nb-NO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b-NO" sz="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4 %</a:t>
            </a:r>
          </a:p>
          <a:p>
            <a:pPr algn="ctr"/>
            <a:endParaRPr lang="nb-NO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Gjennomsnittleg</a:t>
            </a:r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 butid for </a:t>
            </a:r>
            <a:r>
              <a:rPr lang="nb-NO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 over 60 år</a:t>
            </a:r>
          </a:p>
          <a:p>
            <a:pPr algn="ctr"/>
            <a:endParaRPr lang="nb-NO" sz="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år</a:t>
            </a:r>
          </a:p>
          <a:p>
            <a:pPr algn="ctr"/>
            <a:endParaRPr lang="nb-NO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Flytteavstand for </a:t>
            </a:r>
            <a:r>
              <a:rPr lang="nb-NO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nb-NO" sz="2400" dirty="0">
                <a:latin typeface="Calibri" panose="020F0502020204030204" pitchFamily="34" charset="0"/>
                <a:cs typeface="Calibri" panose="020F0502020204030204" pitchFamily="34" charset="0"/>
              </a:rPr>
              <a:t> over 60 år</a:t>
            </a:r>
          </a:p>
          <a:p>
            <a:pPr algn="ctr"/>
            <a:endParaRPr lang="nb-NO" sz="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2,46 km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D4855DB4-EA07-49DE-ABE9-DB6E3CCBA16C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3641DF64-63AE-4FBA-8094-E00576BF8A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87" y="5878251"/>
            <a:ext cx="1032586" cy="64290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BA7B3C7-292D-4769-9C04-D0881C71043E}"/>
              </a:ext>
            </a:extLst>
          </p:cNvPr>
          <p:cNvSpPr/>
          <p:nvPr/>
        </p:nvSpPr>
        <p:spPr>
          <a:xfrm>
            <a:off x="594827" y="586918"/>
            <a:ext cx="4773036" cy="4524314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/>
              <a:t>c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B81573C-7F85-4064-B725-F49C6AEAAB77}"/>
              </a:ext>
            </a:extLst>
          </p:cNvPr>
          <p:cNvSpPr txBox="1"/>
          <p:nvPr/>
        </p:nvSpPr>
        <p:spPr>
          <a:xfrm>
            <a:off x="642342" y="5250946"/>
            <a:ext cx="3666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/>
              <a:t>Kjelde: Prognosesenteret 2021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CE26FC3-F026-4BF9-ADC9-92C94A0AE434}"/>
              </a:ext>
            </a:extLst>
          </p:cNvPr>
          <p:cNvSpPr/>
          <p:nvPr/>
        </p:nvSpPr>
        <p:spPr>
          <a:xfrm>
            <a:off x="5896084" y="1465619"/>
            <a:ext cx="5653573" cy="1062063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/>
              <a:t>c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E5832EC-6B63-4A19-849F-D24D7A2BA18A}"/>
              </a:ext>
            </a:extLst>
          </p:cNvPr>
          <p:cNvSpPr txBox="1"/>
          <p:nvPr/>
        </p:nvSpPr>
        <p:spPr>
          <a:xfrm>
            <a:off x="6129172" y="1835190"/>
            <a:ext cx="4951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400" dirty="0"/>
              <a:t>Rundt 60 % bur i einebustader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EE2162F2-C633-4FEB-A9EB-6567270E5CA0}"/>
              </a:ext>
            </a:extLst>
          </p:cNvPr>
          <p:cNvSpPr/>
          <p:nvPr/>
        </p:nvSpPr>
        <p:spPr>
          <a:xfrm>
            <a:off x="5896083" y="2897968"/>
            <a:ext cx="5653573" cy="1062063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/>
              <a:t>c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6553E95-8186-4AB3-9730-D04FE67466CA}"/>
              </a:ext>
            </a:extLst>
          </p:cNvPr>
          <p:cNvSpPr txBox="1"/>
          <p:nvPr/>
        </p:nvSpPr>
        <p:spPr>
          <a:xfrm>
            <a:off x="6129172" y="3213949"/>
            <a:ext cx="4587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800" dirty="0"/>
              <a:t> </a:t>
            </a:r>
            <a:r>
              <a:rPr lang="nn-NO" sz="2400" b="1" dirty="0"/>
              <a:t>Dei ønskjer å bu i nærmiljøet</a:t>
            </a:r>
          </a:p>
        </p:txBody>
      </p:sp>
    </p:spTree>
    <p:extLst>
      <p:ext uri="{BB962C8B-B14F-4D97-AF65-F5344CB8AC3E}">
        <p14:creationId xmlns:p14="http://schemas.microsoft.com/office/powerpoint/2010/main" val="134596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Bilde 14">
            <a:extLst>
              <a:ext uri="{FF2B5EF4-FFF2-40B4-BE49-F238E27FC236}">
                <a16:creationId xmlns:a16="http://schemas.microsoft.com/office/drawing/2014/main" id="{FBEE20F4-90F6-4056-B967-52E1AED5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4AC07E5-2574-4768-A645-C63BFAE3C648}"/>
              </a:ext>
            </a:extLst>
          </p:cNvPr>
          <p:cNvSpPr txBox="1"/>
          <p:nvPr/>
        </p:nvSpPr>
        <p:spPr>
          <a:xfrm>
            <a:off x="331076" y="3484179"/>
            <a:ext cx="370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altLang="nb-NO" sz="2800" b="1" dirty="0">
                <a:solidFill>
                  <a:srgbClr val="0066FF"/>
                </a:solidFill>
              </a:rPr>
              <a:t>Dei fysiske omgjevnadane lager rammer for folks liv</a:t>
            </a:r>
            <a:endParaRPr lang="nn-NO" sz="2800" b="1" dirty="0"/>
          </a:p>
        </p:txBody>
      </p:sp>
      <p:pic>
        <p:nvPicPr>
          <p:cNvPr id="4" name="Bilde 3" descr="Et bilde som inneholder utendørs, bygning, hus, bolig&#10;&#10;Automatisk generert beskrivelse">
            <a:extLst>
              <a:ext uri="{FF2B5EF4-FFF2-40B4-BE49-F238E27FC236}">
                <a16:creationId xmlns:a16="http://schemas.microsoft.com/office/drawing/2014/main" id="{BF3FE88F-7BFD-420E-9C6C-AF6E48161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884" y="301668"/>
            <a:ext cx="4087040" cy="544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ngen beskrivelse er tilgjengelig.">
            <a:extLst>
              <a:ext uri="{FF2B5EF4-FFF2-40B4-BE49-F238E27FC236}">
                <a16:creationId xmlns:a16="http://schemas.microsoft.com/office/drawing/2014/main" id="{51C5F670-AA9C-F2C4-E659-5054ED0F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34" y="301668"/>
            <a:ext cx="4087041" cy="544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35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C07FFAD-9F0F-46FF-A687-F5F026FBE1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87" y="5878251"/>
            <a:ext cx="1032586" cy="642903"/>
          </a:xfrm>
          <a:prstGeom prst="rect">
            <a:avLst/>
          </a:prstGeom>
        </p:spPr>
      </p:pic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E3B05CFB-B302-44B4-9470-01DC6A5EF250}"/>
              </a:ext>
            </a:extLst>
          </p:cNvPr>
          <p:cNvCxnSpPr>
            <a:cxnSpLocks/>
          </p:cNvCxnSpPr>
          <p:nvPr/>
        </p:nvCxnSpPr>
        <p:spPr>
          <a:xfrm>
            <a:off x="435696" y="5686413"/>
            <a:ext cx="1132060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0683C31-DE32-4FDE-96A5-EA88210FB1EB}"/>
              </a:ext>
            </a:extLst>
          </p:cNvPr>
          <p:cNvSpPr txBox="1"/>
          <p:nvPr/>
        </p:nvSpPr>
        <p:spPr>
          <a:xfrm>
            <a:off x="332922" y="375573"/>
            <a:ext cx="6191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b="1" dirty="0">
                <a:solidFill>
                  <a:srgbClr val="0070C0"/>
                </a:solidFill>
              </a:rPr>
              <a:t>Bjørnafjorden</a:t>
            </a:r>
          </a:p>
          <a:p>
            <a:endParaRPr lang="nn-NO" dirty="0"/>
          </a:p>
          <a:p>
            <a:endParaRPr lang="nn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F73E799-B9AB-4D4A-BDE9-962B788A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22" y="1041695"/>
            <a:ext cx="7261107" cy="517496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E93F97B-C9D8-463E-83DC-A4308BCA2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224" y="1011133"/>
            <a:ext cx="3885838" cy="32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FFDBFC9-6BD0-B4D0-2093-3C71132B7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53" y="1051062"/>
            <a:ext cx="5521106" cy="321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CC71995-DB6D-481D-8E42-3D6071EFDEF1}"/>
              </a:ext>
            </a:extLst>
          </p:cNvPr>
          <p:cNvSpPr/>
          <p:nvPr/>
        </p:nvSpPr>
        <p:spPr>
          <a:xfrm>
            <a:off x="6837071" y="3522159"/>
            <a:ext cx="980742" cy="302890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6DD5444-79DF-5659-2CD4-C48279DBC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87" y="379180"/>
            <a:ext cx="5685020" cy="48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7DBDD49-4DE6-4A11-91E8-044313112DA2}"/>
              </a:ext>
            </a:extLst>
          </p:cNvPr>
          <p:cNvSpPr/>
          <p:nvPr/>
        </p:nvSpPr>
        <p:spPr>
          <a:xfrm>
            <a:off x="1099771" y="1526573"/>
            <a:ext cx="9992457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endParaRPr lang="nb-NO" sz="2400" dirty="0"/>
          </a:p>
          <a:p>
            <a:pPr>
              <a:lnSpc>
                <a:spcPct val="114000"/>
              </a:lnSpc>
            </a:pPr>
            <a:endParaRPr lang="nb-NO" sz="2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5EAF7C3-52E6-4D36-B433-0EAAE1503F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935" y="5955742"/>
            <a:ext cx="1032586" cy="642903"/>
          </a:xfrm>
          <a:prstGeom prst="rect">
            <a:avLst/>
          </a:prstGeom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05AA429C-52CE-4AC4-B2D1-CE1A5B36CE4F}"/>
              </a:ext>
            </a:extLst>
          </p:cNvPr>
          <p:cNvCxnSpPr>
            <a:cxnSpLocks/>
          </p:cNvCxnSpPr>
          <p:nvPr/>
        </p:nvCxnSpPr>
        <p:spPr>
          <a:xfrm>
            <a:off x="588096" y="5838813"/>
            <a:ext cx="1132060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ktangel 7">
            <a:extLst>
              <a:ext uri="{FF2B5EF4-FFF2-40B4-BE49-F238E27FC236}">
                <a16:creationId xmlns:a16="http://schemas.microsoft.com/office/drawing/2014/main" id="{BB2A0B11-AC58-45B4-9C9D-350ED85ED985}"/>
              </a:ext>
            </a:extLst>
          </p:cNvPr>
          <p:cNvSpPr/>
          <p:nvPr/>
        </p:nvSpPr>
        <p:spPr>
          <a:xfrm>
            <a:off x="1042074" y="4537276"/>
            <a:ext cx="926904" cy="254642"/>
          </a:xfrm>
          <a:prstGeom prst="rect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2611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93BC005B-319D-4853-6828-74DDE9E08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5" y="0"/>
            <a:ext cx="4858049" cy="687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6BD592D-6329-CABD-FF01-D6E1115A288E}"/>
              </a:ext>
            </a:extLst>
          </p:cNvPr>
          <p:cNvSpPr txBox="1"/>
          <p:nvPr/>
        </p:nvSpPr>
        <p:spPr>
          <a:xfrm>
            <a:off x="6295913" y="1492198"/>
            <a:ext cx="465537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400" dirty="0">
                <a:effectLst/>
                <a:latin typeface="Ebrima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Varmekart som syner kor det er høgast konsentrasjon av leilegheitsbygg i Stord kommune. Mørk raud farge er der det er høgast konsentrasjon av leilegheitsbygg. </a:t>
            </a:r>
          </a:p>
          <a:p>
            <a:endParaRPr lang="nn-NO" sz="2400" dirty="0">
              <a:latin typeface="Ebrima" panose="0200000000000000000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nn-NO" sz="2000" dirty="0">
                <a:effectLst/>
                <a:latin typeface="Ebrima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(Kjelde data: Kartverket/ Matrikkelen bygning punkt, 2018 )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2367748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8240AAC5-12F8-4F0F-AC4A-3D0D53C727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060" y="5939624"/>
            <a:ext cx="1221243" cy="76036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59F6D5A-FB5C-4D4D-85B0-EA2076166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196856"/>
              </p:ext>
            </p:extLst>
          </p:nvPr>
        </p:nvGraphicFramePr>
        <p:xfrm>
          <a:off x="989704" y="290456"/>
          <a:ext cx="8971877" cy="6282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6511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kstSylinder 1">
            <a:extLst>
              <a:ext uri="{FF2B5EF4-FFF2-40B4-BE49-F238E27FC236}">
                <a16:creationId xmlns:a16="http://schemas.microsoft.com/office/drawing/2014/main" id="{CA0B7047-671A-4AEE-A445-D68AA0368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40" y="458694"/>
            <a:ext cx="271726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nn-NO" altLang="nb-NO" sz="2800" b="1" dirty="0">
                <a:solidFill>
                  <a:srgbClr val="0070C0"/>
                </a:solidFill>
              </a:rPr>
              <a:t>Lokalsenter</a:t>
            </a:r>
          </a:p>
          <a:p>
            <a:endParaRPr lang="nn-NO" altLang="nb-NO" sz="2800" b="1" dirty="0">
              <a:solidFill>
                <a:srgbClr val="0070C0"/>
              </a:solidFill>
            </a:endParaRPr>
          </a:p>
          <a:p>
            <a:r>
              <a:rPr lang="nn-NO" altLang="nb-NO" sz="2800" b="1" dirty="0">
                <a:solidFill>
                  <a:srgbClr val="0070C0"/>
                </a:solidFill>
              </a:rPr>
              <a:t>Sagvåg</a:t>
            </a:r>
          </a:p>
          <a:p>
            <a:endParaRPr lang="nn-NO" altLang="nb-NO" sz="2800" b="1" dirty="0">
              <a:solidFill>
                <a:srgbClr val="0070C0"/>
              </a:solidFill>
            </a:endParaRPr>
          </a:p>
          <a:p>
            <a:r>
              <a:rPr lang="nn-NO" altLang="nb-NO" dirty="0">
                <a:latin typeface="Ebrima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Senter, sentrumsutstrekning og senteromland må avklarast i samband med arealplanen. </a:t>
            </a:r>
          </a:p>
          <a:p>
            <a:endParaRPr lang="nn-NO" altLang="nb-NO" sz="2800" b="1" dirty="0">
              <a:solidFill>
                <a:srgbClr val="0070C0"/>
              </a:solidFill>
            </a:endParaRPr>
          </a:p>
        </p:txBody>
      </p:sp>
      <p:pic>
        <p:nvPicPr>
          <p:cNvPr id="7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C7795218-C91A-4335-8A1D-0F9257F307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869" y="444500"/>
            <a:ext cx="7264226" cy="511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70E2C1BD-CAAD-2ED9-F641-E4E8550901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060" y="5939624"/>
            <a:ext cx="1221243" cy="7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3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Bilde 14">
            <a:extLst>
              <a:ext uri="{FF2B5EF4-FFF2-40B4-BE49-F238E27FC236}">
                <a16:creationId xmlns:a16="http://schemas.microsoft.com/office/drawing/2014/main" id="{61F7DE11-ABBE-456D-AF5E-8F64E4D8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484A6A5-B313-4CE0-B50D-998D39E0A60B}"/>
              </a:ext>
            </a:extLst>
          </p:cNvPr>
          <p:cNvSpPr txBox="1"/>
          <p:nvPr/>
        </p:nvSpPr>
        <p:spPr>
          <a:xfrm>
            <a:off x="900205" y="736916"/>
            <a:ext cx="9391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i="1" dirty="0"/>
              <a:t>Mange eldre bur i lite egna bustadar</a:t>
            </a:r>
            <a:br>
              <a:rPr lang="nn-NO" sz="2400" dirty="0"/>
            </a:br>
            <a:r>
              <a:rPr lang="nn-NO" sz="2400" dirty="0"/>
              <a:t>-</a:t>
            </a:r>
            <a:r>
              <a:rPr lang="nn-NO" sz="2400" dirty="0" err="1"/>
              <a:t>Bustadpreferanseundersøkelsen</a:t>
            </a:r>
            <a:r>
              <a:rPr lang="nn-NO" sz="2400" dirty="0"/>
              <a:t> for </a:t>
            </a:r>
            <a:r>
              <a:rPr lang="nn-NO" sz="2400" dirty="0" err="1"/>
              <a:t>bergensregionen</a:t>
            </a:r>
            <a:r>
              <a:rPr lang="nn-NO" sz="2400" dirty="0"/>
              <a:t> (2019). </a:t>
            </a:r>
            <a:endParaRPr lang="nn-NO" sz="2400" b="1" dirty="0">
              <a:solidFill>
                <a:srgbClr val="0070C0"/>
              </a:solidFill>
            </a:endParaRPr>
          </a:p>
        </p:txBody>
      </p:sp>
      <p:pic>
        <p:nvPicPr>
          <p:cNvPr id="3" name="Plassholder for innhold 12" descr="Et bilde som inneholder bord&#10;&#10;Automatisk generert beskrivelse">
            <a:extLst>
              <a:ext uri="{FF2B5EF4-FFF2-40B4-BE49-F238E27FC236}">
                <a16:creationId xmlns:a16="http://schemas.microsoft.com/office/drawing/2014/main" id="{8A05B063-A65F-2AFB-9F87-5BE1F9CD8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5" y="1764287"/>
            <a:ext cx="10335126" cy="379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855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DC759695-AC66-49EF-A8A1-C1828C861DA9}"/>
              </a:ext>
            </a:extLst>
          </p:cNvPr>
          <p:cNvCxnSpPr>
            <a:cxnSpLocks/>
          </p:cNvCxnSpPr>
          <p:nvPr/>
        </p:nvCxnSpPr>
        <p:spPr>
          <a:xfrm>
            <a:off x="588096" y="5838813"/>
            <a:ext cx="1132060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7F20F906-677A-4DC1-BA8C-8E7FA64A67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831" y="6029146"/>
            <a:ext cx="914690" cy="56949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808D26E-A317-4BB4-BE3B-B7C7E79074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78" y="369941"/>
            <a:ext cx="7463949" cy="493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Offentlige boliger i Hong Kong">
            <a:extLst>
              <a:ext uri="{FF2B5EF4-FFF2-40B4-BE49-F238E27FC236}">
                <a16:creationId xmlns:a16="http://schemas.microsoft.com/office/drawing/2014/main" id="{119F7B43-ED86-7AA2-AA2F-0C5E1B3D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911" y="3016589"/>
            <a:ext cx="3632609" cy="272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264E4BC-C047-4D66-3463-D19215CD1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911" y="369941"/>
            <a:ext cx="300037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26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Bilde 14">
            <a:extLst>
              <a:ext uri="{FF2B5EF4-FFF2-40B4-BE49-F238E27FC236}">
                <a16:creationId xmlns:a16="http://schemas.microsoft.com/office/drawing/2014/main" id="{FBEE20F4-90F6-4056-B967-52E1AED5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ktangel 2">
            <a:extLst>
              <a:ext uri="{FF2B5EF4-FFF2-40B4-BE49-F238E27FC236}">
                <a16:creationId xmlns:a16="http://schemas.microsoft.com/office/drawing/2014/main" id="{C4B0AFE4-3991-410D-A974-DB0315E9C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18" y="428723"/>
            <a:ext cx="99664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4400" b="1" dirty="0">
                <a:solidFill>
                  <a:srgbClr val="0070C0"/>
                </a:solidFill>
                <a:cs typeface="Calibri" panose="020F0502020204030204" pitchFamily="34" charset="0"/>
              </a:rPr>
              <a:t>Kven er </a:t>
            </a:r>
            <a:r>
              <a:rPr lang="nb-NO" altLang="nb-NO" sz="4400" b="1" dirty="0" err="1">
                <a:solidFill>
                  <a:srgbClr val="0070C0"/>
                </a:solidFill>
                <a:cs typeface="Calibri" panose="020F0502020204030204" pitchFamily="34" charset="0"/>
              </a:rPr>
              <a:t>eg</a:t>
            </a:r>
            <a:r>
              <a:rPr lang="nb-NO" altLang="nb-NO" sz="4400" b="1" dirty="0">
                <a:solidFill>
                  <a:srgbClr val="0070C0"/>
                </a:solidFill>
                <a:cs typeface="Calibri" panose="020F0502020204030204" pitchFamily="34" charset="0"/>
              </a:rPr>
              <a:t>?</a:t>
            </a:r>
            <a:endParaRPr lang="nb-NO" altLang="nb-NO" sz="18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331CAC8-CFC3-4EC9-8E4F-333EA09FF869}"/>
              </a:ext>
            </a:extLst>
          </p:cNvPr>
          <p:cNvSpPr txBox="1"/>
          <p:nvPr/>
        </p:nvSpPr>
        <p:spPr>
          <a:xfrm>
            <a:off x="665018" y="1474619"/>
            <a:ext cx="564972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000" dirty="0"/>
              <a:t>Oppvaksen i Øystese, Hardanger</a:t>
            </a:r>
          </a:p>
          <a:p>
            <a:r>
              <a:rPr lang="nn-NO" sz="2000" dirty="0"/>
              <a:t>Sydame</a:t>
            </a:r>
          </a:p>
          <a:p>
            <a:r>
              <a:rPr lang="nn-NO" sz="2000" dirty="0"/>
              <a:t>Teknisk teiknar</a:t>
            </a:r>
          </a:p>
          <a:p>
            <a:r>
              <a:rPr lang="nn-NO" sz="2000" dirty="0"/>
              <a:t>Ingeniør</a:t>
            </a:r>
          </a:p>
          <a:p>
            <a:r>
              <a:rPr lang="nn-NO" sz="2000" dirty="0"/>
              <a:t>Samfunnsvitar</a:t>
            </a:r>
          </a:p>
          <a:p>
            <a:r>
              <a:rPr lang="nn-NO" sz="2000" dirty="0"/>
              <a:t>Seniorrådgivar i Husbanken</a:t>
            </a:r>
          </a:p>
          <a:p>
            <a:r>
              <a:rPr lang="nn-NO" sz="2000" dirty="0"/>
              <a:t>Kommunalsjef Os kommune</a:t>
            </a:r>
          </a:p>
          <a:p>
            <a:r>
              <a:rPr lang="nn-NO" sz="2000" dirty="0"/>
              <a:t>Konsulent ABO Plan &amp; Arkitektur AS</a:t>
            </a:r>
          </a:p>
          <a:p>
            <a:endParaRPr lang="nn-NO" sz="2000" dirty="0"/>
          </a:p>
          <a:p>
            <a:r>
              <a:rPr lang="nn-NO" sz="2000" i="1" dirty="0"/>
              <a:t>(mellom anna engasjement for KS </a:t>
            </a:r>
            <a:r>
              <a:rPr lang="nn-NO" sz="2000" i="1" dirty="0" err="1"/>
              <a:t>ifm</a:t>
            </a:r>
            <a:r>
              <a:rPr lang="nn-NO" sz="2000" i="1" dirty="0"/>
              <a:t> deira kommunenettverk for universell utforming)</a:t>
            </a:r>
          </a:p>
          <a:p>
            <a:r>
              <a:rPr lang="nn-NO" sz="2800" dirty="0"/>
              <a:t>…</a:t>
            </a:r>
          </a:p>
        </p:txBody>
      </p:sp>
      <p:pic>
        <p:nvPicPr>
          <p:cNvPr id="4" name="Bilde 3" descr="Et bilde som inneholder utendørs, sitter, kvinne, holder&#10;&#10;Automatisk generert beskrivelse">
            <a:extLst>
              <a:ext uri="{FF2B5EF4-FFF2-40B4-BE49-F238E27FC236}">
                <a16:creationId xmlns:a16="http://schemas.microsoft.com/office/drawing/2014/main" id="{69517A75-C3B6-4162-979E-6958A88CDF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52"/>
          <a:stretch/>
        </p:blipFill>
        <p:spPr>
          <a:xfrm>
            <a:off x="6443830" y="620011"/>
            <a:ext cx="3732904" cy="503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67D28ED1-95C0-4D7F-B3DE-975919B410E2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91" name="Bilde 14">
            <a:extLst>
              <a:ext uri="{FF2B5EF4-FFF2-40B4-BE49-F238E27FC236}">
                <a16:creationId xmlns:a16="http://schemas.microsoft.com/office/drawing/2014/main" id="{A2737023-C238-4540-BB54-AB841403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8716" y="6034678"/>
            <a:ext cx="1068309" cy="66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2C03D53-F8A1-401B-B97B-B33F5B44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37" y="214336"/>
            <a:ext cx="6094206" cy="6304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B6A620E-66BD-4FD5-AD03-41CEB8662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616" y="3186085"/>
            <a:ext cx="3483571" cy="329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4630E7C-DDFD-F003-EEDA-2DC3BCF974D3}"/>
              </a:ext>
            </a:extLst>
          </p:cNvPr>
          <p:cNvSpPr txBox="1"/>
          <p:nvPr/>
        </p:nvSpPr>
        <p:spPr>
          <a:xfrm>
            <a:off x="8956074" y="2795810"/>
            <a:ext cx="251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 err="1"/>
              <a:t>Queensview</a:t>
            </a:r>
            <a:r>
              <a:rPr lang="nn-NO" sz="1200" dirty="0"/>
              <a:t>, </a:t>
            </a:r>
            <a:r>
              <a:rPr lang="nn-NO" sz="1200" dirty="0" err="1"/>
              <a:t>Seacroft</a:t>
            </a:r>
            <a:r>
              <a:rPr lang="nn-NO" sz="1200" dirty="0"/>
              <a:t>, Leeds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6DE2E34-AE05-1D65-E129-ED443700262E}"/>
              </a:ext>
            </a:extLst>
          </p:cNvPr>
          <p:cNvSpPr txBox="1"/>
          <p:nvPr/>
        </p:nvSpPr>
        <p:spPr>
          <a:xfrm>
            <a:off x="10243582" y="5277219"/>
            <a:ext cx="15134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200" dirty="0"/>
              <a:t>Oshaugen, Osøyro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E7A4CFC-1E2D-54DC-C5E6-381DF1CA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16" y="214336"/>
            <a:ext cx="5128409" cy="289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E07DD0B-9BC6-4B55-201C-D3056DC38B75}"/>
              </a:ext>
            </a:extLst>
          </p:cNvPr>
          <p:cNvSpPr txBox="1"/>
          <p:nvPr/>
        </p:nvSpPr>
        <p:spPr>
          <a:xfrm>
            <a:off x="10112187" y="3125404"/>
            <a:ext cx="609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200" dirty="0"/>
              <a:t>Klosterøya, Skien</a:t>
            </a:r>
          </a:p>
          <a:p>
            <a:endParaRPr lang="nn-NO" sz="1200" dirty="0"/>
          </a:p>
        </p:txBody>
      </p:sp>
    </p:spTree>
    <p:extLst>
      <p:ext uri="{BB962C8B-B14F-4D97-AF65-F5344CB8AC3E}">
        <p14:creationId xmlns:p14="http://schemas.microsoft.com/office/powerpoint/2010/main" val="806312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B6EC8435-8D7B-4DB9-993D-3A3C1EB65785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0A338C6-C133-A730-69C7-3DC03D1B13E6}"/>
              </a:ext>
            </a:extLst>
          </p:cNvPr>
          <p:cNvSpPr txBox="1"/>
          <p:nvPr/>
        </p:nvSpPr>
        <p:spPr>
          <a:xfrm>
            <a:off x="1354992" y="337619"/>
            <a:ext cx="379614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nn-NO" sz="3200" b="1" dirty="0">
              <a:solidFill>
                <a:srgbClr val="0070C0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8F831FD-4DBF-1D64-884C-34022BA7A438}"/>
              </a:ext>
            </a:extLst>
          </p:cNvPr>
          <p:cNvSpPr txBox="1"/>
          <p:nvPr/>
        </p:nvSpPr>
        <p:spPr>
          <a:xfrm>
            <a:off x="619703" y="1479301"/>
            <a:ext cx="5365461" cy="32008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n-NO" sz="3200" b="1" dirty="0">
                <a:solidFill>
                  <a:srgbClr val="0070C0"/>
                </a:solidFill>
              </a:rPr>
              <a:t>Praksisfeltet må løyse behova – og behova er ulike</a:t>
            </a:r>
          </a:p>
          <a:p>
            <a:endParaRPr lang="nn-NO" sz="3200" b="1" dirty="0">
              <a:solidFill>
                <a:srgbClr val="0070C0"/>
              </a:solidFill>
            </a:endParaRPr>
          </a:p>
          <a:p>
            <a:endParaRPr lang="nn-NO" sz="3200" b="1" dirty="0">
              <a:solidFill>
                <a:srgbClr val="0070C0"/>
              </a:solidFill>
            </a:endParaRPr>
          </a:p>
          <a:p>
            <a:endParaRPr lang="nn-NO" sz="3200" b="1" dirty="0">
              <a:solidFill>
                <a:srgbClr val="0070C0"/>
              </a:solidFill>
            </a:endParaRPr>
          </a:p>
          <a:p>
            <a:r>
              <a:rPr lang="nn-NO" sz="1400" dirty="0">
                <a:solidFill>
                  <a:srgbClr val="0070C0"/>
                </a:solidFill>
                <a:hlinkClick r:id="rId3"/>
              </a:rPr>
              <a:t>https://www.ks.no/contentassets/b3b7ed461beb434f8615c0c92a5a1f1e/BoligForLivet.pdf</a:t>
            </a:r>
            <a:endParaRPr lang="nn-NO" sz="1400" dirty="0">
              <a:solidFill>
                <a:srgbClr val="0070C0"/>
              </a:solidFill>
            </a:endParaRPr>
          </a:p>
          <a:p>
            <a:endParaRPr lang="nn-NO" sz="1400" dirty="0">
              <a:solidFill>
                <a:srgbClr val="0070C0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1F0A422-EA17-6CA2-37E1-E617BB0A6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" b="548"/>
          <a:stretch/>
        </p:blipFill>
        <p:spPr>
          <a:xfrm>
            <a:off x="6363308" y="360218"/>
            <a:ext cx="4609492" cy="589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387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C9A039A7-8E7D-4CAB-9FBA-09CFCBCE8DBF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771" name="Bilde 14">
            <a:extLst>
              <a:ext uri="{FF2B5EF4-FFF2-40B4-BE49-F238E27FC236}">
                <a16:creationId xmlns:a16="http://schemas.microsoft.com/office/drawing/2014/main" id="{EDA9A91A-FD40-4924-AC43-9F096AAA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ktangel 2">
            <a:extLst>
              <a:ext uri="{FF2B5EF4-FFF2-40B4-BE49-F238E27FC236}">
                <a16:creationId xmlns:a16="http://schemas.microsoft.com/office/drawing/2014/main" id="{85981C5C-2D28-4CF1-9A88-C56CF753E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1868488"/>
            <a:ext cx="8915400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nb-NO" altLang="nb-NO" sz="3600" b="1" dirty="0">
                <a:solidFill>
                  <a:srgbClr val="0070C0"/>
                </a:solidFill>
                <a:cs typeface="Calibri" panose="020F0502020204030204" pitchFamily="34" charset="0"/>
              </a:rPr>
              <a:t>Kva kan vi så </a:t>
            </a:r>
            <a:r>
              <a:rPr lang="nb-NO" altLang="nb-NO" sz="3600" b="1" dirty="0" err="1">
                <a:solidFill>
                  <a:srgbClr val="0070C0"/>
                </a:solidFill>
                <a:cs typeface="Calibri" panose="020F0502020204030204" pitchFamily="34" charset="0"/>
              </a:rPr>
              <a:t>gjere</a:t>
            </a:r>
            <a:r>
              <a:rPr lang="nb-NO" altLang="nb-NO" sz="3600" b="1" dirty="0">
                <a:solidFill>
                  <a:srgbClr val="0070C0"/>
                </a:solidFill>
                <a:cs typeface="Calibri" panose="020F0502020204030204" pitchFamily="34" charset="0"/>
              </a:rPr>
              <a:t>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nb-NO" altLang="nb-NO" sz="44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3045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8240AAC5-12F8-4F0F-AC4A-3D0D53C727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060" y="5939624"/>
            <a:ext cx="1221243" cy="76036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647EB096-D516-411D-8878-A2CDD63EC2A0}"/>
              </a:ext>
            </a:extLst>
          </p:cNvPr>
          <p:cNvSpPr txBox="1"/>
          <p:nvPr/>
        </p:nvSpPr>
        <p:spPr>
          <a:xfrm>
            <a:off x="732430" y="639441"/>
            <a:ext cx="454010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b="1" dirty="0">
                <a:solidFill>
                  <a:srgbClr val="0070C0"/>
                </a:solidFill>
              </a:rPr>
              <a:t>Kva kan kommunen gjere:</a:t>
            </a:r>
          </a:p>
          <a:p>
            <a:endParaRPr lang="nn-NO" sz="2400" b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nn-NO" sz="2800" b="1" dirty="0">
                <a:solidFill>
                  <a:schemeClr val="accent1">
                    <a:lumMod val="75000"/>
                  </a:schemeClr>
                </a:solidFill>
              </a:rPr>
              <a:t>Ha oppdatert planverk</a:t>
            </a:r>
            <a:endParaRPr lang="nn-NO" sz="2800" b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nn-NO" sz="2400" b="1" dirty="0">
                <a:solidFill>
                  <a:srgbClr val="0070C0"/>
                </a:solidFill>
              </a:rPr>
              <a:t>Peike ut ei retning</a:t>
            </a:r>
          </a:p>
          <a:p>
            <a:pPr>
              <a:spcBef>
                <a:spcPts val="600"/>
              </a:spcBef>
            </a:pPr>
            <a:r>
              <a:rPr lang="nn-NO" sz="2400" b="1" dirty="0">
                <a:solidFill>
                  <a:srgbClr val="0070C0"/>
                </a:solidFill>
              </a:rPr>
              <a:t>Legge til rette for gode prosessar</a:t>
            </a:r>
          </a:p>
          <a:p>
            <a:pPr>
              <a:spcBef>
                <a:spcPts val="600"/>
              </a:spcBef>
            </a:pPr>
            <a:r>
              <a:rPr lang="nn-NO" sz="2400" b="1" dirty="0">
                <a:solidFill>
                  <a:srgbClr val="0070C0"/>
                </a:solidFill>
              </a:rPr>
              <a:t>Leite etter løysingar</a:t>
            </a:r>
          </a:p>
          <a:p>
            <a:pPr>
              <a:spcBef>
                <a:spcPts val="600"/>
              </a:spcBef>
            </a:pPr>
            <a:endParaRPr lang="nn-NO" sz="2400" b="1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endParaRPr lang="nn-NO" sz="2400" b="1" dirty="0">
              <a:solidFill>
                <a:srgbClr val="0070C0"/>
              </a:solidFill>
            </a:endParaRPr>
          </a:p>
          <a:p>
            <a:endParaRPr lang="nn-NO" sz="2000" dirty="0"/>
          </a:p>
        </p:txBody>
      </p:sp>
      <p:pic>
        <p:nvPicPr>
          <p:cNvPr id="5" name="Bilde 4" descr="Et bilde som inneholder person, innendørs, personer&#10;&#10;Automatisk generert beskrivelse">
            <a:extLst>
              <a:ext uri="{FF2B5EF4-FFF2-40B4-BE49-F238E27FC236}">
                <a16:creationId xmlns:a16="http://schemas.microsoft.com/office/drawing/2014/main" id="{FC37E53B-41AD-C711-C634-AD97ED257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85" y="639441"/>
            <a:ext cx="3381548" cy="450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AA341AF-5E63-1CA7-2F8C-827CA7554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696" y="639440"/>
            <a:ext cx="2395263" cy="450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375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ktangel 2">
            <a:extLst>
              <a:ext uri="{FF2B5EF4-FFF2-40B4-BE49-F238E27FC236}">
                <a16:creationId xmlns:a16="http://schemas.microsoft.com/office/drawing/2014/main" id="{CCBD3B6E-44BE-4718-AB85-0F429F74F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757319"/>
            <a:ext cx="9896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4000" b="1" dirty="0">
                <a:solidFill>
                  <a:srgbClr val="0070C0"/>
                </a:solidFill>
                <a:cs typeface="Calibri" panose="020F0502020204030204" pitchFamily="34" charset="0"/>
              </a:rPr>
              <a:t>Samfunnsplanen</a:t>
            </a:r>
            <a:r>
              <a:rPr lang="nb-NO" altLang="nb-NO" sz="3600" dirty="0">
                <a:cs typeface="Calibri" panose="020F0502020204030204" pitchFamily="34" charset="0"/>
              </a:rPr>
              <a:t> – </a:t>
            </a:r>
            <a:r>
              <a:rPr lang="nb-NO" altLang="nb-NO" sz="3600" dirty="0" err="1">
                <a:cs typeface="Calibri" panose="020F0502020204030204" pitchFamily="34" charset="0"/>
              </a:rPr>
              <a:t>sikrar</a:t>
            </a:r>
            <a:r>
              <a:rPr lang="nb-NO" altLang="nb-NO" sz="3600" dirty="0">
                <a:cs typeface="Calibri" panose="020F0502020204030204" pitchFamily="34" charset="0"/>
              </a:rPr>
              <a:t> forankring, viser retning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4000" b="1" dirty="0">
                <a:solidFill>
                  <a:srgbClr val="0070C0"/>
                </a:solidFill>
              </a:rPr>
              <a:t>Arealplanen</a:t>
            </a:r>
            <a:r>
              <a:rPr lang="nb-NO" altLang="nb-NO" sz="3600" dirty="0"/>
              <a:t> – </a:t>
            </a:r>
            <a:r>
              <a:rPr lang="nb-NO" altLang="nb-NO" sz="3600" dirty="0" err="1"/>
              <a:t>sikrar</a:t>
            </a:r>
            <a:r>
              <a:rPr lang="nb-NO" altLang="nb-NO" sz="3600" dirty="0"/>
              <a:t> areal, «verktøykassen»</a:t>
            </a:r>
          </a:p>
        </p:txBody>
      </p:sp>
      <p:pic>
        <p:nvPicPr>
          <p:cNvPr id="44036" name="Bilde 14">
            <a:extLst>
              <a:ext uri="{FF2B5EF4-FFF2-40B4-BE49-F238E27FC236}">
                <a16:creationId xmlns:a16="http://schemas.microsoft.com/office/drawing/2014/main" id="{D5136222-D2C7-4D86-B51D-C9D0DCA1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7063" y="5938838"/>
            <a:ext cx="96996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Verktøykasse i tre | Furu. 24 x 10,6 x 18,5 cm. | Søstrene Grene">
            <a:extLst>
              <a:ext uri="{FF2B5EF4-FFF2-40B4-BE49-F238E27FC236}">
                <a16:creationId xmlns:a16="http://schemas.microsoft.com/office/drawing/2014/main" id="{7F0EED49-4854-088A-E4C6-2FAC6DC11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332" y="2724802"/>
            <a:ext cx="2087141" cy="269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rktøykasse i tre - Verktøykasse barn - Le Toy Van - Frakt kun 59,-">
            <a:extLst>
              <a:ext uri="{FF2B5EF4-FFF2-40B4-BE49-F238E27FC236}">
                <a16:creationId xmlns:a16="http://schemas.microsoft.com/office/drawing/2014/main" id="{CE870875-3DF0-720C-6B32-4E9FE854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928" y="2702086"/>
            <a:ext cx="2629262" cy="26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ktøysett basepack-el bahco 35 deler verktøykasse - ver...">
            <a:extLst>
              <a:ext uri="{FF2B5EF4-FFF2-40B4-BE49-F238E27FC236}">
                <a16:creationId xmlns:a16="http://schemas.microsoft.com/office/drawing/2014/main" id="{3EA6C4B2-A9AE-28A2-3FB2-CF108981D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1231" y="2792366"/>
            <a:ext cx="3619400" cy="253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781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Bilde 14">
            <a:extLst>
              <a:ext uri="{FF2B5EF4-FFF2-40B4-BE49-F238E27FC236}">
                <a16:creationId xmlns:a16="http://schemas.microsoft.com/office/drawing/2014/main" id="{EDA9A91A-FD40-4924-AC43-9F096AAA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9F2F4BD-E705-825B-C661-C7ACC8096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18" y="322729"/>
            <a:ext cx="9058033" cy="574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D4AE27E-3449-B982-44D6-9F61598446A1}"/>
              </a:ext>
            </a:extLst>
          </p:cNvPr>
          <p:cNvSpPr txBox="1"/>
          <p:nvPr/>
        </p:nvSpPr>
        <p:spPr>
          <a:xfrm>
            <a:off x="9792149" y="1451846"/>
            <a:ext cx="17716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>
                <a:hlinkClick r:id="rId5"/>
              </a:rPr>
              <a:t>https://pub.framsikt.net/plan/stord1/plan-28d811a2-111f-4c4d-9816-80844abb2f21-18955/#/</a:t>
            </a:r>
            <a:endParaRPr lang="nn-NO" dirty="0"/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193719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Bilde 14">
            <a:extLst>
              <a:ext uri="{FF2B5EF4-FFF2-40B4-BE49-F238E27FC236}">
                <a16:creationId xmlns:a16="http://schemas.microsoft.com/office/drawing/2014/main" id="{96CAD99E-C20D-4C07-BCB9-DACC9290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6A482E5-C709-4910-B91B-D73D1044F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41810" cy="685799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E666C15-71B7-4DB0-9170-B9366E9E19B2}"/>
              </a:ext>
            </a:extLst>
          </p:cNvPr>
          <p:cNvSpPr txBox="1"/>
          <p:nvPr/>
        </p:nvSpPr>
        <p:spPr>
          <a:xfrm>
            <a:off x="10208172" y="811923"/>
            <a:ext cx="1891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Raudt – offentleg</a:t>
            </a:r>
          </a:p>
          <a:p>
            <a:r>
              <a:rPr lang="nn-NO" dirty="0"/>
              <a:t>Gult – bustad</a:t>
            </a:r>
          </a:p>
          <a:p>
            <a:r>
              <a:rPr lang="nn-NO" dirty="0"/>
              <a:t>Blått – næring</a:t>
            </a:r>
          </a:p>
          <a:p>
            <a:r>
              <a:rPr lang="nn-NO" dirty="0"/>
              <a:t>Brunt – sentrum</a:t>
            </a:r>
          </a:p>
          <a:p>
            <a:r>
              <a:rPr lang="nn-NO" dirty="0"/>
              <a:t>Grønt -  friområde</a:t>
            </a:r>
          </a:p>
          <a:p>
            <a:r>
              <a:rPr lang="nn-NO" dirty="0"/>
              <a:t>Lysegult - LNF</a:t>
            </a:r>
          </a:p>
        </p:txBody>
      </p:sp>
    </p:spTree>
    <p:extLst>
      <p:ext uri="{BB962C8B-B14F-4D97-AF65-F5344CB8AC3E}">
        <p14:creationId xmlns:p14="http://schemas.microsoft.com/office/powerpoint/2010/main" val="48471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Bilde 14">
            <a:extLst>
              <a:ext uri="{FF2B5EF4-FFF2-40B4-BE49-F238E27FC236}">
                <a16:creationId xmlns:a16="http://schemas.microsoft.com/office/drawing/2014/main" id="{6A8AA475-6AED-422B-B5DC-D2E941837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kstSylinder 3">
            <a:extLst>
              <a:ext uri="{FF2B5EF4-FFF2-40B4-BE49-F238E27FC236}">
                <a16:creationId xmlns:a16="http://schemas.microsoft.com/office/drawing/2014/main" id="{D6BB6B7C-2ED6-42EE-A5BB-DE6D46F25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53" y="4493253"/>
            <a:ext cx="840826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2000" dirty="0"/>
              <a:t>Karin Høyland: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2000" dirty="0"/>
              <a:t>«Å bo godt som gammel, er ikke bare å gå trygt </a:t>
            </a:r>
            <a:r>
              <a:rPr lang="nb-NO" altLang="nb-NO" sz="2000" dirty="0" err="1"/>
              <a:t>trygt</a:t>
            </a:r>
            <a:r>
              <a:rPr lang="nb-NO" altLang="nb-NO" sz="2000" dirty="0"/>
              <a:t> fra kjøkkenet til badet»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A4BC84B-7764-4B91-A830-FC508F517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552" y="1117945"/>
            <a:ext cx="4616231" cy="31880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E2A284C-5A26-4BE0-80C8-A72098D2954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9031" y="1115983"/>
            <a:ext cx="5021317" cy="319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Multiplikasjonstegn 1">
            <a:extLst>
              <a:ext uri="{FF2B5EF4-FFF2-40B4-BE49-F238E27FC236}">
                <a16:creationId xmlns:a16="http://schemas.microsoft.com/office/drawing/2014/main" id="{87CB7305-5A38-4193-AF0F-26E135810166}"/>
              </a:ext>
            </a:extLst>
          </p:cNvPr>
          <p:cNvSpPr/>
          <p:nvPr/>
        </p:nvSpPr>
        <p:spPr>
          <a:xfrm>
            <a:off x="3991365" y="192134"/>
            <a:ext cx="3768835" cy="28856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250ED81-F670-4C5A-A689-9F033DE9809E}"/>
              </a:ext>
            </a:extLst>
          </p:cNvPr>
          <p:cNvSpPr txBox="1"/>
          <p:nvPr/>
        </p:nvSpPr>
        <p:spPr>
          <a:xfrm>
            <a:off x="93133" y="4343399"/>
            <a:ext cx="24553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dirty="0"/>
              <a:t>Foto: Karin Høyland</a:t>
            </a:r>
          </a:p>
        </p:txBody>
      </p:sp>
    </p:spTree>
    <p:extLst>
      <p:ext uri="{BB962C8B-B14F-4D97-AF65-F5344CB8AC3E}">
        <p14:creationId xmlns:p14="http://schemas.microsoft.com/office/powerpoint/2010/main" val="36706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14FC54FA-5F98-4DB2-98E3-F34208B3CCEF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867" name="Bilde 14">
            <a:extLst>
              <a:ext uri="{FF2B5EF4-FFF2-40B4-BE49-F238E27FC236}">
                <a16:creationId xmlns:a16="http://schemas.microsoft.com/office/drawing/2014/main" id="{FEC8EDAB-EBC5-4187-A6DE-AB36B42E7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25" y="6056768"/>
            <a:ext cx="1032800" cy="64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9523CF6-610A-4D95-8EFF-CBBAF3BBF59F}"/>
              </a:ext>
            </a:extLst>
          </p:cNvPr>
          <p:cNvSpPr txBox="1"/>
          <p:nvPr/>
        </p:nvSpPr>
        <p:spPr>
          <a:xfrm>
            <a:off x="450726" y="555146"/>
            <a:ext cx="870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n-NO" sz="2400" b="1" dirty="0">
                <a:solidFill>
                  <a:srgbClr val="0070C0"/>
                </a:solidFill>
              </a:rPr>
              <a:t>Bygg  bustader og buområde som folk kan bu lenge – og godt  i!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F4DF4BE-EE01-422B-AA8C-1D8F613ED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575" y="2158102"/>
            <a:ext cx="5392450" cy="289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 descr="Et bilde som inneholder bygning, veranda, vindu, dør&#10;&#10;Automatisk generert beskrivelse">
            <a:extLst>
              <a:ext uri="{FF2B5EF4-FFF2-40B4-BE49-F238E27FC236}">
                <a16:creationId xmlns:a16="http://schemas.microsoft.com/office/drawing/2014/main" id="{E02C19EA-7938-9CFE-EE02-B3289DE05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5" y="1171573"/>
            <a:ext cx="5806657" cy="388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499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Bilde 14">
            <a:extLst>
              <a:ext uri="{FF2B5EF4-FFF2-40B4-BE49-F238E27FC236}">
                <a16:creationId xmlns:a16="http://schemas.microsoft.com/office/drawing/2014/main" id="{151A788C-3827-4F73-808C-3D964E613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B4DA5DB-E858-41B8-9678-EB5711CEC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281140"/>
            <a:ext cx="5660519" cy="629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83519E8-DC9B-4A07-B2A6-F09ADA618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236" y="300539"/>
            <a:ext cx="4256813" cy="4495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2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Bilde 14">
            <a:extLst>
              <a:ext uri="{FF2B5EF4-FFF2-40B4-BE49-F238E27FC236}">
                <a16:creationId xmlns:a16="http://schemas.microsoft.com/office/drawing/2014/main" id="{61F7DE11-ABBE-456D-AF5E-8F64E4D8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484A6A5-B313-4CE0-B50D-998D39E0A60B}"/>
              </a:ext>
            </a:extLst>
          </p:cNvPr>
          <p:cNvSpPr txBox="1"/>
          <p:nvPr/>
        </p:nvSpPr>
        <p:spPr>
          <a:xfrm>
            <a:off x="1546089" y="1345194"/>
            <a:ext cx="9391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b="1" dirty="0">
                <a:solidFill>
                  <a:srgbClr val="0070C0"/>
                </a:solidFill>
              </a:rPr>
              <a:t>Kvifor er det viktig for kommunen kva type bustader vi byggjer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7DAD83E-04A9-F1A2-63FA-CB96AB241304}"/>
              </a:ext>
            </a:extLst>
          </p:cNvPr>
          <p:cNvSpPr txBox="1"/>
          <p:nvPr/>
        </p:nvSpPr>
        <p:spPr>
          <a:xfrm>
            <a:off x="1546090" y="2905246"/>
            <a:ext cx="939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dirty="0"/>
              <a:t>Fordi dei har ikkje råd til å la vere..</a:t>
            </a:r>
          </a:p>
        </p:txBody>
      </p:sp>
    </p:spTree>
    <p:extLst>
      <p:ext uri="{BB962C8B-B14F-4D97-AF65-F5344CB8AC3E}">
        <p14:creationId xmlns:p14="http://schemas.microsoft.com/office/powerpoint/2010/main" val="17683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7DBDD49-4DE6-4A11-91E8-044313112DA2}"/>
              </a:ext>
            </a:extLst>
          </p:cNvPr>
          <p:cNvSpPr/>
          <p:nvPr/>
        </p:nvSpPr>
        <p:spPr>
          <a:xfrm>
            <a:off x="1099771" y="1526573"/>
            <a:ext cx="9992457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endParaRPr lang="nb-NO" sz="2400" dirty="0"/>
          </a:p>
          <a:p>
            <a:pPr>
              <a:lnSpc>
                <a:spcPct val="114000"/>
              </a:lnSpc>
            </a:pPr>
            <a:endParaRPr lang="nb-NO" sz="2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5EAF7C3-52E6-4D36-B433-0EAAE1503F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935" y="5955742"/>
            <a:ext cx="1032586" cy="642903"/>
          </a:xfrm>
          <a:prstGeom prst="rect">
            <a:avLst/>
          </a:prstGeom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05AA429C-52CE-4AC4-B2D1-CE1A5B36CE4F}"/>
              </a:ext>
            </a:extLst>
          </p:cNvPr>
          <p:cNvCxnSpPr>
            <a:cxnSpLocks/>
          </p:cNvCxnSpPr>
          <p:nvPr/>
        </p:nvCxnSpPr>
        <p:spPr>
          <a:xfrm>
            <a:off x="588096" y="5838813"/>
            <a:ext cx="1132060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4ACF7C83-81B4-4399-9B57-FE694C9FC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2" r="49745"/>
          <a:stretch/>
        </p:blipFill>
        <p:spPr>
          <a:xfrm>
            <a:off x="509954" y="319071"/>
            <a:ext cx="3487012" cy="482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944AE6F-9938-40A6-8604-3BF3BDDDF76F}"/>
              </a:ext>
            </a:extLst>
          </p:cNvPr>
          <p:cNvSpPr txBox="1"/>
          <p:nvPr/>
        </p:nvSpPr>
        <p:spPr>
          <a:xfrm>
            <a:off x="8617314" y="5336677"/>
            <a:ext cx="61528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400" dirty="0">
                <a:hlinkClick r:id="rId5"/>
              </a:rPr>
              <a:t>En </a:t>
            </a:r>
            <a:r>
              <a:rPr lang="nn-NO" sz="1400" dirty="0" err="1">
                <a:hlinkClick r:id="rId5"/>
              </a:rPr>
              <a:t>bolig</a:t>
            </a:r>
            <a:r>
              <a:rPr lang="nn-NO" sz="1400" dirty="0">
                <a:hlinkClick r:id="rId5"/>
              </a:rPr>
              <a:t> for hele livet</a:t>
            </a:r>
            <a:endParaRPr lang="nn-NO" sz="14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FBA5A935-A131-48B1-9809-4F641B7290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13" t="3544" r="8867" b="7465"/>
          <a:stretch/>
        </p:blipFill>
        <p:spPr>
          <a:xfrm>
            <a:off x="8195031" y="319072"/>
            <a:ext cx="3727603" cy="482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6B5E1B2-07D7-4B36-A221-297F74603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745" y="319071"/>
            <a:ext cx="3618507" cy="4823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730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421E49DF-6369-4DC9-8F74-4D30AE312747}"/>
              </a:ext>
            </a:extLst>
          </p:cNvPr>
          <p:cNvCxnSpPr>
            <a:cxnSpLocks/>
          </p:cNvCxnSpPr>
          <p:nvPr/>
        </p:nvCxnSpPr>
        <p:spPr>
          <a:xfrm>
            <a:off x="435696" y="5686413"/>
            <a:ext cx="11320608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141B13-9E73-42BE-AC50-3AEB2803529F}"/>
              </a:ext>
            </a:extLst>
          </p:cNvPr>
          <p:cNvSpPr txBox="1"/>
          <p:nvPr/>
        </p:nvSpPr>
        <p:spPr>
          <a:xfrm>
            <a:off x="421699" y="388419"/>
            <a:ext cx="482855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 kan du og </a:t>
            </a:r>
            <a:r>
              <a:rPr lang="nb-NO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gjere</a:t>
            </a:r>
            <a:endParaRPr lang="nb-NO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Slutte å tru at kommunen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ordnar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alt 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cs typeface="Calibri" panose="020F0502020204030204" pitchFamily="34" charset="0"/>
              </a:rPr>
              <a:t>Bruke eigne </a:t>
            </a:r>
            <a:r>
              <a:rPr lang="nb-NO" sz="2800" dirty="0" err="1">
                <a:solidFill>
                  <a:srgbClr val="0070C0"/>
                </a:solidFill>
                <a:cs typeface="Calibri" panose="020F0502020204030204" pitchFamily="34" charset="0"/>
              </a:rPr>
              <a:t>pengar</a:t>
            </a:r>
            <a:r>
              <a:rPr lang="nb-NO" sz="2800" dirty="0">
                <a:solidFill>
                  <a:srgbClr val="0070C0"/>
                </a:solidFill>
                <a:cs typeface="Calibri" panose="020F0502020204030204" pitchFamily="34" charset="0"/>
              </a:rPr>
              <a:t> på fornuftige tiltak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Tenke i gjennom om det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mogleg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å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gjere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tiltak i eigen heim, eller om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må førebu flytting</a:t>
            </a:r>
            <a:endParaRPr lang="nb-NO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D4855DB4-EA07-49DE-ABE9-DB6E3CCBA16C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Gullsvane kran i kobber, gjør ditt bad mye stiligere! Nå på salg! | FINN.no">
            <a:extLst>
              <a:ext uri="{FF2B5EF4-FFF2-40B4-BE49-F238E27FC236}">
                <a16:creationId xmlns:a16="http://schemas.microsoft.com/office/drawing/2014/main" id="{11C0518D-0AE1-78E4-4AB0-4DE90FB5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733" y="117555"/>
            <a:ext cx="2678653" cy="267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niske søyler og overdådig luksus">
            <a:extLst>
              <a:ext uri="{FF2B5EF4-FFF2-40B4-BE49-F238E27FC236}">
                <a16:creationId xmlns:a16="http://schemas.microsoft.com/office/drawing/2014/main" id="{B8639314-9494-015D-7783-F29AA67D2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t godt bad forlenger livet? Slik kan foreldrene dine bo lenger hjemme">
            <a:extLst>
              <a:ext uri="{FF2B5EF4-FFF2-40B4-BE49-F238E27FC236}">
                <a16:creationId xmlns:a16="http://schemas.microsoft.com/office/drawing/2014/main" id="{E39C49AC-4C73-A879-7A74-A5D893B2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3996" y="513737"/>
            <a:ext cx="3643862" cy="20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763027A-F80A-1389-4EC2-DE4A039E2D9C}"/>
              </a:ext>
            </a:extLst>
          </p:cNvPr>
          <p:cNvSpPr txBox="1"/>
          <p:nvPr/>
        </p:nvSpPr>
        <p:spPr>
          <a:xfrm>
            <a:off x="11359950" y="273003"/>
            <a:ext cx="580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dirty="0"/>
              <a:t>VB.no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54F54BF-35F6-1913-AA73-CC846F5FBEB7}"/>
              </a:ext>
            </a:extLst>
          </p:cNvPr>
          <p:cNvSpPr txBox="1"/>
          <p:nvPr/>
        </p:nvSpPr>
        <p:spPr>
          <a:xfrm>
            <a:off x="8316665" y="157587"/>
            <a:ext cx="8405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dirty="0"/>
              <a:t>Finn.no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64D579-E559-D317-2F88-27F6E296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95" y="2616720"/>
            <a:ext cx="2981600" cy="397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Et bilde som inneholder utendørs, bakke, vei, stein&#10;&#10;Automatisk generert beskrivelse">
            <a:extLst>
              <a:ext uri="{FF2B5EF4-FFF2-40B4-BE49-F238E27FC236}">
                <a16:creationId xmlns:a16="http://schemas.microsoft.com/office/drawing/2014/main" id="{3B1A03D9-47B6-DB35-71C9-0868248623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29595" r="6468" b="10268"/>
          <a:stretch/>
        </p:blipFill>
        <p:spPr>
          <a:xfrm>
            <a:off x="5943600" y="2888388"/>
            <a:ext cx="2357911" cy="26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9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141B13-9E73-42BE-AC50-3AEB2803529F}"/>
              </a:ext>
            </a:extLst>
          </p:cNvPr>
          <p:cNvSpPr txBox="1"/>
          <p:nvPr/>
        </p:nvSpPr>
        <p:spPr>
          <a:xfrm>
            <a:off x="447447" y="314250"/>
            <a:ext cx="3966258" cy="592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 kan </a:t>
            </a:r>
            <a:r>
              <a:rPr lang="nb-NO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bustadutviklarane</a:t>
            </a:r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gjere</a:t>
            </a:r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nb-NO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samfunnsansvar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Fange opp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endringar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tilpasse produkta sine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 innovasjon/utvikling</a:t>
            </a:r>
          </a:p>
          <a:p>
            <a:pPr marL="742950" indent="-742950">
              <a:buFont typeface="+mj-lt"/>
              <a:buAutoNum type="arabicPeriod"/>
            </a:pPr>
            <a:endParaRPr lang="nb-NO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641DF64-63AE-4FBA-8094-E00576BF8A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87" y="5878251"/>
            <a:ext cx="1032586" cy="642903"/>
          </a:xfrm>
          <a:prstGeom prst="rect">
            <a:avLst/>
          </a:prstGeom>
        </p:spPr>
      </p:pic>
      <p:pic>
        <p:nvPicPr>
          <p:cNvPr id="2050" name="Picture 2" descr="Hva koster et nytt hus?">
            <a:extLst>
              <a:ext uri="{FF2B5EF4-FFF2-40B4-BE49-F238E27FC236}">
                <a16:creationId xmlns:a16="http://schemas.microsoft.com/office/drawing/2014/main" id="{F01BCAED-A92D-4021-AE30-5E3FE0B73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1" y="1646008"/>
            <a:ext cx="3230968" cy="180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undvågveien 78 hus på 128 m² fra 1950 - bolig.ai">
            <a:extLst>
              <a:ext uri="{FF2B5EF4-FFF2-40B4-BE49-F238E27FC236}">
                <a16:creationId xmlns:a16="http://schemas.microsoft.com/office/drawing/2014/main" id="{714FB5B0-F04C-4BC1-B218-C51C6D98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1" y="3615283"/>
            <a:ext cx="3230968" cy="215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BE9BD37-A3A6-47EA-AD00-ED21EEB1B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939" y="494852"/>
            <a:ext cx="3759770" cy="52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077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141B13-9E73-42BE-AC50-3AEB2803529F}"/>
              </a:ext>
            </a:extLst>
          </p:cNvPr>
          <p:cNvSpPr txBox="1"/>
          <p:nvPr/>
        </p:nvSpPr>
        <p:spPr>
          <a:xfrm>
            <a:off x="830527" y="1194828"/>
            <a:ext cx="498599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 kan overordna mynde </a:t>
            </a:r>
            <a:r>
              <a:rPr lang="nb-NO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gjere</a:t>
            </a:r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nb-NO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Gjere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konkrete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vurderingar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enkelte sakene</a:t>
            </a:r>
          </a:p>
          <a:p>
            <a:pPr marL="742950" indent="-742950"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Bruke vett og sunn fornuft!</a:t>
            </a:r>
            <a:endParaRPr lang="nb-NO" sz="28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endParaRPr lang="nb-NO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endParaRPr lang="nb-NO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641DF64-63AE-4FBA-8094-E00576BF8A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87" y="5878251"/>
            <a:ext cx="1032586" cy="642903"/>
          </a:xfrm>
          <a:prstGeom prst="rect">
            <a:avLst/>
          </a:prstGeom>
        </p:spPr>
      </p:pic>
      <p:pic>
        <p:nvPicPr>
          <p:cNvPr id="13" name="Bilde 12" descr="Et bilde som inneholder kart&#10;&#10;Automatisk generert beskrivelse">
            <a:extLst>
              <a:ext uri="{FF2B5EF4-FFF2-40B4-BE49-F238E27FC236}">
                <a16:creationId xmlns:a16="http://schemas.microsoft.com/office/drawing/2014/main" id="{0667EE07-B757-4D7E-B8C7-ECFFE5C00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194827"/>
            <a:ext cx="5721162" cy="433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E76B69E-9D15-4DD4-873E-4FC8832C5D15}"/>
              </a:ext>
            </a:extLst>
          </p:cNvPr>
          <p:cNvSpPr/>
          <p:nvPr/>
        </p:nvSpPr>
        <p:spPr>
          <a:xfrm rot="18118188">
            <a:off x="8233870" y="2991681"/>
            <a:ext cx="1140623" cy="11794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50749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421E49DF-6369-4DC9-8F74-4D30AE312747}"/>
              </a:ext>
            </a:extLst>
          </p:cNvPr>
          <p:cNvCxnSpPr>
            <a:cxnSpLocks/>
          </p:cNvCxnSpPr>
          <p:nvPr/>
        </p:nvCxnSpPr>
        <p:spPr>
          <a:xfrm>
            <a:off x="435696" y="5686413"/>
            <a:ext cx="11320608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141B13-9E73-42BE-AC50-3AEB2803529F}"/>
              </a:ext>
            </a:extLst>
          </p:cNvPr>
          <p:cNvSpPr txBox="1"/>
          <p:nvPr/>
        </p:nvSpPr>
        <p:spPr>
          <a:xfrm>
            <a:off x="434974" y="846698"/>
            <a:ext cx="503592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 kan boligbyggelaga </a:t>
            </a:r>
            <a:r>
              <a:rPr lang="nb-NO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gjere</a:t>
            </a:r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nb-NO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(større?) samfunnsansvar</a:t>
            </a:r>
          </a:p>
          <a:p>
            <a:pPr marL="742950" indent="-742950"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cs typeface="Calibri" panose="020F0502020204030204" pitchFamily="34" charset="0"/>
              </a:rPr>
              <a:t>Pushe styresmaktene</a:t>
            </a:r>
          </a:p>
          <a:p>
            <a:pPr marL="742950" indent="-742950"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Utvikle nye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bustadtypar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finansieringsformer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D4855DB4-EA07-49DE-ABE9-DB6E3CCBA16C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Bilde 9">
            <a:extLst>
              <a:ext uri="{FF2B5EF4-FFF2-40B4-BE49-F238E27FC236}">
                <a16:creationId xmlns:a16="http://schemas.microsoft.com/office/drawing/2014/main" id="{3641DF64-63AE-4FBA-8094-E00576BF8A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87" y="5878251"/>
            <a:ext cx="1032586" cy="642903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1249BAD-3006-4CA0-9B3D-0B7436C6540F}"/>
              </a:ext>
            </a:extLst>
          </p:cNvPr>
          <p:cNvSpPr txBox="1"/>
          <p:nvPr/>
        </p:nvSpPr>
        <p:spPr>
          <a:xfrm>
            <a:off x="5333528" y="5024281"/>
            <a:ext cx="2317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100" dirty="0"/>
              <a:t>Kjelde: NBBL.no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60625E5-84E1-B47C-35B2-7FA70B1339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528" y="660499"/>
            <a:ext cx="6535393" cy="423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518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141B13-9E73-42BE-AC50-3AEB2803529F}"/>
              </a:ext>
            </a:extLst>
          </p:cNvPr>
          <p:cNvSpPr txBox="1"/>
          <p:nvPr/>
        </p:nvSpPr>
        <p:spPr>
          <a:xfrm>
            <a:off x="642342" y="600941"/>
            <a:ext cx="482855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 kan Husbanken </a:t>
            </a:r>
            <a:r>
              <a:rPr lang="nb-NO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gjere</a:t>
            </a:r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nb-NO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Nye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finansieringsmodellar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særleg</a:t>
            </a: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distrikta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Legge lista etter kva som er godt nok</a:t>
            </a:r>
          </a:p>
          <a:p>
            <a:pPr marL="742950" indent="-742950">
              <a:spcAft>
                <a:spcPts val="600"/>
              </a:spcAft>
              <a:buFont typeface="+mj-lt"/>
              <a:buAutoNum type="arabicPeriod"/>
            </a:pPr>
            <a:r>
              <a:rPr lang="nb-NO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Innovasjonsmidlar</a:t>
            </a:r>
            <a:endParaRPr lang="nb-NO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641DF64-63AE-4FBA-8094-E00576BF8A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87" y="5878251"/>
            <a:ext cx="1032586" cy="6429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5D1B3F8-81C5-43F0-A581-E4DA44C3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680" y="477829"/>
            <a:ext cx="5777624" cy="5016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603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E260535-EFA2-4916-B99E-83D4D3C3D31C}"/>
              </a:ext>
            </a:extLst>
          </p:cNvPr>
          <p:cNvSpPr txBox="1"/>
          <p:nvPr/>
        </p:nvSpPr>
        <p:spPr>
          <a:xfrm>
            <a:off x="642343" y="660499"/>
            <a:ext cx="4387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  <a:p>
            <a:endParaRPr lang="nn-NO" dirty="0"/>
          </a:p>
        </p:txBody>
      </p:sp>
      <p:sp>
        <p:nvSpPr>
          <p:cNvPr id="2" name="AutoShape 2" descr="KS Logo">
            <a:extLst>
              <a:ext uri="{FF2B5EF4-FFF2-40B4-BE49-F238E27FC236}">
                <a16:creationId xmlns:a16="http://schemas.microsoft.com/office/drawing/2014/main" id="{3176BDC7-F19B-46D4-97F2-2E5C7C356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n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141B13-9E73-42BE-AC50-3AEB2803529F}"/>
              </a:ext>
            </a:extLst>
          </p:cNvPr>
          <p:cNvSpPr txBox="1"/>
          <p:nvPr/>
        </p:nvSpPr>
        <p:spPr>
          <a:xfrm>
            <a:off x="933254" y="857840"/>
            <a:ext cx="10303497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 andre ord:</a:t>
            </a:r>
          </a:p>
          <a:p>
            <a:endParaRPr lang="nb-NO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b-NO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Hvis folk tar ansvar for eige liv, kommunen legg til rette, Statsforvaltaren </a:t>
            </a:r>
            <a:r>
              <a:rPr lang="nb-NO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lyttar</a:t>
            </a:r>
            <a:r>
              <a:rPr lang="nb-NO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brukar vett, Husbanken finansierer og bransjen </a:t>
            </a:r>
            <a:r>
              <a:rPr lang="nb-NO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byggjer</a:t>
            </a:r>
            <a:r>
              <a:rPr lang="nb-NO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så kan alle leve sosiale gode lange liv i gode </a:t>
            </a:r>
            <a:r>
              <a:rPr lang="nb-NO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bustader</a:t>
            </a:r>
            <a:r>
              <a:rPr lang="nb-NO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nb-NO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endParaRPr lang="nb-NO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641DF64-63AE-4FBA-8094-E00576BF8A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587" y="5878251"/>
            <a:ext cx="1032586" cy="6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01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7A9434DD-356B-4B4C-8145-703744F210E7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9875" name="Bilde 14">
            <a:extLst>
              <a:ext uri="{FF2B5EF4-FFF2-40B4-BE49-F238E27FC236}">
                <a16:creationId xmlns:a16="http://schemas.microsoft.com/office/drawing/2014/main" id="{69FA526B-A46B-4F33-BBB3-9A3E3E18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ktangel 2">
            <a:extLst>
              <a:ext uri="{FF2B5EF4-FFF2-40B4-BE49-F238E27FC236}">
                <a16:creationId xmlns:a16="http://schemas.microsoft.com/office/drawing/2014/main" id="{12CD4D6D-110D-4133-A149-3F42E3CF7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573213"/>
            <a:ext cx="89154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sz="5400" b="1" dirty="0">
                <a:solidFill>
                  <a:srgbClr val="0070C0"/>
                </a:solidFill>
                <a:cs typeface="Calibri" panose="020F0502020204030204" pitchFamily="34" charset="0"/>
              </a:rPr>
              <a:t>Lykke til</a:t>
            </a:r>
            <a:r>
              <a:rPr lang="nb-NO" altLang="nb-NO" sz="5400" b="1" dirty="0">
                <a:solidFill>
                  <a:srgbClr val="0070C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nb-NO" altLang="nb-NO" sz="5400" b="1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dirty="0"/>
              <a:t>Aina Tjosås, </a:t>
            </a:r>
            <a:r>
              <a:rPr lang="nb-NO" altLang="nb-NO" dirty="0" err="1"/>
              <a:t>tlf</a:t>
            </a:r>
            <a:r>
              <a:rPr lang="nb-NO" altLang="nb-NO" dirty="0"/>
              <a:t> 478 95 253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altLang="nb-NO" dirty="0">
                <a:hlinkClick r:id="rId4"/>
              </a:rPr>
              <a:t>aina@abo-ark.no</a:t>
            </a:r>
            <a:endParaRPr lang="nb-NO" altLang="nb-NO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dirty="0"/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BE932F74-8507-6839-9FD2-96BC443800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251" y="1150144"/>
            <a:ext cx="6677774" cy="37718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Bilde 14">
            <a:extLst>
              <a:ext uri="{FF2B5EF4-FFF2-40B4-BE49-F238E27FC236}">
                <a16:creationId xmlns:a16="http://schemas.microsoft.com/office/drawing/2014/main" id="{69FA526B-A46B-4F33-BBB3-9A3E3E18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ktangel 2">
            <a:extLst>
              <a:ext uri="{FF2B5EF4-FFF2-40B4-BE49-F238E27FC236}">
                <a16:creationId xmlns:a16="http://schemas.microsoft.com/office/drawing/2014/main" id="{12CD4D6D-110D-4133-A149-3F42E3CF7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573213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b-NO" dirty="0">
                <a:hlinkClick r:id="rId4"/>
              </a:rPr>
              <a:t>Dalaneset – livsløpsboliger med fellesskapsløsninger i distriktet – </a:t>
            </a:r>
            <a:r>
              <a:rPr lang="nb-NO" dirty="0" err="1">
                <a:hlinkClick r:id="rId4"/>
              </a:rPr>
              <a:t>YouTube</a:t>
            </a:r>
            <a:endParaRPr lang="nb-NO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395749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5254010E-2E8B-4439-B59C-BCDC9E0A49F2}"/>
              </a:ext>
            </a:extLst>
          </p:cNvPr>
          <p:cNvCxnSpPr>
            <a:cxnSpLocks/>
          </p:cNvCxnSpPr>
          <p:nvPr/>
        </p:nvCxnSpPr>
        <p:spPr>
          <a:xfrm>
            <a:off x="434975" y="5686425"/>
            <a:ext cx="113220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43" name="Bilde 14">
            <a:extLst>
              <a:ext uri="{FF2B5EF4-FFF2-40B4-BE49-F238E27FC236}">
                <a16:creationId xmlns:a16="http://schemas.microsoft.com/office/drawing/2014/main" id="{61F7DE11-ABBE-456D-AF5E-8F64E4D8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484A6A5-B313-4CE0-B50D-998D39E0A60B}"/>
              </a:ext>
            </a:extLst>
          </p:cNvPr>
          <p:cNvSpPr txBox="1"/>
          <p:nvPr/>
        </p:nvSpPr>
        <p:spPr>
          <a:xfrm>
            <a:off x="1500214" y="1300666"/>
            <a:ext cx="1009312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800" b="1" dirty="0">
                <a:solidFill>
                  <a:srgbClr val="0070C0"/>
                </a:solidFill>
              </a:rPr>
              <a:t>2 megatrendar </a:t>
            </a:r>
          </a:p>
          <a:p>
            <a:r>
              <a:rPr lang="nn-NO" sz="3600" dirty="0">
                <a:solidFill>
                  <a:srgbClr val="0070C0"/>
                </a:solidFill>
              </a:rPr>
              <a:t>(i tillegg til anna elende som </a:t>
            </a:r>
            <a:r>
              <a:rPr lang="nn-NO" sz="3600" dirty="0" err="1">
                <a:solidFill>
                  <a:srgbClr val="0070C0"/>
                </a:solidFill>
              </a:rPr>
              <a:t>corona</a:t>
            </a:r>
            <a:r>
              <a:rPr lang="nn-NO" sz="3600" dirty="0">
                <a:solidFill>
                  <a:srgbClr val="0070C0"/>
                </a:solidFill>
              </a:rPr>
              <a:t>, krig…):</a:t>
            </a:r>
          </a:p>
          <a:p>
            <a:endParaRPr lang="nn-NO" sz="1600" dirty="0">
              <a:solidFill>
                <a:srgbClr val="0070C0"/>
              </a:solidFill>
            </a:endParaRPr>
          </a:p>
          <a:p>
            <a:endParaRPr lang="nn-NO" sz="1200" dirty="0">
              <a:solidFill>
                <a:srgbClr val="0070C0"/>
              </a:solidFill>
            </a:endParaRP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nn-NO" sz="3600" b="1" dirty="0">
                <a:solidFill>
                  <a:srgbClr val="0070C0"/>
                </a:solidFill>
              </a:rPr>
              <a:t>Klima/miljø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nn-NO" sz="3600" b="1" dirty="0">
                <a:solidFill>
                  <a:srgbClr val="0070C0"/>
                </a:solidFill>
              </a:rPr>
              <a:t>Demografi</a:t>
            </a:r>
          </a:p>
        </p:txBody>
      </p:sp>
    </p:spTree>
    <p:extLst>
      <p:ext uri="{BB962C8B-B14F-4D97-AF65-F5344CB8AC3E}">
        <p14:creationId xmlns:p14="http://schemas.microsoft.com/office/powerpoint/2010/main" val="228043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Bilde 14">
            <a:extLst>
              <a:ext uri="{FF2B5EF4-FFF2-40B4-BE49-F238E27FC236}">
                <a16:creationId xmlns:a16="http://schemas.microsoft.com/office/drawing/2014/main" id="{61F7DE11-ABBE-456D-AF5E-8F64E4D8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54" y="5938838"/>
            <a:ext cx="1056571" cy="65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0BDD42B-CCB9-4AEA-9743-A0F4ABE59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94" y="229646"/>
            <a:ext cx="3095189" cy="6398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F739759-00DF-8869-62C7-5406214D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118" y="229645"/>
            <a:ext cx="4179042" cy="313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B2F4E3D-9CE1-5A20-9C10-7CD68A31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337" y="2569976"/>
            <a:ext cx="3941987" cy="285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05BD6A7-A17D-EF79-1648-1D3265116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338" y="229646"/>
            <a:ext cx="3941988" cy="223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67A1899-5AC6-D978-A1D0-3F88689B99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30"/>
          <a:stretch/>
        </p:blipFill>
        <p:spPr>
          <a:xfrm>
            <a:off x="3620118" y="3463489"/>
            <a:ext cx="4179043" cy="316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730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Bilde 14">
            <a:extLst>
              <a:ext uri="{FF2B5EF4-FFF2-40B4-BE49-F238E27FC236}">
                <a16:creationId xmlns:a16="http://schemas.microsoft.com/office/drawing/2014/main" id="{61F7DE11-ABBE-456D-AF5E-8F64E4D8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Bilde 1">
            <a:extLst>
              <a:ext uri="{FF2B5EF4-FFF2-40B4-BE49-F238E27FC236}">
                <a16:creationId xmlns:a16="http://schemas.microsoft.com/office/drawing/2014/main" id="{8E67353C-36E1-42AD-B71D-AE1B8C693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561626" y="652095"/>
            <a:ext cx="5172718" cy="393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577AF74-DFBF-4132-9A97-FFDD5D193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945" y="415427"/>
            <a:ext cx="5170892" cy="523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Bilde 14">
            <a:extLst>
              <a:ext uri="{FF2B5EF4-FFF2-40B4-BE49-F238E27FC236}">
                <a16:creationId xmlns:a16="http://schemas.microsoft.com/office/drawing/2014/main" id="{FEC8EDAB-EBC5-4187-A6DE-AB36B42E7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0715B25-B84B-41C8-83CD-B13835640C93}"/>
              </a:ext>
            </a:extLst>
          </p:cNvPr>
          <p:cNvSpPr txBox="1"/>
          <p:nvPr/>
        </p:nvSpPr>
        <p:spPr>
          <a:xfrm>
            <a:off x="508062" y="651995"/>
            <a:ext cx="9827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 dirty="0">
                <a:solidFill>
                  <a:srgbClr val="0070C0"/>
                </a:solidFill>
              </a:rPr>
              <a:t>Desse endringane kjem også til Stord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2F781A2-0B51-F5E9-D1C2-280A40095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6229"/>
            <a:ext cx="29718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04CAD03-83F1-497A-78C8-D4D49E424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818" y="1656229"/>
            <a:ext cx="5201152" cy="393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C9A653B-96B5-4672-4BE5-A895974F8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584" y="1656229"/>
            <a:ext cx="3628340" cy="422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860BF52-CA42-A330-7D78-B35347B125DA}"/>
              </a:ext>
            </a:extLst>
          </p:cNvPr>
          <p:cNvSpPr txBox="1"/>
          <p:nvPr/>
        </p:nvSpPr>
        <p:spPr>
          <a:xfrm>
            <a:off x="3102000" y="5647464"/>
            <a:ext cx="3395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900" dirty="0"/>
              <a:t>Frå rådmannen sin presentasjon i samband med budsjettarbeid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6CC0B05-9EE4-A060-B9A3-1D2682569D8A}"/>
              </a:ext>
            </a:extLst>
          </p:cNvPr>
          <p:cNvSpPr txBox="1"/>
          <p:nvPr/>
        </p:nvSpPr>
        <p:spPr>
          <a:xfrm>
            <a:off x="8570584" y="5949712"/>
            <a:ext cx="63954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900" dirty="0"/>
              <a:t>www.stord.kommune.no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AD24DCC-A046-F89B-BF4A-125972B4BD34}"/>
              </a:ext>
            </a:extLst>
          </p:cNvPr>
          <p:cNvSpPr txBox="1"/>
          <p:nvPr/>
        </p:nvSpPr>
        <p:spPr>
          <a:xfrm>
            <a:off x="0" y="4077744"/>
            <a:ext cx="75787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900" dirty="0"/>
              <a:t>www.sunnhordland.no</a:t>
            </a:r>
          </a:p>
        </p:txBody>
      </p:sp>
    </p:spTree>
    <p:extLst>
      <p:ext uri="{BB962C8B-B14F-4D97-AF65-F5344CB8AC3E}">
        <p14:creationId xmlns:p14="http://schemas.microsoft.com/office/powerpoint/2010/main" val="2748356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E6A4F52-3CA1-4BE2-9424-0EEF3264547E}"/>
              </a:ext>
            </a:extLst>
          </p:cNvPr>
          <p:cNvGraphicFramePr/>
          <p:nvPr/>
        </p:nvGraphicFramePr>
        <p:xfrm>
          <a:off x="517525" y="861596"/>
          <a:ext cx="6511428" cy="4585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F5434776-1FBD-43BD-92C8-8D4CE38C0E54}"/>
              </a:ext>
            </a:extLst>
          </p:cNvPr>
          <p:cNvSpPr/>
          <p:nvPr/>
        </p:nvSpPr>
        <p:spPr>
          <a:xfrm>
            <a:off x="1039577" y="4305824"/>
            <a:ext cx="1425575" cy="922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n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E854FD-6F67-4739-AB3E-8C64796110FD}"/>
              </a:ext>
            </a:extLst>
          </p:cNvPr>
          <p:cNvSpPr/>
          <p:nvPr/>
        </p:nvSpPr>
        <p:spPr>
          <a:xfrm rot="5400000">
            <a:off x="5101425" y="3391898"/>
            <a:ext cx="2137560" cy="17174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n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AA776F4-F1EC-4649-B674-420CB7093FF0}"/>
              </a:ext>
            </a:extLst>
          </p:cNvPr>
          <p:cNvSpPr txBox="1"/>
          <p:nvPr/>
        </p:nvSpPr>
        <p:spPr>
          <a:xfrm>
            <a:off x="7645468" y="861596"/>
            <a:ext cx="41774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600" dirty="0"/>
              <a:t>I følgje SSB sitt hovudalternativ vil Stord kommune ha 1.190 innbyggarar mellom 0-5 år i 2050 (6% av innbyggjarane), dette utgjer ein nedgang på 196 personar frå 2020. </a:t>
            </a:r>
          </a:p>
          <a:p>
            <a:endParaRPr lang="nn-NO" sz="1600" dirty="0"/>
          </a:p>
          <a:p>
            <a:r>
              <a:rPr lang="nn-NO" sz="1600" dirty="0"/>
              <a:t>Talet på personar mellom 6-15 år er estimert til  2.157 personar (11% av innbyggjarane) , dette utgjer ein nedgang på 295 personar frå 2020.</a:t>
            </a:r>
          </a:p>
          <a:p>
            <a:endParaRPr lang="nn-NO" sz="1600" dirty="0"/>
          </a:p>
          <a:p>
            <a:r>
              <a:rPr lang="nn-NO" sz="1600" dirty="0"/>
              <a:t>Talet på personar mellom 16-66 år er estimert til 11.025 personar i 2050 (56% av innbyggjarane), dette utgjer ein nedgang på 1.061 personar frå 2020. </a:t>
            </a:r>
          </a:p>
          <a:p>
            <a:endParaRPr lang="nn-NO" sz="1600" dirty="0"/>
          </a:p>
          <a:p>
            <a:r>
              <a:rPr lang="nn-NO" sz="1600" dirty="0"/>
              <a:t>Talet på personar over 66 år er estimert til 5.119 personar i 2050 (26% av innbyggjarane), dette utgjer ein oppgang på 2.294 personar frå 2020. </a:t>
            </a:r>
          </a:p>
        </p:txBody>
      </p:sp>
      <p:pic>
        <p:nvPicPr>
          <p:cNvPr id="3" name="Bilde 14">
            <a:extLst>
              <a:ext uri="{FF2B5EF4-FFF2-40B4-BE49-F238E27FC236}">
                <a16:creationId xmlns:a16="http://schemas.microsoft.com/office/drawing/2014/main" id="{5DB8AC80-1D76-70FF-6317-3DADCCE6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8BC89F0A-E606-4C06-90DC-FA72E345A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778320"/>
              </p:ext>
            </p:extLst>
          </p:nvPr>
        </p:nvGraphicFramePr>
        <p:xfrm>
          <a:off x="387275" y="1493838"/>
          <a:ext cx="7366076" cy="3874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4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4091">
                <a:tc>
                  <a:txBody>
                    <a:bodyPr/>
                    <a:lstStyle/>
                    <a:p>
                      <a:pPr algn="just"/>
                      <a:r>
                        <a:rPr lang="nn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2018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2044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Endring i prosent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876">
                <a:tc>
                  <a:txBody>
                    <a:bodyPr/>
                    <a:lstStyle/>
                    <a:p>
                      <a:pPr algn="l"/>
                      <a:r>
                        <a:rPr lang="nn-NO" sz="1400">
                          <a:effectLst/>
                        </a:rPr>
                        <a:t>Tal hushald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9 196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9 336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 b="1">
                          <a:effectLst/>
                        </a:rPr>
                        <a:t>+ 1,5 prosent</a:t>
                      </a:r>
                      <a:endParaRPr lang="nb-NO" sz="1400" b="1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60">
                <a:tc>
                  <a:txBody>
                    <a:bodyPr/>
                    <a:lstStyle/>
                    <a:p>
                      <a:pPr algn="l"/>
                      <a:r>
                        <a:rPr lang="nn-NO" sz="1400">
                          <a:effectLst/>
                        </a:rPr>
                        <a:t>Einslege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3 413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3 821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 b="1">
                          <a:effectLst/>
                        </a:rPr>
                        <a:t>+ 12 prosent</a:t>
                      </a:r>
                      <a:endParaRPr lang="nb-NO" sz="1400" b="1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l"/>
                      <a:r>
                        <a:rPr lang="nn-NO" sz="1400" dirty="0">
                          <a:effectLst/>
                        </a:rPr>
                        <a:t>Par utan barn, einslege foreldre med barn</a:t>
                      </a:r>
                      <a:endParaRPr lang="nb-NO" sz="1400" dirty="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2 608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2 911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 b="1">
                          <a:effectLst/>
                        </a:rPr>
                        <a:t>+ 12 prosent</a:t>
                      </a:r>
                      <a:endParaRPr lang="nb-NO" sz="1400" b="1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876">
                <a:tc>
                  <a:txBody>
                    <a:bodyPr/>
                    <a:lstStyle/>
                    <a:p>
                      <a:pPr algn="l"/>
                      <a:r>
                        <a:rPr lang="nn-NO" sz="1400">
                          <a:effectLst/>
                        </a:rPr>
                        <a:t>Par m/barn og einfamiliehushaldningar m/vaksne barn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2 714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2 196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 b="1" dirty="0">
                          <a:effectLst/>
                        </a:rPr>
                        <a:t>- 19 prosent</a:t>
                      </a:r>
                      <a:endParaRPr lang="nb-NO" sz="1400" b="1" dirty="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l"/>
                      <a:r>
                        <a:rPr lang="nn-NO" sz="1400">
                          <a:effectLst/>
                        </a:rPr>
                        <a:t>Fleirfamiliehushald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461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>
                          <a:effectLst/>
                        </a:rPr>
                        <a:t>408</a:t>
                      </a:r>
                      <a:endParaRPr lang="nb-NO" sz="140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n-NO" sz="1400" b="1" dirty="0">
                          <a:effectLst/>
                        </a:rPr>
                        <a:t>-11 prosent</a:t>
                      </a:r>
                      <a:endParaRPr lang="nb-NO" sz="1400" b="1" dirty="0">
                        <a:effectLst/>
                        <a:latin typeface="Ebrima" panose="02000000000000000000" pitchFamily="2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ED0819D7-BAB1-4EEA-B770-8269C1DC44F2}"/>
              </a:ext>
            </a:extLst>
          </p:cNvPr>
          <p:cNvSpPr txBox="1"/>
          <p:nvPr/>
        </p:nvSpPr>
        <p:spPr>
          <a:xfrm>
            <a:off x="628650" y="485775"/>
            <a:ext cx="504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b="1" dirty="0">
                <a:solidFill>
                  <a:srgbClr val="0070C0"/>
                </a:solidFill>
                <a:latin typeface="+mn-lt"/>
                <a:cs typeface="Calibri Light" panose="020F0302020204030204" pitchFamily="34" charset="0"/>
              </a:rPr>
              <a:t>Endringar i husstandar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7F08C47-BEDA-4F16-87C2-F21ECFF0E0E8}"/>
              </a:ext>
            </a:extLst>
          </p:cNvPr>
          <p:cNvSpPr txBox="1"/>
          <p:nvPr/>
        </p:nvSpPr>
        <p:spPr>
          <a:xfrm>
            <a:off x="8097837" y="1493838"/>
            <a:ext cx="3390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følgje Hordaland fylkeskommune si framskriving 2018-2044 vil det bu i gjennomsnitt 1,89 personar per hushald i kommunen i 2044. Dette er ein nedgang frå 2,28 i 2021. 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n-N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b-NO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Framskrivinga viser at fleire vil bu åleine og i mindre husstandar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n-NO" dirty="0"/>
          </a:p>
        </p:txBody>
      </p:sp>
      <p:pic>
        <p:nvPicPr>
          <p:cNvPr id="3" name="Bilde 14">
            <a:extLst>
              <a:ext uri="{FF2B5EF4-FFF2-40B4-BE49-F238E27FC236}">
                <a16:creationId xmlns:a16="http://schemas.microsoft.com/office/drawing/2014/main" id="{75A53F1F-348B-C0C8-44F3-29BF94B8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5938838"/>
            <a:ext cx="122237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5841</TotalTime>
  <Words>867</Words>
  <Application>Microsoft Office PowerPoint</Application>
  <PresentationFormat>Widescreen</PresentationFormat>
  <Paragraphs>234</Paragraphs>
  <Slides>38</Slides>
  <Notes>36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Ebrima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Alex</dc:creator>
  <cp:lastModifiedBy>Aina Tjosås</cp:lastModifiedBy>
  <cp:revision>256</cp:revision>
  <cp:lastPrinted>2020-01-06T14:12:10Z</cp:lastPrinted>
  <dcterms:created xsi:type="dcterms:W3CDTF">2018-06-12T08:14:55Z</dcterms:created>
  <dcterms:modified xsi:type="dcterms:W3CDTF">2022-11-16T09:54:12Z</dcterms:modified>
</cp:coreProperties>
</file>