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56" r:id="rId3"/>
    <p:sldId id="258" r:id="rId4"/>
    <p:sldId id="280" r:id="rId5"/>
    <p:sldId id="257" r:id="rId6"/>
    <p:sldId id="274" r:id="rId7"/>
    <p:sldId id="275" r:id="rId8"/>
    <p:sldId id="276" r:id="rId9"/>
    <p:sldId id="281" r:id="rId10"/>
    <p:sldId id="277" r:id="rId11"/>
    <p:sldId id="282" r:id="rId12"/>
    <p:sldId id="261" r:id="rId13"/>
  </p:sldIdLst>
  <p:sldSz cx="12187238" cy="68405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FF3"/>
    <a:srgbClr val="5A606D"/>
    <a:srgbClr val="323946"/>
    <a:srgbClr val="D90000"/>
    <a:srgbClr val="468E99"/>
    <a:srgbClr val="DFEDEC"/>
    <a:srgbClr val="EFF0F2"/>
    <a:srgbClr val="313946"/>
    <a:srgbClr val="D4DBE0"/>
    <a:srgbClr val="BDD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Objects="1">
      <p:cViewPr varScale="1">
        <p:scale>
          <a:sx n="65" d="100"/>
          <a:sy n="65" d="100"/>
        </p:scale>
        <p:origin x="504" y="72"/>
      </p:cViewPr>
      <p:guideLst>
        <p:guide orient="horz" pos="215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76464-4B8F-4439-B27E-52417881770C}" type="datetimeFigureOut">
              <a:rPr lang="nb-NO" smtClean="0"/>
              <a:t>16.11.2022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82FFE-3A5E-4B96-B72E-1E42559BF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304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87238" cy="684053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1363" y="1692211"/>
            <a:ext cx="6974072" cy="4410551"/>
          </a:xfrm>
          <a:prstGeom prst="rect">
            <a:avLst/>
          </a:prstGeom>
          <a:solidFill>
            <a:schemeClr val="tx2">
              <a:alpha val="69804"/>
            </a:schemeClr>
          </a:solidFill>
        </p:spPr>
        <p:txBody>
          <a:bodyPr lIns="91440" tIns="45720" rIns="91440" bIns="45720"/>
          <a:lstStyle>
            <a:lvl1pPr marL="0" indent="0">
              <a:buNone/>
              <a:defRPr sz="100"/>
            </a:lvl1pPr>
          </a:lstStyle>
          <a:p>
            <a:pPr lvl="0"/>
            <a:r>
              <a:rPr lang="nb-NO" dirty="0"/>
              <a:t>.</a:t>
            </a:r>
          </a:p>
          <a:p>
            <a:pPr lvl="0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13298" y="2165800"/>
            <a:ext cx="5760642" cy="1569660"/>
          </a:xfrm>
        </p:spPr>
        <p:txBody>
          <a:bodyPr/>
          <a:lstStyle>
            <a:lvl1pPr algn="ctr">
              <a:defRPr sz="5100">
                <a:solidFill>
                  <a:srgbClr val="EEEFF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213300" y="3952406"/>
            <a:ext cx="5760640" cy="677108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BDD6D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031389" y="4835404"/>
            <a:ext cx="2124460" cy="9326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08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87238" cy="684053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5" hasCustomPrompt="1"/>
          </p:nvPr>
        </p:nvSpPr>
        <p:spPr>
          <a:xfrm>
            <a:off x="216027" y="216028"/>
            <a:ext cx="3420428" cy="6408801"/>
          </a:xfrm>
          <a:prstGeom prst="rect">
            <a:avLst/>
          </a:prstGeom>
          <a:solidFill>
            <a:schemeClr val="tx2">
              <a:alpha val="69804"/>
            </a:schemeClr>
          </a:solidFill>
        </p:spPr>
        <p:txBody>
          <a:bodyPr lIns="91440" tIns="45720" rIns="91440" bIns="45720"/>
          <a:lstStyle>
            <a:lvl1pPr>
              <a:defRPr sz="100">
                <a:solidFill>
                  <a:srgbClr val="313946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167" y="2033067"/>
            <a:ext cx="2862148" cy="984885"/>
          </a:xfrm>
        </p:spPr>
        <p:txBody>
          <a:bodyPr anchor="b">
            <a:spAutoFit/>
          </a:bodyPr>
          <a:lstStyle>
            <a:lvl1pPr algn="ctr"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67" y="3109143"/>
            <a:ext cx="2862148" cy="261610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EEEFF3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14085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16027" y="216028"/>
            <a:ext cx="11755470" cy="6408802"/>
          </a:xfrm>
          <a:prstGeom prst="rect">
            <a:avLst/>
          </a:prstGeom>
          <a:solidFill>
            <a:srgbClr val="5A6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1269083" y="2565909"/>
            <a:ext cx="9649072" cy="769441"/>
          </a:xfrm>
        </p:spPr>
        <p:txBody>
          <a:bodyPr/>
          <a:lstStyle>
            <a:lvl1pPr algn="ctr">
              <a:defRPr sz="5000">
                <a:solidFill>
                  <a:srgbClr val="EFF0F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unntekst 9"/>
          <p:cNvSpPr>
            <a:spLocks noGrp="1"/>
          </p:cNvSpPr>
          <p:nvPr>
            <p:ph type="ftr" sz="quarter" idx="10"/>
          </p:nvPr>
        </p:nvSpPr>
        <p:spPr>
          <a:xfrm>
            <a:off x="4662545" y="406851"/>
            <a:ext cx="2862148" cy="138499"/>
          </a:xfrm>
        </p:spPr>
        <p:txBody>
          <a:bodyPr wrap="square" lIns="0" tIns="0" rIns="0" bIns="0">
            <a:spAutoFit/>
          </a:bodyPr>
          <a:lstStyle>
            <a:lvl1pPr>
              <a:defRPr sz="9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17673" y="5659908"/>
            <a:ext cx="1551435" cy="6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87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16027" y="216028"/>
            <a:ext cx="11755470" cy="6408802"/>
          </a:xfrm>
          <a:prstGeom prst="rect">
            <a:avLst/>
          </a:prstGeom>
          <a:solidFill>
            <a:srgbClr val="DF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73" y="5659908"/>
            <a:ext cx="1551435" cy="69494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1269083" y="2565909"/>
            <a:ext cx="9649072" cy="769441"/>
          </a:xfrm>
        </p:spPr>
        <p:txBody>
          <a:bodyPr/>
          <a:lstStyle>
            <a:lvl1pPr algn="ctr"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bunntekst 9"/>
          <p:cNvSpPr>
            <a:spLocks noGrp="1"/>
          </p:cNvSpPr>
          <p:nvPr>
            <p:ph type="ftr" sz="quarter" idx="10"/>
          </p:nvPr>
        </p:nvSpPr>
        <p:spPr>
          <a:xfrm>
            <a:off x="4662545" y="406851"/>
            <a:ext cx="2862148" cy="138499"/>
          </a:xfrm>
        </p:spPr>
        <p:txBody>
          <a:bodyPr wrap="square" lIns="0" tIns="0" rIns="0" bIns="0">
            <a:spAutoFit/>
          </a:bodyPr>
          <a:lstStyle>
            <a:lvl1pPr>
              <a:defRPr sz="900">
                <a:solidFill>
                  <a:srgbClr val="5A606D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512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87238" cy="684053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5" hasCustomPrompt="1"/>
          </p:nvPr>
        </p:nvSpPr>
        <p:spPr>
          <a:xfrm>
            <a:off x="216027" y="6084760"/>
            <a:ext cx="3420428" cy="540069"/>
          </a:xfrm>
          <a:prstGeom prst="rect">
            <a:avLst/>
          </a:prstGeom>
          <a:solidFill>
            <a:srgbClr val="5A606D">
              <a:alpha val="69804"/>
            </a:srgbClr>
          </a:solidFill>
        </p:spPr>
        <p:txBody>
          <a:bodyPr lIns="91440" tIns="45720" rIns="91440" bIns="45720" anchor="ctr">
            <a:normAutofit/>
          </a:bodyPr>
          <a:lstStyle>
            <a:lvl1pPr marL="0" indent="0">
              <a:buNone/>
              <a:defRPr sz="1200">
                <a:solidFill>
                  <a:srgbClr val="EFF0F2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nb-NO" dirty="0"/>
              <a:t>Bildetekst</a:t>
            </a:r>
          </a:p>
        </p:txBody>
      </p:sp>
    </p:spTree>
    <p:extLst>
      <p:ext uri="{BB962C8B-B14F-4D97-AF65-F5344CB8AC3E}">
        <p14:creationId xmlns:p14="http://schemas.microsoft.com/office/powerpoint/2010/main" val="3024929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16027" y="216028"/>
            <a:ext cx="3420428" cy="6408801"/>
          </a:xfrm>
          <a:prstGeom prst="rect">
            <a:avLst/>
          </a:prstGeom>
          <a:solidFill>
            <a:srgbClr val="5A6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167" y="2196133"/>
            <a:ext cx="2862148" cy="984885"/>
          </a:xfrm>
        </p:spPr>
        <p:txBody>
          <a:bodyPr anchor="b">
            <a:spAutoFit/>
          </a:bodyPr>
          <a:lstStyle>
            <a:lvl1pPr algn="ctr">
              <a:defRPr>
                <a:solidFill>
                  <a:srgbClr val="EEEFF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41" y="5659908"/>
            <a:ext cx="1548000" cy="679610"/>
          </a:xfrm>
          <a:prstGeom prst="rect">
            <a:avLst/>
          </a:prstGeom>
        </p:spPr>
      </p:pic>
      <p:sp>
        <p:nvSpPr>
          <p:cNvPr id="10" name="Plassholder for bunntekst 9"/>
          <p:cNvSpPr>
            <a:spLocks noGrp="1"/>
          </p:cNvSpPr>
          <p:nvPr>
            <p:ph type="ftr" sz="quarter" idx="10"/>
          </p:nvPr>
        </p:nvSpPr>
        <p:spPr>
          <a:xfrm>
            <a:off x="495167" y="408222"/>
            <a:ext cx="2862148" cy="138499"/>
          </a:xfrm>
        </p:spPr>
        <p:txBody>
          <a:bodyPr wrap="square" lIns="0" tIns="0" rIns="0" bIns="0">
            <a:spAutoFit/>
          </a:bodyPr>
          <a:lstStyle>
            <a:lvl1pPr>
              <a:defRPr sz="9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67" y="3301142"/>
            <a:ext cx="2862148" cy="261610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EEEFF3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9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3672458" y="216028"/>
            <a:ext cx="8299038" cy="6408801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554080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16027" y="216028"/>
            <a:ext cx="3420428" cy="6408801"/>
          </a:xfrm>
          <a:prstGeom prst="rect">
            <a:avLst/>
          </a:prstGeom>
          <a:solidFill>
            <a:srgbClr val="5A6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167" y="2196133"/>
            <a:ext cx="2862148" cy="984885"/>
          </a:xfrm>
        </p:spPr>
        <p:txBody>
          <a:bodyPr anchor="b">
            <a:spAutoFit/>
          </a:bodyPr>
          <a:lstStyle>
            <a:lvl1pPr algn="ctr">
              <a:defRPr>
                <a:solidFill>
                  <a:srgbClr val="EEEFF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41" y="5659908"/>
            <a:ext cx="1548000" cy="679610"/>
          </a:xfrm>
          <a:prstGeom prst="rect">
            <a:avLst/>
          </a:prstGeom>
        </p:spPr>
      </p:pic>
      <p:sp>
        <p:nvSpPr>
          <p:cNvPr id="10" name="Plassholder for bunntekst 9"/>
          <p:cNvSpPr>
            <a:spLocks noGrp="1"/>
          </p:cNvSpPr>
          <p:nvPr>
            <p:ph type="ftr" sz="quarter" idx="10"/>
          </p:nvPr>
        </p:nvSpPr>
        <p:spPr>
          <a:xfrm>
            <a:off x="495167" y="408222"/>
            <a:ext cx="2862148" cy="138499"/>
          </a:xfrm>
        </p:spPr>
        <p:txBody>
          <a:bodyPr wrap="square" lIns="0" tIns="0" rIns="0" bIns="0">
            <a:spAutoFit/>
          </a:bodyPr>
          <a:lstStyle>
            <a:lvl1pPr>
              <a:defRPr sz="9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67" y="3301142"/>
            <a:ext cx="2862148" cy="261610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EEEFF3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9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7794975" y="216029"/>
            <a:ext cx="4176521" cy="318639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3672458" y="216029"/>
            <a:ext cx="4086512" cy="318639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3"/>
          <p:cNvSpPr>
            <a:spLocks noGrp="1"/>
          </p:cNvSpPr>
          <p:nvPr>
            <p:ph type="pic" sz="quarter" idx="20"/>
          </p:nvPr>
        </p:nvSpPr>
        <p:spPr>
          <a:xfrm>
            <a:off x="7794975" y="3438430"/>
            <a:ext cx="4176521" cy="3186398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21"/>
          </p:nvPr>
        </p:nvSpPr>
        <p:spPr>
          <a:xfrm>
            <a:off x="3672458" y="3438430"/>
            <a:ext cx="4086512" cy="318639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18317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16027" y="216028"/>
            <a:ext cx="3420428" cy="6408801"/>
          </a:xfrm>
          <a:prstGeom prst="rect">
            <a:avLst/>
          </a:prstGeom>
          <a:solidFill>
            <a:srgbClr val="DF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3672459" y="216028"/>
            <a:ext cx="8299038" cy="6408801"/>
          </a:xfrm>
          <a:prstGeom prst="rect">
            <a:avLst/>
          </a:prstGeom>
          <a:solidFill>
            <a:srgbClr val="EE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167" y="2196133"/>
            <a:ext cx="2862148" cy="984885"/>
          </a:xfrm>
        </p:spPr>
        <p:txBody>
          <a:bodyPr anchor="b">
            <a:spAutoFit/>
          </a:bodyPr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0"/>
          </p:nvPr>
        </p:nvSpPr>
        <p:spPr>
          <a:xfrm>
            <a:off x="495167" y="408222"/>
            <a:ext cx="2862148" cy="138499"/>
          </a:xfrm>
        </p:spPr>
        <p:txBody>
          <a:bodyPr wrap="square" lIns="0" tIns="0" rIns="0" bIns="0">
            <a:spAutoFit/>
          </a:bodyPr>
          <a:lstStyle>
            <a:lvl1pPr>
              <a:defRPr sz="900">
                <a:solidFill>
                  <a:srgbClr val="5A606D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67" y="3301142"/>
            <a:ext cx="2862148" cy="261610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06" y="5659908"/>
            <a:ext cx="1551435" cy="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6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216027" y="216028"/>
            <a:ext cx="11755470" cy="6408802"/>
          </a:xfrm>
          <a:prstGeom prst="rect">
            <a:avLst/>
          </a:prstGeom>
          <a:solidFill>
            <a:srgbClr val="DF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197075" y="2496939"/>
            <a:ext cx="9793088" cy="1846659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491124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216027" y="216028"/>
            <a:ext cx="11755470" cy="6408802"/>
          </a:xfrm>
          <a:prstGeom prst="rect">
            <a:avLst/>
          </a:prstGeom>
          <a:solidFill>
            <a:srgbClr val="D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197075" y="2496939"/>
            <a:ext cx="9793088" cy="1846659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01858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216027" y="5501488"/>
            <a:ext cx="11755470" cy="1123342"/>
          </a:xfrm>
          <a:prstGeom prst="rect">
            <a:avLst/>
          </a:prstGeom>
          <a:solidFill>
            <a:srgbClr val="5A6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>
            <a:off x="216027" y="216028"/>
            <a:ext cx="11755470" cy="5249455"/>
          </a:xfrm>
          <a:prstGeom prst="rect">
            <a:avLst/>
          </a:prstGeom>
          <a:solidFill>
            <a:srgbClr val="DF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13298" y="2165800"/>
            <a:ext cx="5760642" cy="1569660"/>
          </a:xfrm>
        </p:spPr>
        <p:txBody>
          <a:bodyPr/>
          <a:lstStyle>
            <a:lvl1pPr algn="ctr">
              <a:defRPr sz="5100">
                <a:solidFill>
                  <a:srgbClr val="5A606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213300" y="3952406"/>
            <a:ext cx="5760640" cy="677108"/>
          </a:xfr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rgbClr val="468E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9"/>
          <a:stretch/>
        </p:blipFill>
        <p:spPr>
          <a:xfrm>
            <a:off x="5031389" y="5650232"/>
            <a:ext cx="2124460" cy="7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3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215884" y="5501488"/>
            <a:ext cx="11755470" cy="1123342"/>
          </a:xfrm>
          <a:prstGeom prst="rect">
            <a:avLst/>
          </a:prstGeom>
          <a:solidFill>
            <a:srgbClr val="32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>
            <a:off x="216027" y="216028"/>
            <a:ext cx="11755470" cy="5249455"/>
          </a:xfrm>
          <a:prstGeom prst="rect">
            <a:avLst/>
          </a:prstGeom>
          <a:solidFill>
            <a:srgbClr val="5A6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13298" y="2165800"/>
            <a:ext cx="5760642" cy="1569660"/>
          </a:xfrm>
        </p:spPr>
        <p:txBody>
          <a:bodyPr/>
          <a:lstStyle>
            <a:lvl1pPr algn="ctr">
              <a:defRPr sz="5100">
                <a:solidFill>
                  <a:srgbClr val="EEEFF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213300" y="3952406"/>
            <a:ext cx="5760640" cy="677108"/>
          </a:xfrm>
        </p:spPr>
        <p:txBody>
          <a:bodyPr wrap="square">
            <a:no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BDD6D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9"/>
          <a:stretch/>
        </p:blipFill>
        <p:spPr>
          <a:xfrm>
            <a:off x="5031389" y="5650232"/>
            <a:ext cx="2124460" cy="7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0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16027" y="216028"/>
            <a:ext cx="11755470" cy="6408801"/>
          </a:xfrm>
          <a:prstGeom prst="rect">
            <a:avLst/>
          </a:prstGeom>
          <a:solidFill>
            <a:srgbClr val="EF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7013" indent="-227013"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018927" y="1791244"/>
            <a:ext cx="10146068" cy="26161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rgbClr val="5A606D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83543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216027" y="216028"/>
            <a:ext cx="6596025" cy="6408801"/>
          </a:xfrm>
          <a:prstGeom prst="rect">
            <a:avLst/>
          </a:prstGeom>
          <a:solidFill>
            <a:srgbClr val="EF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18927" y="1318858"/>
            <a:ext cx="5362726" cy="49244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18925" y="2471595"/>
            <a:ext cx="5362726" cy="3638969"/>
          </a:xfrm>
        </p:spPr>
        <p:txBody>
          <a:bodyPr/>
          <a:lstStyle>
            <a:lvl1pPr marL="227013" indent="-227013"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018927" y="1791244"/>
            <a:ext cx="5362726" cy="261610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rgbClr val="5A606D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9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6848056" y="216028"/>
            <a:ext cx="5123440" cy="6408801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8755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16027" y="216028"/>
            <a:ext cx="3420428" cy="6408801"/>
          </a:xfrm>
          <a:prstGeom prst="rect">
            <a:avLst/>
          </a:prstGeom>
          <a:solidFill>
            <a:srgbClr val="5A6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3672459" y="216028"/>
            <a:ext cx="8299038" cy="6408801"/>
          </a:xfrm>
          <a:prstGeom prst="rect">
            <a:avLst/>
          </a:prstGeom>
          <a:solidFill>
            <a:srgbClr val="DF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167" y="2196133"/>
            <a:ext cx="2862148" cy="984885"/>
          </a:xfrm>
        </p:spPr>
        <p:txBody>
          <a:bodyPr anchor="b">
            <a:spAutoFit/>
          </a:bodyPr>
          <a:lstStyle>
            <a:lvl1pPr algn="ctr">
              <a:defRPr>
                <a:solidFill>
                  <a:srgbClr val="EEEFF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41" y="5659908"/>
            <a:ext cx="1548000" cy="679610"/>
          </a:xfrm>
          <a:prstGeom prst="rect">
            <a:avLst/>
          </a:prstGeom>
        </p:spPr>
      </p:pic>
      <p:sp>
        <p:nvSpPr>
          <p:cNvPr id="10" name="Plassholder for bunntekst 9"/>
          <p:cNvSpPr>
            <a:spLocks noGrp="1"/>
          </p:cNvSpPr>
          <p:nvPr>
            <p:ph type="ftr" sz="quarter" idx="10"/>
          </p:nvPr>
        </p:nvSpPr>
        <p:spPr>
          <a:xfrm>
            <a:off x="495167" y="408222"/>
            <a:ext cx="2862148" cy="138499"/>
          </a:xfrm>
        </p:spPr>
        <p:txBody>
          <a:bodyPr wrap="square" lIns="0" tIns="0" rIns="0" bIns="0">
            <a:spAutoFit/>
          </a:bodyPr>
          <a:lstStyle>
            <a:lvl1pPr>
              <a:defRPr sz="9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67" y="3301142"/>
            <a:ext cx="2862148" cy="261610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DFEDEC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3960495" y="779215"/>
            <a:ext cx="3789308" cy="261610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b="1">
                <a:solidFill>
                  <a:srgbClr val="323946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3960495" y="1472132"/>
            <a:ext cx="3789308" cy="4612433"/>
          </a:xfrm>
        </p:spPr>
        <p:txBody>
          <a:bodyPr/>
          <a:lstStyle>
            <a:lvl1pPr marL="227013" indent="-227013"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4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7902203" y="781815"/>
            <a:ext cx="3789308" cy="261610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b="1">
                <a:solidFill>
                  <a:srgbClr val="323946"/>
                </a:solidFill>
              </a:defRPr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5" name="Plassholder for innhold 2"/>
          <p:cNvSpPr>
            <a:spLocks noGrp="1"/>
          </p:cNvSpPr>
          <p:nvPr>
            <p:ph idx="16"/>
          </p:nvPr>
        </p:nvSpPr>
        <p:spPr>
          <a:xfrm>
            <a:off x="7902203" y="1474732"/>
            <a:ext cx="3789308" cy="4612433"/>
          </a:xfrm>
        </p:spPr>
        <p:txBody>
          <a:bodyPr/>
          <a:lstStyle>
            <a:lvl1pPr marL="227013" indent="-227013"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065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/>
          <p:cNvSpPr>
            <a:spLocks noGrp="1"/>
          </p:cNvSpPr>
          <p:nvPr>
            <p:ph type="pic" sz="quarter" idx="13"/>
          </p:nvPr>
        </p:nvSpPr>
        <p:spPr>
          <a:xfrm>
            <a:off x="216027" y="3071184"/>
            <a:ext cx="3420428" cy="355345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27" y="5659907"/>
            <a:ext cx="3420428" cy="964921"/>
          </a:xfrm>
          <a:solidFill>
            <a:schemeClr val="tx2">
              <a:alpha val="69804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3672459" y="216028"/>
            <a:ext cx="8299038" cy="6408801"/>
          </a:xfrm>
          <a:prstGeom prst="rect">
            <a:avLst/>
          </a:prstGeom>
          <a:solidFill>
            <a:srgbClr val="DF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3960495" y="781816"/>
            <a:ext cx="7731016" cy="5302750"/>
          </a:xfrm>
        </p:spPr>
        <p:txBody>
          <a:bodyPr/>
          <a:lstStyle>
            <a:lvl1pPr marL="342900" indent="-342900">
              <a:spcBef>
                <a:spcPts val="1200"/>
              </a:spcBef>
              <a:buFont typeface="+mj-lt"/>
              <a:buAutoNum type="arabicPeriod"/>
              <a:defRPr b="1"/>
            </a:lvl1pPr>
            <a:lvl2pPr marL="568800" indent="-226800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Rektangel 4"/>
          <p:cNvSpPr/>
          <p:nvPr userDrawn="1"/>
        </p:nvSpPr>
        <p:spPr>
          <a:xfrm>
            <a:off x="216027" y="216028"/>
            <a:ext cx="3420428" cy="2819151"/>
          </a:xfrm>
          <a:prstGeom prst="rect">
            <a:avLst/>
          </a:prstGeom>
          <a:solidFill>
            <a:srgbClr val="5A6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167" y="1451670"/>
            <a:ext cx="2862148" cy="984885"/>
          </a:xfrm>
        </p:spPr>
        <p:txBody>
          <a:bodyPr anchor="b">
            <a:spAutoFit/>
          </a:bodyPr>
          <a:lstStyle>
            <a:lvl1pPr algn="ctr">
              <a:defRPr>
                <a:solidFill>
                  <a:srgbClr val="EEEFF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0"/>
          </p:nvPr>
        </p:nvSpPr>
        <p:spPr>
          <a:xfrm>
            <a:off x="495167" y="408222"/>
            <a:ext cx="2862148" cy="138499"/>
          </a:xfrm>
        </p:spPr>
        <p:txBody>
          <a:bodyPr wrap="square" lIns="0" tIns="0" rIns="0" bIns="0">
            <a:spAutoFit/>
          </a:bodyPr>
          <a:lstStyle>
            <a:lvl1pPr>
              <a:defRPr sz="9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152241" y="5659908"/>
            <a:ext cx="1548000" cy="6796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86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216027" y="216028"/>
            <a:ext cx="11755470" cy="6408802"/>
          </a:xfrm>
          <a:prstGeom prst="rect">
            <a:avLst/>
          </a:prstGeom>
          <a:solidFill>
            <a:srgbClr val="DF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197075" y="2027301"/>
            <a:ext cx="9793088" cy="1846659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Sitat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213300" y="3952406"/>
            <a:ext cx="5760640" cy="261610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rgbClr val="5A60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Forfatter</a:t>
            </a:r>
          </a:p>
        </p:txBody>
      </p:sp>
    </p:spTree>
    <p:extLst>
      <p:ext uri="{BB962C8B-B14F-4D97-AF65-F5344CB8AC3E}">
        <p14:creationId xmlns:p14="http://schemas.microsoft.com/office/powerpoint/2010/main" val="306603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16027" y="216028"/>
            <a:ext cx="3420428" cy="6408801"/>
          </a:xfrm>
          <a:prstGeom prst="rect">
            <a:avLst/>
          </a:prstGeom>
          <a:solidFill>
            <a:srgbClr val="5A6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>
            <a:off x="3672459" y="216028"/>
            <a:ext cx="8299038" cy="6408801"/>
          </a:xfrm>
          <a:prstGeom prst="rect">
            <a:avLst/>
          </a:prstGeom>
          <a:solidFill>
            <a:srgbClr val="DF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167" y="2196133"/>
            <a:ext cx="2862148" cy="984885"/>
          </a:xfrm>
        </p:spPr>
        <p:txBody>
          <a:bodyPr anchor="b">
            <a:spAutoFit/>
          </a:bodyPr>
          <a:lstStyle>
            <a:lvl1pPr algn="ctr">
              <a:defRPr>
                <a:solidFill>
                  <a:srgbClr val="EEEFF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41" y="5659908"/>
            <a:ext cx="1548000" cy="679610"/>
          </a:xfrm>
          <a:prstGeom prst="rect">
            <a:avLst/>
          </a:prstGeom>
        </p:spPr>
      </p:pic>
      <p:sp>
        <p:nvSpPr>
          <p:cNvPr id="10" name="Plassholder for bunntekst 9"/>
          <p:cNvSpPr>
            <a:spLocks noGrp="1"/>
          </p:cNvSpPr>
          <p:nvPr>
            <p:ph type="ftr" sz="quarter" idx="10"/>
          </p:nvPr>
        </p:nvSpPr>
        <p:spPr>
          <a:xfrm>
            <a:off x="495167" y="408222"/>
            <a:ext cx="2862148" cy="138499"/>
          </a:xfrm>
        </p:spPr>
        <p:txBody>
          <a:bodyPr wrap="square" lIns="0" tIns="0" rIns="0" bIns="0">
            <a:spAutoFit/>
          </a:bodyPr>
          <a:lstStyle>
            <a:lvl1pPr>
              <a:defRPr sz="9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67" y="3301142"/>
            <a:ext cx="2862148" cy="261610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EEEFF3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16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3960495" y="1474788"/>
            <a:ext cx="7731443" cy="461168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0838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18927" y="1318858"/>
            <a:ext cx="10146068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18925" y="2471595"/>
            <a:ext cx="10146068" cy="36389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3"/>
          </p:nvPr>
        </p:nvSpPr>
        <p:spPr>
          <a:xfrm>
            <a:off x="4164013" y="6340475"/>
            <a:ext cx="3859212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2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69" r:id="rId15"/>
    <p:sldLayoutId id="2147483671" r:id="rId16"/>
    <p:sldLayoutId id="2147483673" r:id="rId17"/>
    <p:sldLayoutId id="2147483672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313946"/>
          </a:solidFill>
          <a:latin typeface="+mj-lt"/>
          <a:ea typeface="+mj-ea"/>
          <a:cs typeface="+mj-cs"/>
        </a:defRPr>
      </a:lvl1pPr>
    </p:titleStyle>
    <p:bodyStyle>
      <a:lvl1pPr marL="226800" indent="-2268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1700" kern="1200">
          <a:solidFill>
            <a:srgbClr val="31394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700" kern="1200">
          <a:solidFill>
            <a:srgbClr val="31394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1700" kern="1200">
          <a:solidFill>
            <a:srgbClr val="31394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700" kern="1200">
          <a:solidFill>
            <a:srgbClr val="31394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»"/>
        <a:defRPr sz="1700" kern="1200">
          <a:solidFill>
            <a:srgbClr val="3139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udny.kydland@emvest.no" TargetMode="External"/><Relationship Id="rId2" Type="http://schemas.openxmlformats.org/officeDocument/2006/relationships/hyperlink" Target="mailto:ove.sagenes@emvest.no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357315" y="-828203"/>
            <a:ext cx="5904656" cy="6771084"/>
          </a:xfrm>
        </p:spPr>
        <p:txBody>
          <a:bodyPr/>
          <a:lstStyle/>
          <a:p>
            <a:br>
              <a:rPr lang="nb-NO" sz="2000" dirty="0"/>
            </a:br>
            <a:br>
              <a:rPr lang="nb-NO" sz="2000" dirty="0"/>
            </a:br>
            <a:br>
              <a:rPr lang="nb-NO" sz="2000" dirty="0"/>
            </a:br>
            <a:br>
              <a:rPr lang="nb-NO" sz="2000" dirty="0"/>
            </a:br>
            <a:br>
              <a:rPr lang="nb-NO" sz="2000" dirty="0"/>
            </a:br>
            <a:br>
              <a:rPr lang="nb-NO" sz="2000" dirty="0"/>
            </a:br>
            <a:br>
              <a:rPr lang="nb-NO" sz="2000" dirty="0"/>
            </a:br>
            <a:r>
              <a:rPr lang="nb-NO" sz="4000" dirty="0"/>
              <a:t>BUSTADMARKNADEN PÅ STORD</a:t>
            </a:r>
            <a:br>
              <a:rPr lang="nb-NO" sz="2000" dirty="0"/>
            </a:br>
            <a:br>
              <a:rPr lang="nb-NO" sz="2000" dirty="0"/>
            </a:br>
            <a:br>
              <a:rPr lang="nb-NO" sz="2000" dirty="0"/>
            </a:br>
            <a:br>
              <a:rPr lang="nb-NO" sz="2000" dirty="0"/>
            </a:br>
            <a:br>
              <a:rPr lang="nb-NO" sz="2000" dirty="0"/>
            </a:br>
            <a:r>
              <a:rPr lang="nb-NO" sz="2000" dirty="0"/>
              <a:t>v/ Ove Sagenes</a:t>
            </a:r>
            <a:br>
              <a:rPr lang="nb-NO" sz="2000" dirty="0"/>
            </a:br>
            <a:r>
              <a:rPr lang="nb-NO" sz="2000" dirty="0" err="1"/>
              <a:t>Eigedomsmeklar</a:t>
            </a:r>
            <a:r>
              <a:rPr lang="nb-NO" sz="2000" dirty="0"/>
              <a:t> i EiendomsmeglerVest </a:t>
            </a:r>
            <a:br>
              <a:rPr lang="nb-NO" sz="2000" dirty="0"/>
            </a:br>
            <a:br>
              <a:rPr lang="nb-NO" sz="2000" dirty="0"/>
            </a:br>
            <a:r>
              <a:rPr lang="nb-NO" sz="2000" dirty="0"/>
              <a:t>Gudny Eldøy Kydland</a:t>
            </a:r>
            <a:br>
              <a:rPr lang="nb-NO" sz="2000" dirty="0"/>
            </a:br>
            <a:r>
              <a:rPr lang="nb-NO" sz="2000" dirty="0" err="1"/>
              <a:t>Eigedomsmeklar</a:t>
            </a:r>
            <a:r>
              <a:rPr lang="nb-NO" sz="2000" dirty="0"/>
              <a:t> i EiendomsmeglerVest</a:t>
            </a:r>
            <a:br>
              <a:rPr lang="nb-NO" sz="2000" dirty="0"/>
            </a:br>
            <a:br>
              <a:rPr lang="nb-NO" sz="2000" dirty="0"/>
            </a:b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93189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87238" cy="684053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3213297" y="2449321"/>
            <a:ext cx="5904657" cy="861774"/>
          </a:xfrm>
        </p:spPr>
        <p:txBody>
          <a:bodyPr/>
          <a:lstStyle/>
          <a:p>
            <a:r>
              <a:rPr lang="nb-NO" sz="2800" dirty="0"/>
              <a:t>ØKONOMI VED SKIFTE AV BUSTAD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031389" y="4044782"/>
            <a:ext cx="2124460" cy="93269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426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95167" y="1775699"/>
            <a:ext cx="2862148" cy="1969770"/>
          </a:xfrm>
        </p:spPr>
        <p:txBody>
          <a:bodyPr/>
          <a:lstStyle/>
          <a:p>
            <a:r>
              <a:rPr lang="nb-NO" dirty="0"/>
              <a:t>ØKONOMI/ PRISSKILNAD VED  SKIFTE AV BUSTAD</a:t>
            </a:r>
          </a:p>
        </p:txBody>
      </p:sp>
      <p:sp>
        <p:nvSpPr>
          <p:cNvPr id="10" name="Plassholder for innhold 9"/>
          <p:cNvSpPr>
            <a:spLocks noGrp="1"/>
          </p:cNvSpPr>
          <p:nvPr>
            <p:ph idx="1"/>
          </p:nvPr>
        </p:nvSpPr>
        <p:spPr>
          <a:xfrm>
            <a:off x="4077395" y="899989"/>
            <a:ext cx="3789308" cy="4612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EINEBUSTADER MED SENTRAL BELIGGENHET OPPNÅR VANLEGVIS GODE PRISAR</a:t>
            </a:r>
          </a:p>
          <a:p>
            <a:r>
              <a:rPr lang="nb-NO" dirty="0"/>
              <a:t>MELLOMFINANSIERING</a:t>
            </a:r>
          </a:p>
          <a:p>
            <a:r>
              <a:rPr lang="nb-NO" dirty="0"/>
              <a:t>EKSTRA LÅN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938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04720" y="664221"/>
            <a:ext cx="5760642" cy="3385542"/>
          </a:xfrm>
        </p:spPr>
        <p:txBody>
          <a:bodyPr/>
          <a:lstStyle/>
          <a:p>
            <a:r>
              <a:rPr lang="nb-NO" sz="2000" dirty="0"/>
              <a:t>Ove Sagenes</a:t>
            </a:r>
            <a:br>
              <a:rPr lang="nb-NO" sz="2000" dirty="0"/>
            </a:br>
            <a:r>
              <a:rPr lang="nb-NO" sz="2000" dirty="0"/>
              <a:t>Eiendomsmegler EiendomsmeglerVest</a:t>
            </a:r>
            <a:br>
              <a:rPr lang="nb-NO" sz="2000" dirty="0"/>
            </a:br>
            <a:r>
              <a:rPr lang="nb-NO" sz="2000" dirty="0" err="1"/>
              <a:t>tlf</a:t>
            </a:r>
            <a:r>
              <a:rPr lang="nb-NO" sz="2000" dirty="0"/>
              <a:t>: 928 06 333</a:t>
            </a:r>
            <a:br>
              <a:rPr lang="nb-NO" sz="2000" dirty="0"/>
            </a:br>
            <a:r>
              <a:rPr lang="nb-NO" sz="2000" dirty="0"/>
              <a:t>Epost: </a:t>
            </a:r>
            <a:r>
              <a:rPr lang="nb-NO" sz="2000" dirty="0">
                <a:hlinkClick r:id="rId2"/>
              </a:rPr>
              <a:t>ove.sagenes@emvest.no</a:t>
            </a:r>
            <a:br>
              <a:rPr lang="nb-NO" sz="2000" dirty="0"/>
            </a:br>
            <a:br>
              <a:rPr lang="nb-NO" sz="2000" dirty="0"/>
            </a:br>
            <a:br>
              <a:rPr lang="nb-NO" sz="2000" dirty="0"/>
            </a:br>
            <a:r>
              <a:rPr lang="nb-NO" sz="2000" dirty="0"/>
              <a:t>Gudny Eldøy Kydland</a:t>
            </a:r>
            <a:br>
              <a:rPr lang="nb-NO" sz="2000" dirty="0"/>
            </a:br>
            <a:r>
              <a:rPr lang="nb-NO" sz="2000" dirty="0" err="1"/>
              <a:t>tlf</a:t>
            </a:r>
            <a:r>
              <a:rPr lang="nb-NO" sz="2000" dirty="0"/>
              <a:t>: 991 59 644</a:t>
            </a:r>
            <a:br>
              <a:rPr lang="nb-NO" sz="2000" dirty="0"/>
            </a:br>
            <a:r>
              <a:rPr lang="nb-NO" sz="2000" dirty="0"/>
              <a:t>Eiendomsmegler MNEF EiendomsmeglerVest</a:t>
            </a:r>
            <a:br>
              <a:rPr lang="nb-NO" sz="2000" dirty="0"/>
            </a:br>
            <a:r>
              <a:rPr lang="nb-NO" sz="2000" dirty="0"/>
              <a:t>Epost: </a:t>
            </a:r>
            <a:r>
              <a:rPr lang="nb-NO" sz="2000" dirty="0">
                <a:hlinkClick r:id="rId3"/>
              </a:rPr>
              <a:t>gudny.kydland@emvest.no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58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87238" cy="684053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3213297" y="2664764"/>
            <a:ext cx="5904657" cy="430887"/>
          </a:xfrm>
        </p:spPr>
        <p:txBody>
          <a:bodyPr/>
          <a:lstStyle/>
          <a:p>
            <a:r>
              <a:rPr lang="nb-NO" sz="2800" dirty="0"/>
              <a:t>KORLEIS VIL DEI ELDRE BU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031389" y="4044782"/>
            <a:ext cx="2124460" cy="93269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470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95167" y="2196134"/>
            <a:ext cx="2862148" cy="984885"/>
          </a:xfrm>
        </p:spPr>
        <p:txBody>
          <a:bodyPr/>
          <a:lstStyle/>
          <a:p>
            <a:r>
              <a:rPr lang="nb-NO" dirty="0"/>
              <a:t>KORLEIS VIL  DEI ELDRE BU</a:t>
            </a:r>
          </a:p>
        </p:txBody>
      </p:sp>
      <p:sp>
        <p:nvSpPr>
          <p:cNvPr id="10" name="Plassholder for innhold 9"/>
          <p:cNvSpPr>
            <a:spLocks noGrp="1"/>
          </p:cNvSpPr>
          <p:nvPr>
            <p:ph idx="1"/>
          </p:nvPr>
        </p:nvSpPr>
        <p:spPr>
          <a:xfrm>
            <a:off x="4077395" y="899989"/>
            <a:ext cx="3789308" cy="4612433"/>
          </a:xfrm>
        </p:spPr>
        <p:txBody>
          <a:bodyPr>
            <a:normAutofit fontScale="92500"/>
          </a:bodyPr>
          <a:lstStyle/>
          <a:p>
            <a:r>
              <a:rPr lang="nb-NO" sz="3600" dirty="0"/>
              <a:t>Sentralt</a:t>
            </a:r>
          </a:p>
          <a:p>
            <a:r>
              <a:rPr lang="nb-NO" sz="3600" dirty="0"/>
              <a:t>Nær butikk</a:t>
            </a:r>
          </a:p>
          <a:p>
            <a:r>
              <a:rPr lang="nb-NO" sz="3600" dirty="0"/>
              <a:t>Et </a:t>
            </a:r>
            <a:r>
              <a:rPr lang="nb-NO" sz="3600" dirty="0" err="1"/>
              <a:t>bustadplan</a:t>
            </a:r>
            <a:endParaRPr lang="nb-NO" sz="3600" dirty="0"/>
          </a:p>
          <a:p>
            <a:r>
              <a:rPr lang="nb-NO" sz="3600" dirty="0"/>
              <a:t>Vedlikeholdsfritt</a:t>
            </a:r>
          </a:p>
          <a:p>
            <a:r>
              <a:rPr lang="nb-NO" sz="3600" dirty="0"/>
              <a:t>Tilgjengelig</a:t>
            </a:r>
          </a:p>
          <a:p>
            <a:r>
              <a:rPr lang="nb-NO" sz="3600" dirty="0"/>
              <a:t>Offentlig transport</a:t>
            </a:r>
          </a:p>
          <a:p>
            <a:r>
              <a:rPr lang="nb-NO" sz="3600" dirty="0"/>
              <a:t>Turområder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50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87238" cy="684053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3213297" y="2449321"/>
            <a:ext cx="5904657" cy="861774"/>
          </a:xfrm>
        </p:spPr>
        <p:txBody>
          <a:bodyPr/>
          <a:lstStyle/>
          <a:p>
            <a:r>
              <a:rPr lang="nb-NO" sz="2800" dirty="0"/>
              <a:t>KVAR YNSKJER ELDRE Å BU OG KORLEIS ER TILBUDET?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031389" y="4044782"/>
            <a:ext cx="2124460" cy="93269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218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vann, utendørs, fjell, innsjø&#10;&#10;Automatisk generert beskrivelse">
            <a:extLst>
              <a:ext uri="{FF2B5EF4-FFF2-40B4-BE49-F238E27FC236}">
                <a16:creationId xmlns:a16="http://schemas.microsoft.com/office/drawing/2014/main" id="{5D523E5D-7369-9CE9-3B0E-7AA91AA6F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17" y="604808"/>
            <a:ext cx="3242057" cy="2161371"/>
          </a:xfrm>
          <a:prstGeom prst="rect">
            <a:avLst/>
          </a:prstGeom>
        </p:spPr>
      </p:pic>
      <p:pic>
        <p:nvPicPr>
          <p:cNvPr id="7" name="Bilde 6" descr="Et bilde som inneholder gress, himmel, utendørs, grønn&#10;&#10;Automatisk generert beskrivelse">
            <a:extLst>
              <a:ext uri="{FF2B5EF4-FFF2-40B4-BE49-F238E27FC236}">
                <a16:creationId xmlns:a16="http://schemas.microsoft.com/office/drawing/2014/main" id="{45AF8473-5AEC-7C93-88BB-E53611B1C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75" y="604590"/>
            <a:ext cx="3242071" cy="2161589"/>
          </a:xfrm>
          <a:prstGeom prst="rect">
            <a:avLst/>
          </a:prstGeom>
        </p:spPr>
      </p:pic>
      <p:pic>
        <p:nvPicPr>
          <p:cNvPr id="9" name="Bilde 8" descr="Et bilde som inneholder gress, utendørs, himmel, bygning&#10;&#10;Automatisk generert beskrivelse">
            <a:extLst>
              <a:ext uri="{FF2B5EF4-FFF2-40B4-BE49-F238E27FC236}">
                <a16:creationId xmlns:a16="http://schemas.microsoft.com/office/drawing/2014/main" id="{73A318F8-8672-8DF8-D4C5-D3FD3E672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17" y="3276253"/>
            <a:ext cx="3272588" cy="2181936"/>
          </a:xfrm>
          <a:prstGeom prst="rect">
            <a:avLst/>
          </a:prstGeom>
        </p:spPr>
      </p:pic>
      <p:pic>
        <p:nvPicPr>
          <p:cNvPr id="11" name="Bilde 10" descr="Et bilde som inneholder utendørs, himmel, bygning, hus&#10;&#10;Automatisk generert beskrivelse">
            <a:extLst>
              <a:ext uri="{FF2B5EF4-FFF2-40B4-BE49-F238E27FC236}">
                <a16:creationId xmlns:a16="http://schemas.microsoft.com/office/drawing/2014/main" id="{AEFEA0A3-353C-B82F-7F18-419C2663A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36" y="3276253"/>
            <a:ext cx="3193110" cy="212833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C9020F3-1202-62CA-D40C-7BBAE431864D}"/>
              </a:ext>
            </a:extLst>
          </p:cNvPr>
          <p:cNvSpPr txBox="1"/>
          <p:nvPr/>
        </p:nvSpPr>
        <p:spPr>
          <a:xfrm>
            <a:off x="2777605" y="23885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Holmen  - Sagvåg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0B14460-BF0C-AD27-5152-82C0B36EAC11}"/>
              </a:ext>
            </a:extLst>
          </p:cNvPr>
          <p:cNvSpPr txBox="1"/>
          <p:nvPr/>
        </p:nvSpPr>
        <p:spPr>
          <a:xfrm>
            <a:off x="7490719" y="23885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Eikjehaugen</a:t>
            </a:r>
            <a:r>
              <a:rPr lang="nb-NO" dirty="0"/>
              <a:t> - Hystad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A8F6857-54E8-2516-6619-664D1E01D93E}"/>
              </a:ext>
            </a:extLst>
          </p:cNvPr>
          <p:cNvSpPr txBox="1"/>
          <p:nvPr/>
        </p:nvSpPr>
        <p:spPr>
          <a:xfrm>
            <a:off x="7369842" y="284808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Linneatunet - Leirvik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D76FB273-C69A-0A97-B1C9-5021F16BA897}"/>
              </a:ext>
            </a:extLst>
          </p:cNvPr>
          <p:cNvSpPr txBox="1"/>
          <p:nvPr/>
        </p:nvSpPr>
        <p:spPr>
          <a:xfrm>
            <a:off x="2777605" y="2906921"/>
            <a:ext cx="230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Åstunet</a:t>
            </a:r>
            <a:r>
              <a:rPr lang="nb-NO" dirty="0"/>
              <a:t> - Leirvik</a:t>
            </a:r>
          </a:p>
        </p:txBody>
      </p:sp>
    </p:spTree>
    <p:extLst>
      <p:ext uri="{BB962C8B-B14F-4D97-AF65-F5344CB8AC3E}">
        <p14:creationId xmlns:p14="http://schemas.microsoft.com/office/powerpoint/2010/main" val="236469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vann, utendørs, fjell, innsjø&#10;&#10;Automatisk generert beskrivelse">
            <a:extLst>
              <a:ext uri="{FF2B5EF4-FFF2-40B4-BE49-F238E27FC236}">
                <a16:creationId xmlns:a16="http://schemas.microsoft.com/office/drawing/2014/main" id="{5D523E5D-7369-9CE9-3B0E-7AA91AA6F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17" y="604808"/>
            <a:ext cx="3242057" cy="2161371"/>
          </a:xfrm>
          <a:prstGeom prst="rect">
            <a:avLst/>
          </a:prstGeom>
        </p:spPr>
      </p:pic>
      <p:pic>
        <p:nvPicPr>
          <p:cNvPr id="7" name="Bilde 6" descr="Et bilde som inneholder gress, himmel, utendørs, grønn&#10;&#10;Automatisk generert beskrivelse">
            <a:extLst>
              <a:ext uri="{FF2B5EF4-FFF2-40B4-BE49-F238E27FC236}">
                <a16:creationId xmlns:a16="http://schemas.microsoft.com/office/drawing/2014/main" id="{45AF8473-5AEC-7C93-88BB-E53611B1C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75" y="604590"/>
            <a:ext cx="3242071" cy="2161589"/>
          </a:xfrm>
          <a:prstGeom prst="rect">
            <a:avLst/>
          </a:prstGeom>
        </p:spPr>
      </p:pic>
      <p:pic>
        <p:nvPicPr>
          <p:cNvPr id="9" name="Bilde 8" descr="Et bilde som inneholder gress, utendørs, himmel, bygning&#10;&#10;Automatisk generert beskrivelse">
            <a:extLst>
              <a:ext uri="{FF2B5EF4-FFF2-40B4-BE49-F238E27FC236}">
                <a16:creationId xmlns:a16="http://schemas.microsoft.com/office/drawing/2014/main" id="{73A318F8-8672-8DF8-D4C5-D3FD3E672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17" y="3276253"/>
            <a:ext cx="3272588" cy="2181936"/>
          </a:xfrm>
          <a:prstGeom prst="rect">
            <a:avLst/>
          </a:prstGeom>
        </p:spPr>
      </p:pic>
      <p:pic>
        <p:nvPicPr>
          <p:cNvPr id="11" name="Bilde 10" descr="Et bilde som inneholder utendørs, himmel, bygning, hus&#10;&#10;Automatisk generert beskrivelse">
            <a:extLst>
              <a:ext uri="{FF2B5EF4-FFF2-40B4-BE49-F238E27FC236}">
                <a16:creationId xmlns:a16="http://schemas.microsoft.com/office/drawing/2014/main" id="{AEFEA0A3-353C-B82F-7F18-419C2663A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36" y="3276253"/>
            <a:ext cx="3193110" cy="212833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C9020F3-1202-62CA-D40C-7BBAE431864D}"/>
              </a:ext>
            </a:extLst>
          </p:cNvPr>
          <p:cNvSpPr txBox="1"/>
          <p:nvPr/>
        </p:nvSpPr>
        <p:spPr>
          <a:xfrm>
            <a:off x="2777605" y="23885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Meierikvarteret - Leirvik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0B14460-BF0C-AD27-5152-82C0B36EAC11}"/>
              </a:ext>
            </a:extLst>
          </p:cNvPr>
          <p:cNvSpPr txBox="1"/>
          <p:nvPr/>
        </p:nvSpPr>
        <p:spPr>
          <a:xfrm>
            <a:off x="7144144" y="23885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Leirvik Brygge - Leirvik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A8F6857-54E8-2516-6619-664D1E01D93E}"/>
              </a:ext>
            </a:extLst>
          </p:cNvPr>
          <p:cNvSpPr txBox="1"/>
          <p:nvPr/>
        </p:nvSpPr>
        <p:spPr>
          <a:xfrm>
            <a:off x="7101733" y="2848082"/>
            <a:ext cx="316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Hamnegata</a:t>
            </a:r>
            <a:r>
              <a:rPr lang="nb-NO" dirty="0"/>
              <a:t> 56-58 -  Leirvik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D76FB273-C69A-0A97-B1C9-5021F16BA897}"/>
              </a:ext>
            </a:extLst>
          </p:cNvPr>
          <p:cNvSpPr txBox="1"/>
          <p:nvPr/>
        </p:nvSpPr>
        <p:spPr>
          <a:xfrm>
            <a:off x="2777605" y="2906921"/>
            <a:ext cx="230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Teinevikjo</a:t>
            </a:r>
            <a:r>
              <a:rPr lang="nb-NO" dirty="0"/>
              <a:t> - Leirvik</a:t>
            </a:r>
          </a:p>
        </p:txBody>
      </p:sp>
      <p:pic>
        <p:nvPicPr>
          <p:cNvPr id="3" name="Bilde 2" descr="Et bilde som inneholder utendørs, bygning, himmel, leiegård&#10;&#10;Automatisk generert beskrivelse">
            <a:extLst>
              <a:ext uri="{FF2B5EF4-FFF2-40B4-BE49-F238E27FC236}">
                <a16:creationId xmlns:a16="http://schemas.microsoft.com/office/drawing/2014/main" id="{E87903E1-AE80-36B0-8A65-0B003A7114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7417" y="579941"/>
            <a:ext cx="3401884" cy="2268141"/>
          </a:xfrm>
          <a:prstGeom prst="rect">
            <a:avLst/>
          </a:prstGeom>
        </p:spPr>
      </p:pic>
      <p:pic>
        <p:nvPicPr>
          <p:cNvPr id="6" name="Bilde 5" descr="Et bilde som inneholder himmel, utendørs, scene, vann&#10;&#10;Automatisk generert beskrivelse">
            <a:extLst>
              <a:ext uri="{FF2B5EF4-FFF2-40B4-BE49-F238E27FC236}">
                <a16:creationId xmlns:a16="http://schemas.microsoft.com/office/drawing/2014/main" id="{4D42C456-98AE-A4E8-8319-C0DBBEB4BC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15" y="3196688"/>
            <a:ext cx="3401884" cy="2268141"/>
          </a:xfrm>
          <a:prstGeom prst="rect">
            <a:avLst/>
          </a:prstGeom>
        </p:spPr>
      </p:pic>
      <p:pic>
        <p:nvPicPr>
          <p:cNvPr id="10" name="Bilde 9" descr="Et bilde som inneholder himmel, utendørs, vann, båt&#10;&#10;Automatisk generert beskrivelse">
            <a:extLst>
              <a:ext uri="{FF2B5EF4-FFF2-40B4-BE49-F238E27FC236}">
                <a16:creationId xmlns:a16="http://schemas.microsoft.com/office/drawing/2014/main" id="{393222DE-DAD5-9170-05D6-63F21D525E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18" y="593952"/>
            <a:ext cx="3374328" cy="2249769"/>
          </a:xfrm>
          <a:prstGeom prst="rect">
            <a:avLst/>
          </a:prstGeom>
        </p:spPr>
      </p:pic>
      <p:pic>
        <p:nvPicPr>
          <p:cNvPr id="15" name="Bilde 14" descr="Et bilde som inneholder bygning, vann, utendørs, himmel&#10;&#10;Automatisk generert beskrivelse">
            <a:extLst>
              <a:ext uri="{FF2B5EF4-FFF2-40B4-BE49-F238E27FC236}">
                <a16:creationId xmlns:a16="http://schemas.microsoft.com/office/drawing/2014/main" id="{5194ED32-DAC7-5A9C-9B9E-E7CFAC1B00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18" y="3159175"/>
            <a:ext cx="3374327" cy="22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vann, utendørs, fjell, innsjø&#10;&#10;Automatisk generert beskrivelse">
            <a:extLst>
              <a:ext uri="{FF2B5EF4-FFF2-40B4-BE49-F238E27FC236}">
                <a16:creationId xmlns:a16="http://schemas.microsoft.com/office/drawing/2014/main" id="{5D523E5D-7369-9CE9-3B0E-7AA91AA6F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17" y="604808"/>
            <a:ext cx="3242057" cy="2161371"/>
          </a:xfrm>
          <a:prstGeom prst="rect">
            <a:avLst/>
          </a:prstGeom>
        </p:spPr>
      </p:pic>
      <p:pic>
        <p:nvPicPr>
          <p:cNvPr id="7" name="Bilde 6" descr="Et bilde som inneholder gress, himmel, utendørs, grønn&#10;&#10;Automatisk generert beskrivelse">
            <a:extLst>
              <a:ext uri="{FF2B5EF4-FFF2-40B4-BE49-F238E27FC236}">
                <a16:creationId xmlns:a16="http://schemas.microsoft.com/office/drawing/2014/main" id="{45AF8473-5AEC-7C93-88BB-E53611B1C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75" y="604590"/>
            <a:ext cx="3242071" cy="2161589"/>
          </a:xfrm>
          <a:prstGeom prst="rect">
            <a:avLst/>
          </a:prstGeom>
        </p:spPr>
      </p:pic>
      <p:pic>
        <p:nvPicPr>
          <p:cNvPr id="9" name="Bilde 8" descr="Et bilde som inneholder gress, utendørs, himmel, bygning&#10;&#10;Automatisk generert beskrivelse">
            <a:extLst>
              <a:ext uri="{FF2B5EF4-FFF2-40B4-BE49-F238E27FC236}">
                <a16:creationId xmlns:a16="http://schemas.microsoft.com/office/drawing/2014/main" id="{73A318F8-8672-8DF8-D4C5-D3FD3E672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17" y="3276253"/>
            <a:ext cx="3272588" cy="2181936"/>
          </a:xfrm>
          <a:prstGeom prst="rect">
            <a:avLst/>
          </a:prstGeom>
        </p:spPr>
      </p:pic>
      <p:pic>
        <p:nvPicPr>
          <p:cNvPr id="11" name="Bilde 10" descr="Et bilde som inneholder utendørs, himmel, bygning, hus&#10;&#10;Automatisk generert beskrivelse">
            <a:extLst>
              <a:ext uri="{FF2B5EF4-FFF2-40B4-BE49-F238E27FC236}">
                <a16:creationId xmlns:a16="http://schemas.microsoft.com/office/drawing/2014/main" id="{AEFEA0A3-353C-B82F-7F18-419C2663A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36" y="3276253"/>
            <a:ext cx="3193110" cy="212833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C9020F3-1202-62CA-D40C-7BBAE431864D}"/>
              </a:ext>
            </a:extLst>
          </p:cNvPr>
          <p:cNvSpPr txBox="1"/>
          <p:nvPr/>
        </p:nvSpPr>
        <p:spPr>
          <a:xfrm>
            <a:off x="2454155" y="23189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Kyviks hage - Leirvik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0B14460-BF0C-AD27-5152-82C0B36EAC11}"/>
              </a:ext>
            </a:extLst>
          </p:cNvPr>
          <p:cNvSpPr txBox="1"/>
          <p:nvPr/>
        </p:nvSpPr>
        <p:spPr>
          <a:xfrm>
            <a:off x="7160289" y="25261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Meierikvarteret - Leirvik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A8F6857-54E8-2516-6619-664D1E01D93E}"/>
              </a:ext>
            </a:extLst>
          </p:cNvPr>
          <p:cNvSpPr txBox="1"/>
          <p:nvPr/>
        </p:nvSpPr>
        <p:spPr>
          <a:xfrm>
            <a:off x="7101733" y="2848082"/>
            <a:ext cx="300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Bandadalsplassen - Leirvik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D76FB273-C69A-0A97-B1C9-5021F16BA897}"/>
              </a:ext>
            </a:extLst>
          </p:cNvPr>
          <p:cNvSpPr txBox="1"/>
          <p:nvPr/>
        </p:nvSpPr>
        <p:spPr>
          <a:xfrm>
            <a:off x="2777605" y="2906921"/>
            <a:ext cx="230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Hamnetind - Leirvik</a:t>
            </a:r>
          </a:p>
        </p:txBody>
      </p:sp>
      <p:pic>
        <p:nvPicPr>
          <p:cNvPr id="6" name="Bilde 5" descr="Et bilde som inneholder utendørs, himmel, gress, bygning&#10;&#10;Automatisk generert beskrivelse">
            <a:extLst>
              <a:ext uri="{FF2B5EF4-FFF2-40B4-BE49-F238E27FC236}">
                <a16:creationId xmlns:a16="http://schemas.microsoft.com/office/drawing/2014/main" id="{159D0B7B-66EC-5C3D-1835-5D2A9DFA05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83" y="608182"/>
            <a:ext cx="3242057" cy="2161579"/>
          </a:xfrm>
          <a:prstGeom prst="rect">
            <a:avLst/>
          </a:prstGeom>
        </p:spPr>
      </p:pic>
      <p:pic>
        <p:nvPicPr>
          <p:cNvPr id="10" name="Bilde 9" descr="Et bilde som inneholder utendørs, bygning, himmel, leiegård&#10;&#10;Automatisk generert beskrivelse">
            <a:extLst>
              <a:ext uri="{FF2B5EF4-FFF2-40B4-BE49-F238E27FC236}">
                <a16:creationId xmlns:a16="http://schemas.microsoft.com/office/drawing/2014/main" id="{FC1E3BF2-B94F-8EF6-EAAF-5A88015CC7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09" y="611234"/>
            <a:ext cx="3242072" cy="2161589"/>
          </a:xfrm>
          <a:prstGeom prst="rect">
            <a:avLst/>
          </a:prstGeom>
        </p:spPr>
      </p:pic>
      <p:pic>
        <p:nvPicPr>
          <p:cNvPr id="15" name="Bilde 14" descr="Et bilde som inneholder utendørs, bygning, himmel, leiegård&#10;&#10;Automatisk generert beskrivelse">
            <a:extLst>
              <a:ext uri="{FF2B5EF4-FFF2-40B4-BE49-F238E27FC236}">
                <a16:creationId xmlns:a16="http://schemas.microsoft.com/office/drawing/2014/main" id="{11A000CD-3D6B-CCD4-A15E-E7F701FC0C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18" y="3279834"/>
            <a:ext cx="3272588" cy="2181725"/>
          </a:xfrm>
          <a:prstGeom prst="rect">
            <a:avLst/>
          </a:prstGeom>
        </p:spPr>
      </p:pic>
      <p:pic>
        <p:nvPicPr>
          <p:cNvPr id="18" name="Bilde 17" descr="Et bilde som inneholder utendørs, himmel, bilvei, gress&#10;&#10;Automatisk generert beskrivelse">
            <a:extLst>
              <a:ext uri="{FF2B5EF4-FFF2-40B4-BE49-F238E27FC236}">
                <a16:creationId xmlns:a16="http://schemas.microsoft.com/office/drawing/2014/main" id="{4226FD56-92B2-6EA6-8E02-B02661F52B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410" y="3254358"/>
            <a:ext cx="3195871" cy="21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87238" cy="684053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3213297" y="2449321"/>
            <a:ext cx="5904657" cy="861774"/>
          </a:xfrm>
        </p:spPr>
        <p:txBody>
          <a:bodyPr/>
          <a:lstStyle/>
          <a:p>
            <a:r>
              <a:rPr lang="nb-NO" sz="2800" dirty="0"/>
              <a:t>KORLEIS ER MARKNADEN FOR SALG AV BUSTAD NO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031389" y="4044782"/>
            <a:ext cx="2124460" cy="93269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565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95167" y="2196136"/>
            <a:ext cx="2862148" cy="984885"/>
          </a:xfrm>
        </p:spPr>
        <p:txBody>
          <a:bodyPr/>
          <a:lstStyle/>
          <a:p>
            <a:r>
              <a:rPr lang="nb-NO" dirty="0"/>
              <a:t>KORLEIS ER MARKNADEN</a:t>
            </a:r>
          </a:p>
        </p:txBody>
      </p:sp>
      <p:sp>
        <p:nvSpPr>
          <p:cNvPr id="10" name="Plassholder for innhold 9"/>
          <p:cNvSpPr>
            <a:spLocks noGrp="1"/>
          </p:cNvSpPr>
          <p:nvPr>
            <p:ph idx="1"/>
          </p:nvPr>
        </p:nvSpPr>
        <p:spPr>
          <a:xfrm>
            <a:off x="4077395" y="899989"/>
            <a:ext cx="3789308" cy="4612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LITE OBJEKT FOR SALG</a:t>
            </a:r>
          </a:p>
          <a:p>
            <a:r>
              <a:rPr lang="nb-NO" dirty="0"/>
              <a:t>STOR ETTERSPØRSEL ETTER EINEBUSTADER</a:t>
            </a:r>
          </a:p>
          <a:p>
            <a:r>
              <a:rPr lang="nb-NO" dirty="0"/>
              <a:t>HØGARE KOSTNADER I PRIVATØKONOMIEN</a:t>
            </a:r>
          </a:p>
          <a:p>
            <a:r>
              <a:rPr lang="nb-NO" dirty="0"/>
              <a:t>LITT AVVENTANDE MARKED</a:t>
            </a:r>
          </a:p>
        </p:txBody>
      </p:sp>
    </p:spTree>
    <p:extLst>
      <p:ext uri="{BB962C8B-B14F-4D97-AF65-F5344CB8AC3E}">
        <p14:creationId xmlns:p14="http://schemas.microsoft.com/office/powerpoint/2010/main" val="236688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323946"/>
      </a:dk2>
      <a:lt2>
        <a:srgbClr val="F2F2F2"/>
      </a:lt2>
      <a:accent1>
        <a:srgbClr val="AECBD1"/>
      </a:accent1>
      <a:accent2>
        <a:srgbClr val="323946"/>
      </a:accent2>
      <a:accent3>
        <a:srgbClr val="518E9A"/>
      </a:accent3>
      <a:accent4>
        <a:srgbClr val="E6A89E"/>
      </a:accent4>
      <a:accent5>
        <a:srgbClr val="124450"/>
      </a:accent5>
      <a:accent6>
        <a:srgbClr val="ADB9C2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" id="{88DA36EA-30D1-4D27-92A7-C5FA7AEB9580}" vid="{625E68E9-1864-423A-99F9-27AE98D2317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Eiendomsmegler Vest</Template>
  <TotalTime>159</TotalTime>
  <Words>200</Words>
  <Application>Microsoft Office PowerPoint</Application>
  <PresentationFormat>Egendefinert</PresentationFormat>
  <Paragraphs>37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Office-tema</vt:lpstr>
      <vt:lpstr>       BUSTADMARKNADEN PÅ STORD     v/ Ove Sagenes Eigedomsmeklar i EiendomsmeglerVest   Gudny Eldøy Kydland Eigedomsmeklar i EiendomsmeglerVest  </vt:lpstr>
      <vt:lpstr>KORLEIS VIL DEI ELDRE BU</vt:lpstr>
      <vt:lpstr>KORLEIS VIL  DEI ELDRE BU</vt:lpstr>
      <vt:lpstr>KVAR YNSKJER ELDRE Å BU OG KORLEIS ER TILBUDET?</vt:lpstr>
      <vt:lpstr>PowerPoint-presentasjon</vt:lpstr>
      <vt:lpstr>PowerPoint-presentasjon</vt:lpstr>
      <vt:lpstr>PowerPoint-presentasjon</vt:lpstr>
      <vt:lpstr>KORLEIS ER MARKNADEN FOR SALG AV BUSTAD NO</vt:lpstr>
      <vt:lpstr>KORLEIS ER MARKNADEN</vt:lpstr>
      <vt:lpstr>ØKONOMI VED SKIFTE AV BUSTAD</vt:lpstr>
      <vt:lpstr>ØKONOMI/ PRISSKILNAD VED  SKIFTE AV BUSTAD</vt:lpstr>
      <vt:lpstr>Ove Sagenes Eiendomsmegler EiendomsmeglerVest tlf: 928 06 333 Epost: ove.sagenes@emvest.no   Gudny Eldøy Kydland tlf: 991 59 644 Eiendomsmegler MNEF EiendomsmeglerVest Epost: gudny.kydland@emvest.no </vt:lpstr>
    </vt:vector>
  </TitlesOfParts>
  <Company>Sparebanken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KORLEIS OG KVAR YNSKJER ELDRE Å BU?</dc:title>
  <dc:creator>Gudny Eldøy Kydland</dc:creator>
  <cp:lastModifiedBy>Gudny Eldøy Kydland</cp:lastModifiedBy>
  <cp:revision>5</cp:revision>
  <dcterms:created xsi:type="dcterms:W3CDTF">2022-11-15T11:33:14Z</dcterms:created>
  <dcterms:modified xsi:type="dcterms:W3CDTF">2022-11-16T09:17:28Z</dcterms:modified>
</cp:coreProperties>
</file>